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1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2" r:id="rId4"/>
    <p:sldId id="1980" r:id="rId5"/>
    <p:sldId id="1981" r:id="rId6"/>
    <p:sldId id="1974" r:id="rId7"/>
    <p:sldId id="1975" r:id="rId8"/>
    <p:sldId id="1976" r:id="rId9"/>
    <p:sldId id="1979" r:id="rId10"/>
    <p:sldId id="1977" r:id="rId11"/>
    <p:sldId id="1978" r:id="rId12"/>
    <p:sldId id="263" r:id="rId13"/>
    <p:sldId id="261" r:id="rId14"/>
  </p:sldIdLst>
  <p:sldSz cx="12192000" cy="6858000"/>
  <p:notesSz cx="9942513" cy="68119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2" y="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419" cy="341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2778" y="0"/>
            <a:ext cx="4307417" cy="341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4E8F7-ECBD-401C-AABF-49CAA50BCC7F}" type="datetimeFigureOut">
              <a:rPr lang="de-DE" smtClean="0"/>
              <a:t>28.11.2025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70441"/>
            <a:ext cx="4307419" cy="341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2778" y="6470441"/>
            <a:ext cx="4307417" cy="341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19881-18C1-4602-99CC-3CC5B8D541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9111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31791" y="0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DA562-D97B-4118-B8A5-1EC05817C910}" type="datetimeFigureOut">
              <a:rPr lang="de-DE" smtClean="0"/>
              <a:pPr/>
              <a:t>28.11.2025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8663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4252" y="3235683"/>
            <a:ext cx="7954010" cy="306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70183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31791" y="6470183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8871A-D11F-48D0-919E-42F6409F939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22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lanET_0440©A.Korehnke Kop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97868"/>
            <a:ext cx="12192000" cy="3360137"/>
          </a:xfrm>
          <a:prstGeom prst="rect">
            <a:avLst/>
          </a:prstGeom>
        </p:spPr>
      </p:pic>
      <p:sp>
        <p:nvSpPr>
          <p:cNvPr id="2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7215" y="2060848"/>
            <a:ext cx="10465164" cy="14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600" b="1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Titelmasterformat durch Klicken bearbeiten (Arial, 36, fett)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349">
            <a:off x="9059025" y="5267173"/>
            <a:ext cx="2279163" cy="103980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3264" y="376446"/>
            <a:ext cx="9927205" cy="2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 b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lang="de-DE" sz="1600" b="0" dirty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004575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200" b="0" i="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Qualifizierung im Schulungsverbund Biogas – Fachkunde sichere Instandhaltung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46903" y="188640"/>
            <a:ext cx="1016264" cy="5804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Bild 1" descr="PlanET_0440©A.Korehnke Kopie.jpg">
            <a:extLst>
              <a:ext uri="{FF2B5EF4-FFF2-40B4-BE49-F238E27FC236}">
                <a16:creationId xmlns:a16="http://schemas.microsoft.com/office/drawing/2014/main" id="{8A370F70-FCC7-4C3C-A150-203C78FDC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97864"/>
            <a:ext cx="12192000" cy="3360137"/>
          </a:xfrm>
          <a:prstGeom prst="rect">
            <a:avLst/>
          </a:prstGeom>
        </p:spPr>
      </p:pic>
      <p:pic>
        <p:nvPicPr>
          <p:cNvPr id="11" name="Bild 9">
            <a:extLst>
              <a:ext uri="{FF2B5EF4-FFF2-40B4-BE49-F238E27FC236}">
                <a16:creationId xmlns:a16="http://schemas.microsoft.com/office/drawing/2014/main" id="{102E7248-EF71-4530-B674-3FBE78B7D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349">
            <a:off x="9059025" y="5267169"/>
            <a:ext cx="2279163" cy="10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0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77507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  <a:ln/>
        </p:spPr>
        <p:txBody>
          <a:bodyPr/>
          <a:lstStyle>
            <a:lvl1pPr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ctr"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FAC"/>
              </a:buClr>
              <a:buFont typeface="Arial" pitchFamily="34" charset="0"/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201811" indent="-201811">
              <a:buClrTx/>
              <a:buFont typeface="Arial" pitchFamily="34" charset="0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404516" indent="-202704">
              <a:buClrTx/>
              <a:buFont typeface="Symbol" pitchFamily="18" charset="2"/>
              <a:buChar char="-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606326" indent="-201811"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2000" b="0" i="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Untertitel (Arial, 20, fett)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Textmasterformate durch Klicken bearbeiten (Arial, 20)</a:t>
            </a:r>
          </a:p>
          <a:p>
            <a:pPr lvl="2"/>
            <a:r>
              <a:rPr lang="de-DE" dirty="0"/>
              <a:t>Zweite Ebene (Arial, 18)</a:t>
            </a:r>
          </a:p>
          <a:p>
            <a:pPr lvl="3"/>
            <a:r>
              <a:rPr lang="de-DE" dirty="0"/>
              <a:t>Dritte Ebene (Arial, 16)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37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04245" y="1556792"/>
            <a:ext cx="3278155" cy="453650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6" y="1556792"/>
            <a:ext cx="7679068" cy="45365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FAC"/>
              </a:buClr>
              <a:buFont typeface="Arial" pitchFamily="34" charset="0"/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201811" indent="-201811">
              <a:buClrTx/>
              <a:buFont typeface="Arial" pitchFamily="34" charset="0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404516" indent="-202704">
              <a:buClrTx/>
              <a:buFont typeface="Symbol" pitchFamily="18" charset="2"/>
              <a:buChar char="-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606326" indent="-201811"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1125" b="0" i="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Untertitel (Arial, 20, fett)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Textmasterformate durch Klicken bearbeiten (Arial, 20)</a:t>
            </a:r>
          </a:p>
          <a:p>
            <a:pPr lvl="2"/>
            <a:r>
              <a:rPr lang="de-DE" dirty="0"/>
              <a:t>Zweite Ebene (Arial, 18)</a:t>
            </a:r>
          </a:p>
          <a:p>
            <a:pPr lvl="3"/>
            <a:r>
              <a:rPr lang="de-DE" dirty="0"/>
              <a:t>Dritte Ebene (Arial, 16)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77507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</p:spTree>
    <p:extLst>
      <p:ext uri="{BB962C8B-B14F-4D97-AF65-F5344CB8AC3E}">
        <p14:creationId xmlns:p14="http://schemas.microsoft.com/office/powerpoint/2010/main" val="151189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87108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  <a:ln/>
        </p:spPr>
        <p:txBody>
          <a:bodyPr/>
          <a:lstStyle>
            <a:lvl1pPr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ctr"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150912" indent="-150912">
              <a:buClr>
                <a:srgbClr val="007FAC"/>
              </a:buClr>
              <a:buFont typeface="Arial" pitchFamily="34" charset="0"/>
              <a:buChar char="•"/>
              <a:defRPr sz="2000" b="0" baseline="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  <a:lvl2pPr marL="417910" indent="-160735">
              <a:buClrTx/>
              <a:buFont typeface="Arial"/>
              <a:buChar char="•"/>
              <a:defRPr sz="20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642938" indent="-128588">
              <a:buClrTx/>
              <a:buFont typeface="Arial"/>
              <a:buChar char="•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900113" indent="-128588">
              <a:buClrTx/>
              <a:buFont typeface="Arial"/>
              <a:buChar char="•"/>
              <a:defRPr sz="20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2000" b="0" i="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Farbauswahl ergibt sich aus folgenden Designfarben</a:t>
            </a:r>
          </a:p>
          <a:p>
            <a:pPr lvl="1"/>
            <a:r>
              <a:rPr lang="de-DE" dirty="0"/>
              <a:t>Farbe</a:t>
            </a:r>
          </a:p>
          <a:p>
            <a:pPr lvl="2"/>
            <a:r>
              <a:rPr lang="de-DE" dirty="0"/>
              <a:t>Farbe</a:t>
            </a:r>
          </a:p>
          <a:p>
            <a:pPr lvl="3"/>
            <a:r>
              <a:rPr lang="de-DE" dirty="0" err="1"/>
              <a:t>Frabe</a:t>
            </a:r>
            <a:endParaRPr lang="de-DE" dirty="0"/>
          </a:p>
          <a:p>
            <a:pPr lvl="4"/>
            <a:r>
              <a:rPr lang="de-DE" dirty="0"/>
              <a:t>Farbe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07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25" baseline="0"/>
            </a:lvl1pPr>
          </a:lstStyle>
          <a:p>
            <a:r>
              <a:rPr lang="de-DE" dirty="0"/>
              <a:t>Titelmasterformat durch Klicken bearbeiten (Arial, 36, fett)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686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dirty="0" err="1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9273BF1-B3F7-4B62-B1A9-23919B7EA455}"/>
              </a:ext>
            </a:extLst>
          </p:cNvPr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BF6D4B4-A509-430A-956E-5DDAC46803D2}"/>
              </a:ext>
            </a:extLst>
          </p:cNvPr>
          <p:cNvSpPr/>
          <p:nvPr/>
        </p:nvSpPr>
        <p:spPr bwMode="auto">
          <a:xfrm>
            <a:off x="529166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40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dirty="0" err="1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87108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Agenda (Arial, 28, fett)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007FAC"/>
              </a:buClr>
              <a:buFont typeface="+mj-lt"/>
              <a:buAutoNum type="arabicPeriod"/>
              <a:defRPr sz="2000" b="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417910" indent="-160735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642938" indent="-128588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900113" indent="-128588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lang="de-DE" sz="2000" b="0" i="0" dirty="0" smtClean="0">
                <a:solidFill>
                  <a:srgbClr val="0082B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Aktuell zu behandelnder Punkt in normalem blau anzeigen……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566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77507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  <a:ln/>
        </p:spPr>
        <p:txBody>
          <a:bodyPr/>
          <a:lstStyle>
            <a:lvl1pPr>
              <a:defRPr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ctr">
              <a:defRPr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FAC"/>
              </a:buClr>
              <a:buFont typeface="Arial" pitchFamily="34" charset="0"/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201811" indent="-201811">
              <a:buClrTx/>
              <a:buFont typeface="Arial" pitchFamily="34" charset="0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404516" indent="-202704">
              <a:buClrTx/>
              <a:buFont typeface="Symbol" pitchFamily="18" charset="2"/>
              <a:buChar char="-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606326" indent="-201811"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2000" b="0" i="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Untertitel (Arial, 20, fett)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Textmasterformate durch Klicken bearbeiten (Arial, 20)</a:t>
            </a:r>
          </a:p>
          <a:p>
            <a:pPr lvl="2"/>
            <a:r>
              <a:rPr lang="de-DE" dirty="0"/>
              <a:t>Zweite Ebene (Arial, 18)</a:t>
            </a:r>
          </a:p>
          <a:p>
            <a:pPr lvl="3"/>
            <a:r>
              <a:rPr lang="de-DE" dirty="0"/>
              <a:t>Dritte Ebene (Arial, 16)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54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04245" y="1556792"/>
            <a:ext cx="3278155" cy="453650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6" y="1556792"/>
            <a:ext cx="7679068" cy="45365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FAC"/>
              </a:buClr>
              <a:buFont typeface="Arial" pitchFamily="34" charset="0"/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201811" indent="-201811">
              <a:buClrTx/>
              <a:buFont typeface="Arial" pitchFamily="34" charset="0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404516" indent="-202704">
              <a:buClrTx/>
              <a:buFont typeface="Symbol" pitchFamily="18" charset="2"/>
              <a:buChar char="-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606326" indent="-201811"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1125" b="0" i="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Untertitel (Arial, 20, fett)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Textmasterformate durch Klicken bearbeiten (Arial, 20)</a:t>
            </a:r>
          </a:p>
          <a:p>
            <a:pPr lvl="2"/>
            <a:r>
              <a:rPr lang="de-DE" dirty="0"/>
              <a:t>Zweite Ebene (Arial, 18)</a:t>
            </a:r>
          </a:p>
          <a:p>
            <a:pPr lvl="3"/>
            <a:r>
              <a:rPr lang="de-DE" dirty="0"/>
              <a:t>Dritte Ebene (Arial, 16)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77507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</p:spTree>
    <p:extLst>
      <p:ext uri="{BB962C8B-B14F-4D97-AF65-F5344CB8AC3E}">
        <p14:creationId xmlns:p14="http://schemas.microsoft.com/office/powerpoint/2010/main" val="62207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87108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  <a:ln/>
        </p:spPr>
        <p:txBody>
          <a:bodyPr/>
          <a:lstStyle>
            <a:lvl1pPr>
              <a:defRPr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ctr">
              <a:defRPr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150912" indent="-150912">
              <a:buClr>
                <a:srgbClr val="007FAC"/>
              </a:buClr>
              <a:buFont typeface="Arial" pitchFamily="34" charset="0"/>
              <a:buChar char="•"/>
              <a:defRPr sz="2000" b="0" baseline="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  <a:lvl2pPr marL="417910" indent="-160735">
              <a:buClrTx/>
              <a:buFont typeface="Arial"/>
              <a:buChar char="•"/>
              <a:defRPr sz="20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642938" indent="-128588">
              <a:buClrTx/>
              <a:buFont typeface="Arial"/>
              <a:buChar char="•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900113" indent="-128588">
              <a:buClrTx/>
              <a:buFont typeface="Arial"/>
              <a:buChar char="•"/>
              <a:defRPr sz="20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2000" b="0" i="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Farbauswahl ergibt sich aus folgenden Designfarben</a:t>
            </a:r>
          </a:p>
          <a:p>
            <a:pPr lvl="1"/>
            <a:r>
              <a:rPr lang="de-DE" dirty="0"/>
              <a:t>Farbe</a:t>
            </a:r>
          </a:p>
          <a:p>
            <a:pPr lvl="2"/>
            <a:r>
              <a:rPr lang="de-DE" dirty="0"/>
              <a:t>Farbe</a:t>
            </a:r>
          </a:p>
          <a:p>
            <a:pPr lvl="3"/>
            <a:r>
              <a:rPr lang="de-DE" dirty="0" err="1"/>
              <a:t>Frabe</a:t>
            </a:r>
            <a:endParaRPr lang="de-DE" dirty="0"/>
          </a:p>
          <a:p>
            <a:pPr lvl="4"/>
            <a:r>
              <a:rPr lang="de-DE" dirty="0"/>
              <a:t>Farbe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69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25" baseline="0"/>
            </a:lvl1pPr>
          </a:lstStyle>
          <a:p>
            <a:r>
              <a:rPr lang="de-DE" dirty="0"/>
              <a:t>Titelmasterformat durch Klicken bearbeiten (Arial, 36, fett)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04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dirty="0" err="1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9273BF1-B3F7-4B62-B1A9-23919B7EA455}"/>
              </a:ext>
            </a:extLst>
          </p:cNvPr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BF6D4B4-A509-430A-956E-5DDAC46803D2}"/>
              </a:ext>
            </a:extLst>
          </p:cNvPr>
          <p:cNvSpPr/>
          <p:nvPr/>
        </p:nvSpPr>
        <p:spPr bwMode="auto">
          <a:xfrm>
            <a:off x="529166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96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lanET_0440©A.Korehnke Kop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97868"/>
            <a:ext cx="12192000" cy="3360137"/>
          </a:xfrm>
          <a:prstGeom prst="rect">
            <a:avLst/>
          </a:prstGeom>
        </p:spPr>
      </p:pic>
      <p:sp>
        <p:nvSpPr>
          <p:cNvPr id="2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7215" y="2060848"/>
            <a:ext cx="10465164" cy="14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600" b="1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Titelmasterformat durch Klicken bearbeiten (Arial, 36, fett)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349">
            <a:off x="9059025" y="5267173"/>
            <a:ext cx="2279163" cy="103980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3264" y="376446"/>
            <a:ext cx="9927205" cy="2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 b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lang="de-DE" sz="1600" b="0" dirty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004575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200" b="0" i="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Qualifizierung im Schulungsverbund Biogas – Fachkunde sichere Instandhaltung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46903" y="188640"/>
            <a:ext cx="1016264" cy="5804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Bild 1" descr="PlanET_0440©A.Korehnke Kopie.jpg">
            <a:extLst>
              <a:ext uri="{FF2B5EF4-FFF2-40B4-BE49-F238E27FC236}">
                <a16:creationId xmlns:a16="http://schemas.microsoft.com/office/drawing/2014/main" id="{8A370F70-FCC7-4C3C-A150-203C78FDC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97864"/>
            <a:ext cx="12192000" cy="3360137"/>
          </a:xfrm>
          <a:prstGeom prst="rect">
            <a:avLst/>
          </a:prstGeom>
        </p:spPr>
      </p:pic>
      <p:pic>
        <p:nvPicPr>
          <p:cNvPr id="11" name="Bild 9">
            <a:extLst>
              <a:ext uri="{FF2B5EF4-FFF2-40B4-BE49-F238E27FC236}">
                <a16:creationId xmlns:a16="http://schemas.microsoft.com/office/drawing/2014/main" id="{102E7248-EF71-4530-B674-3FBE78B7D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349">
            <a:off x="9059025" y="5267169"/>
            <a:ext cx="2279163" cy="10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1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dirty="0" err="1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87108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Agenda (Arial, 28, fett)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007FAC"/>
              </a:buClr>
              <a:buFont typeface="+mj-lt"/>
              <a:buAutoNum type="arabicPeriod"/>
              <a:defRPr sz="2000" b="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417910" indent="-160735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642938" indent="-128588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900113" indent="-128588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lang="de-DE" sz="2000" b="0" i="0" dirty="0" smtClean="0">
                <a:solidFill>
                  <a:srgbClr val="0082B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Aktuell zu behandelnder Punkt in normalem blau anzeigen……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265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373" y="6400800"/>
            <a:ext cx="40705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06">
                <a:solidFill>
                  <a:srgbClr val="007F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4352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506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427" y="1844824"/>
            <a:ext cx="105599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Vortrag (Arial, 36)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77390" y="184212"/>
            <a:ext cx="1223268" cy="652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402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25" b="0" i="0" baseline="0">
          <a:solidFill>
            <a:srgbClr val="0082B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None/>
        <a:defRPr sz="1125" b="1" i="0">
          <a:solidFill>
            <a:srgbClr val="007FAC"/>
          </a:solidFill>
          <a:latin typeface="+mj-lt"/>
          <a:ea typeface="+mn-ea"/>
          <a:cs typeface="TradeGothic BoldTwo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•"/>
        <a:defRPr lang="de-DE" sz="900" b="0" dirty="0">
          <a:solidFill>
            <a:schemeClr val="accent2"/>
          </a:solidFill>
          <a:latin typeface="Arial Narrow"/>
          <a:ea typeface="+mn-ea"/>
          <a:cs typeface="Arial Narrow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900">
          <a:solidFill>
            <a:srgbClr val="004575"/>
          </a:solidFill>
          <a:latin typeface="Arial Narrow"/>
          <a:ea typeface="+mn-ea"/>
          <a:cs typeface="Arial Narrow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125">
          <a:solidFill>
            <a:schemeClr val="accent2"/>
          </a:solidFill>
          <a:latin typeface="Arial Narrow"/>
          <a:ea typeface="+mn-ea"/>
          <a:cs typeface="Arial Narrow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2"/>
          </a:solidFill>
          <a:latin typeface="Arial Narrow"/>
          <a:ea typeface="+mn-ea"/>
          <a:cs typeface="Arial Narrow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373" y="6400800"/>
            <a:ext cx="40705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7F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4352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901A03-19C5-40D1-B5E0-5E42CB08E5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427" y="1844824"/>
            <a:ext cx="105599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Vortrag (Arial, 36)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77390" y="184212"/>
            <a:ext cx="1223268" cy="652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2324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25" b="0" i="0" baseline="0">
          <a:solidFill>
            <a:srgbClr val="0082B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None/>
        <a:defRPr sz="1125" b="1" i="0">
          <a:solidFill>
            <a:srgbClr val="007FAC"/>
          </a:solidFill>
          <a:latin typeface="+mj-lt"/>
          <a:ea typeface="+mn-ea"/>
          <a:cs typeface="TradeGothic BoldTwo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•"/>
        <a:defRPr lang="de-DE" sz="900" b="0" dirty="0">
          <a:solidFill>
            <a:schemeClr val="accent2"/>
          </a:solidFill>
          <a:latin typeface="Arial Narrow"/>
          <a:ea typeface="+mn-ea"/>
          <a:cs typeface="Arial Narrow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900">
          <a:solidFill>
            <a:srgbClr val="004575"/>
          </a:solidFill>
          <a:latin typeface="Arial Narrow"/>
          <a:ea typeface="+mn-ea"/>
          <a:cs typeface="Arial Narrow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125">
          <a:solidFill>
            <a:schemeClr val="accent2"/>
          </a:solidFill>
          <a:latin typeface="Arial Narrow"/>
          <a:ea typeface="+mn-ea"/>
          <a:cs typeface="Arial Narrow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2"/>
          </a:solidFill>
          <a:latin typeface="Arial Narrow"/>
          <a:ea typeface="+mn-ea"/>
          <a:cs typeface="Arial Narrow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ulungsverbund-biogas.de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Organisatorisches und Vorstellung des Schulungsverbund Biogas</a:t>
            </a:r>
            <a:endParaRPr lang="de-DE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705DFB7-E805-CCB1-6DCC-37597890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5" y="5949280"/>
            <a:ext cx="791999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2000" b="1" i="0">
                <a:solidFill>
                  <a:srgbClr val="007FAC"/>
                </a:solidFill>
                <a:latin typeface="+mj-lt"/>
                <a:ea typeface="+mn-ea"/>
                <a:cs typeface="TradeGothic BoldTw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lang="de-DE" sz="1600" b="0" dirty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004575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Vorname Nachname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7D7A7-720D-51AF-BC55-D59DE9B6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8591167" cy="1143000"/>
          </a:xfrm>
        </p:spPr>
        <p:txBody>
          <a:bodyPr/>
          <a:lstStyle/>
          <a:p>
            <a:r>
              <a:rPr lang="de-DE" sz="2400" dirty="0">
                <a:solidFill>
                  <a:schemeClr val="accent5"/>
                </a:solidFill>
              </a:rPr>
              <a:t>EXKURS:</a:t>
            </a:r>
            <a:r>
              <a:rPr lang="de-DE" sz="2400" dirty="0"/>
              <a:t> DVGW G 1030 Biogas</a:t>
            </a:r>
            <a:r>
              <a:rPr lang="de-DE" sz="2400" u="sng" dirty="0">
                <a:solidFill>
                  <a:schemeClr val="accent5"/>
                </a:solidFill>
              </a:rPr>
              <a:t>aufbereitungs</a:t>
            </a:r>
            <a:r>
              <a:rPr lang="de-DE" sz="2400" dirty="0">
                <a:solidFill>
                  <a:schemeClr val="accent1"/>
                </a:solidFill>
              </a:rPr>
              <a:t>anlagen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000" dirty="0">
                <a:solidFill>
                  <a:schemeClr val="accent2"/>
                </a:solidFill>
              </a:rPr>
              <a:t>Schulung beim DVGW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8B706F-6C75-E39A-F338-26C367FC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D8B0C0-971F-A99D-78EF-6EE6DC25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1A03-19C5-40D1-B5E0-5E42CB08E5D3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F310C8-2E54-7E21-68C4-F2EFB5F47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828074"/>
            <a:ext cx="6103020" cy="48013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975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Vorstellungsrunde der Teilnehmenden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1A03-19C5-40D1-B5E0-5E42CB08E5D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Name</a:t>
            </a:r>
          </a:p>
          <a:p>
            <a:endParaRPr lang="de-DE" dirty="0"/>
          </a:p>
          <a:p>
            <a:r>
              <a:rPr lang="de-DE" dirty="0"/>
              <a:t>Firma und Tätigkeitsfeld</a:t>
            </a:r>
          </a:p>
          <a:p>
            <a:endParaRPr lang="de-DE" dirty="0"/>
          </a:p>
          <a:p>
            <a:r>
              <a:rPr lang="de-DE" dirty="0"/>
              <a:t>Besondere Wünsche / Themen?</a:t>
            </a:r>
          </a:p>
          <a:p>
            <a:endParaRPr lang="de-DE" dirty="0"/>
          </a:p>
          <a:p>
            <a:r>
              <a:rPr lang="de-DE" dirty="0"/>
              <a:t>Ist vielleicht schon einmal ein Unfall passiert?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16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umsplatzhalt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C3F23021-C62B-4B3A-ACBE-EC11AD56DB5F}" type="slidenum">
              <a:rPr lang="de-DE" altLang="de-DE" smtClean="0"/>
              <a:pPr/>
              <a:t>12</a:t>
            </a:fld>
            <a:endParaRPr lang="de-DE" altLang="de-DE" dirty="0"/>
          </a:p>
        </p:txBody>
      </p:sp>
      <p:sp>
        <p:nvSpPr>
          <p:cNvPr id="14338" name="Textplatzhalter 5"/>
          <p:cNvSpPr>
            <a:spLocks noGrp="1"/>
          </p:cNvSpPr>
          <p:nvPr>
            <p:ph type="body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sz="2800" dirty="0">
                <a:solidFill>
                  <a:schemeClr val="accent3"/>
                </a:solidFill>
              </a:rPr>
              <a:t>Wir wünschen Ihnen viel Erfolg bei Ihrer Schulung</a:t>
            </a:r>
          </a:p>
          <a:p>
            <a:pPr marL="0" indent="0" algn="ctr">
              <a:buNone/>
            </a:pPr>
            <a:endParaRPr lang="de-DE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sz="1800" dirty="0">
                <a:solidFill>
                  <a:schemeClr val="tx1"/>
                </a:solidFill>
              </a:rPr>
              <a:t>Weitere Informationen zum Schulungsverbund Biogas und den Schulungskonzepten finden Sie auch hier:</a:t>
            </a:r>
          </a:p>
          <a:p>
            <a:pPr marL="0" indent="0" algn="ctr">
              <a:buNone/>
            </a:pPr>
            <a:r>
              <a:rPr lang="de-DE" sz="2800" dirty="0">
                <a:solidFill>
                  <a:schemeClr val="tx1"/>
                </a:solidFill>
                <a:hlinkClick r:id="rId2"/>
              </a:rPr>
              <a:t>www.schulungsverbund-biogas.de</a:t>
            </a:r>
            <a:endParaRPr lang="de-DE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1A03-19C5-40D1-B5E0-5E42CB08E5D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Vorstellung Bildungseinrichtung</a:t>
            </a:r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...</a:t>
            </a:r>
          </a:p>
          <a:p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Ablauf der Schulung</a:t>
            </a:r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2257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Schulungsverbund Biogas</a:t>
            </a:r>
          </a:p>
        </p:txBody>
      </p:sp>
      <p:sp>
        <p:nvSpPr>
          <p:cNvPr id="10243" name="Datumsplatzhalter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10244" name="Foliennummernplatzhalt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79FC08AE-3983-4227-AA56-6A0456AFC7F7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sp>
        <p:nvSpPr>
          <p:cNvPr id="10245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324251" y="1529407"/>
            <a:ext cx="11543498" cy="4536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de-DE" sz="1800" b="0" dirty="0">
                <a:solidFill>
                  <a:srgbClr val="0082B0"/>
                </a:solidFill>
              </a:rPr>
              <a:t>2013 begann die Gründung des Schulungsverbund Biogas durch die Initiatoren FvB, DVGW und DWA, </a:t>
            </a:r>
          </a:p>
          <a:p>
            <a:pPr algn="ctr" eaLnBrk="1" hangingPunct="1">
              <a:buFontTx/>
              <a:buNone/>
            </a:pPr>
            <a:endParaRPr lang="de-DE" sz="1800" b="0" dirty="0">
              <a:solidFill>
                <a:srgbClr val="0082B0"/>
              </a:solidFill>
            </a:endParaRPr>
          </a:p>
          <a:p>
            <a:pPr algn="ctr" eaLnBrk="1" hangingPunct="1">
              <a:buFontTx/>
              <a:buNone/>
            </a:pPr>
            <a:endParaRPr lang="de-DE" sz="1800" b="0" dirty="0">
              <a:solidFill>
                <a:srgbClr val="0082B0"/>
              </a:solidFill>
            </a:endParaRPr>
          </a:p>
          <a:p>
            <a:pPr algn="ctr" eaLnBrk="1" hangingPunct="1">
              <a:buFontTx/>
              <a:buNone/>
            </a:pPr>
            <a:endParaRPr lang="de-DE" sz="1800" b="0" dirty="0">
              <a:solidFill>
                <a:srgbClr val="0082B0"/>
              </a:solidFill>
            </a:endParaRPr>
          </a:p>
          <a:p>
            <a:pPr algn="ctr" eaLnBrk="1" hangingPunct="1">
              <a:buFontTx/>
              <a:buNone/>
            </a:pPr>
            <a:endParaRPr lang="de-DE" sz="1800" b="0" dirty="0">
              <a:solidFill>
                <a:srgbClr val="0082B0"/>
              </a:solidFill>
            </a:endParaRPr>
          </a:p>
          <a:p>
            <a:pPr algn="ctr" eaLnBrk="1" hangingPunct="1">
              <a:buFontTx/>
              <a:buNone/>
            </a:pPr>
            <a:endParaRPr lang="de-DE" sz="1800" b="0" dirty="0">
              <a:solidFill>
                <a:srgbClr val="0082B0"/>
              </a:solidFill>
            </a:endParaRPr>
          </a:p>
          <a:p>
            <a:pPr algn="ctr" eaLnBrk="1" hangingPunct="1">
              <a:buFontTx/>
              <a:buNone/>
            </a:pPr>
            <a:endParaRPr lang="de-DE" sz="1800" b="0" dirty="0">
              <a:solidFill>
                <a:srgbClr val="0082B0"/>
              </a:solidFill>
            </a:endParaRPr>
          </a:p>
          <a:p>
            <a:pPr algn="ctr" eaLnBrk="1" hangingPunct="1">
              <a:buFontTx/>
              <a:buNone/>
            </a:pPr>
            <a:endParaRPr lang="de-DE" sz="1800" b="0" dirty="0">
              <a:solidFill>
                <a:srgbClr val="0082B0"/>
              </a:solidFill>
            </a:endParaRPr>
          </a:p>
          <a:p>
            <a:pPr algn="ctr" eaLnBrk="1" hangingPunct="1">
              <a:buFontTx/>
              <a:buNone/>
            </a:pPr>
            <a:r>
              <a:rPr lang="de-DE" sz="1800" b="0" dirty="0">
                <a:solidFill>
                  <a:srgbClr val="0082B0"/>
                </a:solidFill>
              </a:rPr>
              <a:t>mit Unterstützung der Berufsgenossenschaften BG ETEM und SVLFG.</a:t>
            </a:r>
          </a:p>
          <a:p>
            <a:pPr algn="ctr" eaLnBrk="1" hangingPunct="1">
              <a:buFontTx/>
              <a:buNone/>
            </a:pPr>
            <a:endParaRPr lang="de-DE" sz="1800" b="0" dirty="0">
              <a:solidFill>
                <a:srgbClr val="0082B0"/>
              </a:solidFill>
            </a:endParaRPr>
          </a:p>
          <a:p>
            <a:pPr algn="ctr" eaLnBrk="1" hangingPunct="1">
              <a:buFontTx/>
              <a:buNone/>
            </a:pPr>
            <a:r>
              <a:rPr lang="de-DE" sz="1800" b="0" dirty="0">
                <a:solidFill>
                  <a:srgbClr val="0082B0"/>
                </a:solidFill>
              </a:rPr>
              <a:t>Ziel des Verbundes ist die flächendeckende, qualitätsgesicherte Durchführung von Schulungen durch die im Schulungsverbund Biogas anerkannten Bildungseinrichtungen.</a:t>
            </a:r>
          </a:p>
          <a:p>
            <a:pPr algn="ctr" eaLnBrk="1" hangingPunct="1">
              <a:buFontTx/>
              <a:buNone/>
            </a:pPr>
            <a:endParaRPr lang="de-DE" sz="1800" b="0" dirty="0">
              <a:solidFill>
                <a:srgbClr val="0082B0"/>
              </a:solidFill>
            </a:endParaRPr>
          </a:p>
          <a:p>
            <a:pPr algn="ctr" eaLnBrk="1" hangingPunct="1">
              <a:buFontTx/>
              <a:buNone/>
            </a:pPr>
            <a:r>
              <a:rPr lang="de-DE" sz="1800" b="0" dirty="0">
                <a:solidFill>
                  <a:srgbClr val="0082B0"/>
                </a:solidFill>
              </a:rPr>
              <a:t>Seit 2013 wurde</a:t>
            </a:r>
            <a:r>
              <a:rPr lang="de-DE" sz="1800" b="0" dirty="0"/>
              <a:t>n</a:t>
            </a:r>
            <a:r>
              <a:rPr lang="de-DE" sz="1800" b="0" dirty="0">
                <a:solidFill>
                  <a:srgbClr val="0082B0"/>
                </a:solidFill>
              </a:rPr>
              <a:t> </a:t>
            </a:r>
            <a:r>
              <a:rPr lang="de-DE" sz="1800" b="0">
                <a:solidFill>
                  <a:srgbClr val="0082B0"/>
                </a:solidFill>
              </a:rPr>
              <a:t>über 19.000 </a:t>
            </a:r>
            <a:r>
              <a:rPr lang="de-DE" sz="1800" b="0" dirty="0">
                <a:solidFill>
                  <a:srgbClr val="0082B0"/>
                </a:solidFill>
              </a:rPr>
              <a:t>Personen erfolgreich geschult.</a:t>
            </a:r>
          </a:p>
          <a:p>
            <a:pPr algn="ctr" eaLnBrk="1" hangingPunct="1">
              <a:buFontTx/>
              <a:buNone/>
            </a:pPr>
            <a:endParaRPr lang="de-DE" dirty="0">
              <a:solidFill>
                <a:srgbClr val="0082B0"/>
              </a:solidFill>
            </a:endParaRPr>
          </a:p>
          <a:p>
            <a:pPr algn="ctr" eaLnBrk="1" hangingPunct="1">
              <a:buFontTx/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1EDAA6-3339-2DCA-0B59-32FC24FAA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2204864"/>
            <a:ext cx="2592288" cy="18038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9168" y="228600"/>
            <a:ext cx="9239240" cy="1143000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Bildungseinrichtungen im Schulungsverbund Biogas</a:t>
            </a:r>
          </a:p>
        </p:txBody>
      </p:sp>
      <p:sp>
        <p:nvSpPr>
          <p:cNvPr id="12291" name="Datumsplatzhalter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12292" name="Foliennummernplatzhalt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58C47B83-EE76-4759-A682-6750FC870BAF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160E81-8FAF-D810-3696-1198C59B0380}"/>
              </a:ext>
            </a:extLst>
          </p:cNvPr>
          <p:cNvSpPr txBox="1"/>
          <p:nvPr/>
        </p:nvSpPr>
        <p:spPr>
          <a:xfrm>
            <a:off x="327167" y="1337157"/>
            <a:ext cx="11537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Derzeit bieten 17 Bildungseinrichtungen im Schulungsverbund Biogas vier verschiedene Schulungskonzepte an.</a:t>
            </a:r>
            <a:endParaRPr lang="de-DE" sz="1800" b="0" dirty="0">
              <a:solidFill>
                <a:srgbClr val="008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5299E7-40A7-D43D-432E-267DD353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3" y="1918278"/>
            <a:ext cx="2067213" cy="12003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116751A-26C3-2183-BDF8-3BBE7AA4D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21" y="1918278"/>
            <a:ext cx="2038635" cy="137179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AF9E35F-81A0-1E78-636E-D23FDBDAC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469" y="1889699"/>
            <a:ext cx="2038635" cy="12574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E68AA4C-2CDB-BF25-B1AA-4E84A7684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618" y="1770445"/>
            <a:ext cx="1514686" cy="141942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C70D04E-BC70-BD24-8E3C-6D8FDDB42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0407" y="2074132"/>
            <a:ext cx="2048161" cy="103837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E208E6F-6268-ED35-DDDC-D0D333C2E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67" y="3326193"/>
            <a:ext cx="2210108" cy="105742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4A7B986-EC86-5DDD-C5A3-D71B3E7BB2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221" y="3307973"/>
            <a:ext cx="2086266" cy="99073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C36253C-8A7B-108A-775D-94E82CA612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0350" y="3307973"/>
            <a:ext cx="2086266" cy="86689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745F090-909F-61E0-FA7C-F9CA55F88A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8690" y="3160876"/>
            <a:ext cx="1769638" cy="124815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7B1369A-53B8-5BF6-D84A-A93DFD73C4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4373" y="3241964"/>
            <a:ext cx="2038635" cy="100979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92BDFCB-A989-E87A-BA6A-2122D16AD0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455" y="4691973"/>
            <a:ext cx="2086266" cy="105742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497DA54-C52E-8AA4-1CAF-5BB2426BE4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9616" y="4471035"/>
            <a:ext cx="2048161" cy="127652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7F90686-A620-A1EF-2F44-7EC0A88F24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3609" y="4537605"/>
            <a:ext cx="2181529" cy="103837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E7E1B4C-3454-F3D1-382A-B4C2A3DF48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6611" y="4409027"/>
            <a:ext cx="1690765" cy="1276528"/>
          </a:xfrm>
          <a:prstGeom prst="rect">
            <a:avLst/>
          </a:prstGeom>
        </p:spPr>
      </p:pic>
      <p:pic>
        <p:nvPicPr>
          <p:cNvPr id="1028" name="Picture 4" descr="Ein Bild, das Text, Schrift, Logo, Grafiken enthält.Automatisch generierte Beschreibung">
            <a:extLst>
              <a:ext uri="{FF2B5EF4-FFF2-40B4-BE49-F238E27FC236}">
                <a16:creationId xmlns:a16="http://schemas.microsoft.com/office/drawing/2014/main" id="{96B45742-C0D0-80AE-BDC0-D2874DB3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780" y="4410659"/>
            <a:ext cx="1690765" cy="10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fik 36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3F9D770C-E3F7-16D8-4536-D5724E859F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38" y="5763951"/>
            <a:ext cx="1516470" cy="69269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086FA34D-F225-04D9-7978-3D40CB7DEC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82374" y="5704553"/>
            <a:ext cx="1785347" cy="765200"/>
          </a:xfrm>
          <a:prstGeom prst="rect">
            <a:avLst/>
          </a:prstGeom>
        </p:spPr>
      </p:pic>
      <p:sp>
        <p:nvSpPr>
          <p:cNvPr id="39" name="AutoShape 6" descr="Logo">
            <a:extLst>
              <a:ext uri="{FF2B5EF4-FFF2-40B4-BE49-F238E27FC236}">
                <a16:creationId xmlns:a16="http://schemas.microsoft.com/office/drawing/2014/main" id="{A5B4DF80-AC8A-A07F-CF13-D86607C878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4B46EA-A6D3-F862-0143-71852E21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3083A0-1D0B-AE1C-D07B-CE338924B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901A03-19C5-40D1-B5E0-5E42CB08E5D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33FBE32-C52A-8266-7A1E-CA8B3401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70" y="228600"/>
            <a:ext cx="8231126" cy="1143000"/>
          </a:xfrm>
        </p:spPr>
        <p:txBody>
          <a:bodyPr/>
          <a:lstStyle/>
          <a:p>
            <a:r>
              <a:rPr lang="de-DE" dirty="0"/>
              <a:t>Betreiberqualifikation  </a:t>
            </a:r>
            <a:br>
              <a:rPr lang="de-DE" sz="2400" dirty="0"/>
            </a:br>
            <a:r>
              <a:rPr lang="de-DE" sz="2000" dirty="0">
                <a:solidFill>
                  <a:schemeClr val="accent2"/>
                </a:solidFill>
              </a:rPr>
              <a:t>TRGS 529 Anlage 3.1 und TRAS 120 Anhang IV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1ECDAF-26CA-71AD-6F18-B81DB1E09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466129"/>
            <a:ext cx="6458851" cy="51632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000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AF465790-BC9A-6155-EB77-AD16200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8" y="228600"/>
            <a:ext cx="8447152" cy="1143000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Fachkunde sichere Instandhaltung/ Errichtung </a:t>
            </a:r>
            <a:br>
              <a:rPr lang="de-DE" sz="2400" dirty="0">
                <a:solidFill>
                  <a:schemeClr val="accent2"/>
                </a:solidFill>
              </a:rPr>
            </a:br>
            <a:r>
              <a:rPr lang="de-DE" sz="2000" dirty="0">
                <a:solidFill>
                  <a:schemeClr val="accent2"/>
                </a:solidFill>
              </a:rPr>
              <a:t>TRGS 529 Anlage 3.3 und TRAS 120 Anhang IV</a:t>
            </a:r>
            <a:endParaRPr lang="de-DE" sz="2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C0D6A9-50FD-97BF-964B-1E36A427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08BA2D-4E77-2E86-248D-A3154C8B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1A03-19C5-40D1-B5E0-5E42CB08E5D3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463507-7366-005F-8ECC-CDFC272D9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371600"/>
            <a:ext cx="6392167" cy="53823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426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1">
            <a:extLst>
              <a:ext uri="{FF2B5EF4-FFF2-40B4-BE49-F238E27FC236}">
                <a16:creationId xmlns:a16="http://schemas.microsoft.com/office/drawing/2014/main" id="{88D06A5A-2EE2-F398-294C-9283EEB3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8" y="228600"/>
            <a:ext cx="8735184" cy="1143000"/>
          </a:xfrm>
        </p:spPr>
        <p:txBody>
          <a:bodyPr/>
          <a:lstStyle/>
          <a:p>
            <a:r>
              <a:rPr lang="de-DE" dirty="0"/>
              <a:t>Mitarbeiterqualifikation </a:t>
            </a:r>
            <a:br>
              <a:rPr lang="de-DE" sz="2000" dirty="0"/>
            </a:br>
            <a:r>
              <a:rPr lang="de-DE" sz="2000" dirty="0">
                <a:solidFill>
                  <a:schemeClr val="accent2"/>
                </a:solidFill>
              </a:rPr>
              <a:t>TRAS 120 Anhang IV</a:t>
            </a:r>
            <a:endParaRPr lang="de-DE" sz="2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457E32-63A8-417B-D67B-EB3E5F6C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88125B-ADB9-B9C0-70B2-AAFB899F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1A03-19C5-40D1-B5E0-5E42CB08E5D3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D59B23-84C4-E13E-672C-B70CDFD75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58" y="1704670"/>
            <a:ext cx="6506483" cy="43630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295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1">
            <a:extLst>
              <a:ext uri="{FF2B5EF4-FFF2-40B4-BE49-F238E27FC236}">
                <a16:creationId xmlns:a16="http://schemas.microsoft.com/office/drawing/2014/main" id="{88D06A5A-2EE2-F398-294C-9283EEB3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8" y="228600"/>
            <a:ext cx="9167232" cy="1143000"/>
          </a:xfrm>
        </p:spPr>
        <p:txBody>
          <a:bodyPr/>
          <a:lstStyle/>
          <a:p>
            <a:r>
              <a:rPr lang="de-DE" dirty="0"/>
              <a:t>Fachkunde Umgang mit besonderen Einsatzstoffen  </a:t>
            </a:r>
            <a:br>
              <a:rPr lang="de-DE" sz="2400" dirty="0"/>
            </a:br>
            <a:r>
              <a:rPr lang="de-DE" sz="2000" dirty="0">
                <a:solidFill>
                  <a:schemeClr val="accent2"/>
                </a:solidFill>
              </a:rPr>
              <a:t>TRGS 529 Anlage 3.3</a:t>
            </a:r>
            <a:endParaRPr lang="de-DE" sz="2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457E32-63A8-417B-D67B-EB3E5F6C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88125B-ADB9-B9C0-70B2-AAFB899F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1A03-19C5-40D1-B5E0-5E42CB08E5D3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8675FC-E8BD-7C0E-6738-1979DFB27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104" y="1268760"/>
            <a:ext cx="8537791" cy="53611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4922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3C934E9-7DC0-54F5-00B6-BEFE4735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832" y="85537"/>
            <a:ext cx="6488697" cy="66558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el 11">
            <a:extLst>
              <a:ext uri="{FF2B5EF4-FFF2-40B4-BE49-F238E27FC236}">
                <a16:creationId xmlns:a16="http://schemas.microsoft.com/office/drawing/2014/main" id="{A149C3A2-A31F-CF3F-6530-86481B4B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7" y="228600"/>
            <a:ext cx="4630729" cy="1143000"/>
          </a:xfrm>
        </p:spPr>
        <p:txBody>
          <a:bodyPr/>
          <a:lstStyle/>
          <a:p>
            <a:r>
              <a:rPr lang="de-DE" sz="2400" dirty="0">
                <a:solidFill>
                  <a:schemeClr val="accent5"/>
                </a:solidFill>
              </a:rPr>
              <a:t>EXKURS:</a:t>
            </a:r>
            <a:r>
              <a:rPr lang="de-DE" sz="2400" dirty="0"/>
              <a:t> DVGW G 1030 Biogas</a:t>
            </a:r>
            <a:r>
              <a:rPr lang="de-DE" sz="2400" u="sng" dirty="0">
                <a:solidFill>
                  <a:schemeClr val="accent5"/>
                </a:solidFill>
              </a:rPr>
              <a:t>erzeugungs</a:t>
            </a:r>
            <a:r>
              <a:rPr lang="de-DE" sz="2400" dirty="0"/>
              <a:t>anlagen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AD4B81-3AF6-D3CB-B73D-B18E5CA6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3C80F8-594E-77AE-DDD8-C600AC29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1A03-19C5-40D1-B5E0-5E42CB08E5D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44CA549-6530-88FA-3349-AD1B41CB47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6" y="1556792"/>
            <a:ext cx="11178119" cy="4844008"/>
          </a:xfrm>
        </p:spPr>
        <p:txBody>
          <a:bodyPr/>
          <a:lstStyle/>
          <a:p>
            <a:endParaRPr lang="de-DE" sz="2000" dirty="0">
              <a:solidFill>
                <a:schemeClr val="accent1"/>
              </a:solidFill>
            </a:endParaRPr>
          </a:p>
          <a:p>
            <a:endParaRPr lang="de-DE" dirty="0"/>
          </a:p>
          <a:p>
            <a:endParaRPr lang="de-DE" sz="2000" dirty="0">
              <a:solidFill>
                <a:schemeClr val="accent1"/>
              </a:solidFill>
            </a:endParaRPr>
          </a:p>
          <a:p>
            <a:endParaRPr lang="de-DE" dirty="0"/>
          </a:p>
          <a:p>
            <a:endParaRPr lang="de-DE" sz="2000" dirty="0">
              <a:solidFill>
                <a:schemeClr val="accent1"/>
              </a:solidFill>
            </a:endParaRPr>
          </a:p>
          <a:p>
            <a:endParaRPr lang="de-DE" dirty="0"/>
          </a:p>
          <a:p>
            <a:r>
              <a:rPr lang="de-DE" sz="1800" dirty="0">
                <a:solidFill>
                  <a:schemeClr val="accent1"/>
                </a:solidFill>
              </a:rPr>
              <a:t>Schulung im Schulungsverbund Biogas</a:t>
            </a:r>
          </a:p>
          <a:p>
            <a:endParaRPr lang="de-DE" sz="1800" dirty="0"/>
          </a:p>
          <a:p>
            <a:endParaRPr lang="de-DE" sz="1800" dirty="0">
              <a:solidFill>
                <a:schemeClr val="accent1"/>
              </a:solidFill>
            </a:endParaRP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>
              <a:solidFill>
                <a:schemeClr val="accent1"/>
              </a:solidFill>
            </a:endParaRPr>
          </a:p>
          <a:p>
            <a:r>
              <a:rPr lang="de-DE" sz="1800" dirty="0">
                <a:solidFill>
                  <a:schemeClr val="accent1"/>
                </a:solidFill>
              </a:rPr>
              <a:t>		</a:t>
            </a:r>
          </a:p>
          <a:p>
            <a:r>
              <a:rPr lang="de-DE" sz="1800" dirty="0"/>
              <a:t>		</a:t>
            </a:r>
            <a:r>
              <a:rPr lang="de-DE" sz="1800" dirty="0">
                <a:solidFill>
                  <a:schemeClr val="accent2"/>
                </a:solidFill>
              </a:rPr>
              <a:t>Schulungen beim DVGW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33C5F10-25B5-5C04-9628-8ED6827F3446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7888" y="3933056"/>
            <a:ext cx="2808312" cy="21602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1ACCE5B-1A26-512A-6E4A-CA96BA59F72B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7888" y="5157192"/>
            <a:ext cx="2808312" cy="9361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8192319-3BDB-E726-DD19-93F7665DF63B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7888" y="6021288"/>
            <a:ext cx="2808312" cy="720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0F0B6FD-EC11-7010-5159-8F61CD90F974}"/>
              </a:ext>
            </a:extLst>
          </p:cNvPr>
          <p:cNvCxnSpPr>
            <a:cxnSpLocks/>
          </p:cNvCxnSpPr>
          <p:nvPr/>
        </p:nvCxnSpPr>
        <p:spPr bwMode="auto">
          <a:xfrm>
            <a:off x="5015880" y="3928781"/>
            <a:ext cx="432048" cy="42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072486"/>
      </p:ext>
    </p:extLst>
  </p:cSld>
  <p:clrMapOvr>
    <a:masterClrMapping/>
  </p:clrMapOvr>
</p:sld>
</file>

<file path=ppt/theme/theme1.xml><?xml version="1.0" encoding="utf-8"?>
<a:theme xmlns:a="http://schemas.openxmlformats.org/drawingml/2006/main" name="2_Folienmaster">
  <a:themeElements>
    <a:clrScheme name="FvB">
      <a:dk1>
        <a:srgbClr val="0082B0"/>
      </a:dk1>
      <a:lt1>
        <a:sysClr val="window" lastClr="FFFFFF"/>
      </a:lt1>
      <a:dk2>
        <a:srgbClr val="003399"/>
      </a:dk2>
      <a:lt2>
        <a:srgbClr val="F8F8F8"/>
      </a:lt2>
      <a:accent1>
        <a:srgbClr val="0082B0"/>
      </a:accent1>
      <a:accent2>
        <a:srgbClr val="FF6600"/>
      </a:accent2>
      <a:accent3>
        <a:srgbClr val="849E00"/>
      </a:accent3>
      <a:accent4>
        <a:srgbClr val="7F7F7F"/>
      </a:accent4>
      <a:accent5>
        <a:srgbClr val="C40823"/>
      </a:accent5>
      <a:accent6>
        <a:srgbClr val="FFFF00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rgbClr val="0082B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0082B0"/>
            </a:solidFill>
            <a:effectLst/>
            <a:latin typeface="+mn-lt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rgbClr val="0082B0"/>
            </a:solidFill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lienmaster" id="{ABE4170C-ECBB-4C12-9CDB-1438AA076A2B}" vid="{E59A8CF6-1544-412F-BD41-23A8175CDA0C}"/>
    </a:ext>
  </a:extLst>
</a:theme>
</file>

<file path=ppt/theme/theme2.xml><?xml version="1.0" encoding="utf-8"?>
<a:theme xmlns:a="http://schemas.openxmlformats.org/drawingml/2006/main" name="Folienmaster">
  <a:themeElements>
    <a:clrScheme name="FvB">
      <a:dk1>
        <a:srgbClr val="0082B0"/>
      </a:dk1>
      <a:lt1>
        <a:sysClr val="window" lastClr="FFFFFF"/>
      </a:lt1>
      <a:dk2>
        <a:srgbClr val="003399"/>
      </a:dk2>
      <a:lt2>
        <a:srgbClr val="F8F8F8"/>
      </a:lt2>
      <a:accent1>
        <a:srgbClr val="0082B0"/>
      </a:accent1>
      <a:accent2>
        <a:srgbClr val="FF6600"/>
      </a:accent2>
      <a:accent3>
        <a:srgbClr val="849E00"/>
      </a:accent3>
      <a:accent4>
        <a:srgbClr val="7F7F7F"/>
      </a:accent4>
      <a:accent5>
        <a:srgbClr val="C40823"/>
      </a:accent5>
      <a:accent6>
        <a:srgbClr val="FFFF00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rgbClr val="0082B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0082B0"/>
            </a:solidFill>
            <a:effectLst/>
            <a:latin typeface="+mn-lt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rgbClr val="0082B0"/>
            </a:solidFill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lienmaster" id="{ABE4170C-ECBB-4C12-9CDB-1438AA076A2B}" vid="{E59A8CF6-1544-412F-BD41-23A8175CDA0C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</Template>
  <TotalTime>0</TotalTime>
  <Words>235</Words>
  <Application>Microsoft Office PowerPoint</Application>
  <PresentationFormat>Breitbild</PresentationFormat>
  <Paragraphs>81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Symbol</vt:lpstr>
      <vt:lpstr>Times</vt:lpstr>
      <vt:lpstr>2_Folienmaster</vt:lpstr>
      <vt:lpstr>Folienmaster</vt:lpstr>
      <vt:lpstr>Organisatorisches und Vorstellung des Schulungsverbund Biogas</vt:lpstr>
      <vt:lpstr>Organisatorisches</vt:lpstr>
      <vt:lpstr>Schulungsverbund Biogas</vt:lpstr>
      <vt:lpstr>Bildungseinrichtungen im Schulungsverbund Biogas</vt:lpstr>
      <vt:lpstr>Betreiberqualifikation   TRGS 529 Anlage 3.1 und TRAS 120 Anhang IV</vt:lpstr>
      <vt:lpstr>Fachkunde sichere Instandhaltung/ Errichtung  TRGS 529 Anlage 3.3 und TRAS 120 Anhang IV</vt:lpstr>
      <vt:lpstr>Mitarbeiterqualifikation  TRAS 120 Anhang IV</vt:lpstr>
      <vt:lpstr>Fachkunde Umgang mit besonderen Einsatzstoffen   TRGS 529 Anlage 3.3</vt:lpstr>
      <vt:lpstr>EXKURS: DVGW G 1030 Biogaserzeugungsanlagen</vt:lpstr>
      <vt:lpstr>EXKURS: DVGW G 1030 Biogasaufbereitungsanlagen  Schulung beim DVGW</vt:lpstr>
      <vt:lpstr>Vorstellungsrunde der Teilnehmenden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 Schulungsverbund Biogas</dc:title>
  <dc:creator>MW</dc:creator>
  <cp:lastModifiedBy>Marion Wiesheu</cp:lastModifiedBy>
  <cp:revision>50</cp:revision>
  <cp:lastPrinted>2020-08-12T12:55:41Z</cp:lastPrinted>
  <dcterms:created xsi:type="dcterms:W3CDTF">2019-06-11T08:27:58Z</dcterms:created>
  <dcterms:modified xsi:type="dcterms:W3CDTF">2025-11-28T07:13:11Z</dcterms:modified>
</cp:coreProperties>
</file>