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3"/>
  </p:notesMasterIdLst>
  <p:sldIdLst>
    <p:sldId id="1042" r:id="rId2"/>
    <p:sldId id="1043" r:id="rId3"/>
    <p:sldId id="1044" r:id="rId4"/>
    <p:sldId id="285" r:id="rId5"/>
    <p:sldId id="263" r:id="rId6"/>
    <p:sldId id="279" r:id="rId7"/>
    <p:sldId id="277" r:id="rId8"/>
    <p:sldId id="271" r:id="rId9"/>
    <p:sldId id="278" r:id="rId10"/>
    <p:sldId id="281" r:id="rId11"/>
    <p:sldId id="284" r:id="rId12"/>
    <p:sldId id="286" r:id="rId13"/>
    <p:sldId id="287" r:id="rId14"/>
    <p:sldId id="293" r:id="rId15"/>
    <p:sldId id="294" r:id="rId16"/>
    <p:sldId id="301" r:id="rId17"/>
    <p:sldId id="302" r:id="rId18"/>
    <p:sldId id="298" r:id="rId19"/>
    <p:sldId id="300" r:id="rId20"/>
    <p:sldId id="292" r:id="rId21"/>
    <p:sldId id="391" r:id="rId22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16" autoAdjust="0"/>
  </p:normalViewPr>
  <p:slideViewPr>
    <p:cSldViewPr>
      <p:cViewPr varScale="1">
        <p:scale>
          <a:sx n="88" d="100"/>
          <a:sy n="88" d="100"/>
        </p:scale>
        <p:origin x="1356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6CC108D9-4D01-4FEB-BB7F-AD52F00F2056}" type="datetimeFigureOut">
              <a:rPr lang="de-DE" smtClean="0"/>
              <a:pPr/>
              <a:t>18.12.2025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6BE72B49-3A11-4785-9A80-157C41023DF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902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6111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A5948-EBBC-4295-B51E-00EC22312DB5}" type="slidenum">
              <a:rPr lang="de-DE" smtClean="0"/>
              <a:pPr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345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4512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4710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B43372-C3FC-43D1-81F7-6FEAB8B70573}" type="slidenum">
              <a:rPr lang="de-DE" altLang="de-DE" smtClean="0">
                <a:ea typeface="ＭＳ Ｐゴシック" pitchFamily="1" charset="-128"/>
              </a:rPr>
              <a:pPr/>
              <a:t>5</a:t>
            </a:fld>
            <a:endParaRPr lang="de-DE" altLang="de-DE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273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4710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B43372-C3FC-43D1-81F7-6FEAB8B70573}" type="slidenum">
              <a:rPr lang="de-DE" altLang="de-DE" smtClean="0">
                <a:ea typeface="ＭＳ Ｐゴシック" pitchFamily="1" charset="-128"/>
              </a:rPr>
              <a:pPr/>
              <a:t>8</a:t>
            </a:fld>
            <a:endParaRPr lang="de-DE" altLang="de-DE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2113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72B49-3A11-4785-9A80-157C41023DFC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7277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775" y="750888"/>
            <a:ext cx="6678613" cy="375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4710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B43372-C3FC-43D1-81F7-6FEAB8B70573}" type="slidenum">
              <a:rPr lang="de-DE" altLang="de-DE" smtClean="0">
                <a:ea typeface="ＭＳ Ｐゴシック" pitchFamily="1" charset="-128"/>
              </a:rPr>
              <a:pPr/>
              <a:t>11</a:t>
            </a:fld>
            <a:endParaRPr lang="de-DE" altLang="de-DE" dirty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346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E72B49-3A11-4785-9A80-157C41023DFC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4856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72B49-3A11-4785-9A80-157C41023DFC}" type="slidenum">
              <a:rPr lang="de-DE" smtClean="0"/>
              <a:pPr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8278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72B49-3A11-4785-9A80-157C41023DFC}" type="slidenum">
              <a:rPr lang="de-DE" smtClean="0"/>
              <a:pPr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9396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463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27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78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980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406434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277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572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6B83056-66C9-5317-061C-106496CB3416}"/>
              </a:ext>
            </a:extLst>
          </p:cNvPr>
          <p:cNvSpPr/>
          <p:nvPr userDrawn="1"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30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1521689-C291-4906-816D-BA141EC5F83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4514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bw.de/arbeits-und-betriebsmedizin/fuer-unternehmen/betriebsarzt-such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svlfg.de/leistungen-landwirtschaftliche-krankenkasse" TargetMode="External"/><Relationship Id="rId5" Type="http://schemas.openxmlformats.org/officeDocument/2006/relationships/hyperlink" Target="https://www.bgetem.de/arbeitssicherheit-gesundheitsschutz/themen-von-a-z-1/organisation-von-arbeitssicherheit-und-gesundheitsschutz/betriebsaerztliche-und-sicherheitstechnische-betreuung/unternehmermodell/betriebsaerztliche-betreuung-im-unternehmermodell/wie-finde-ich-einen-betriebsarzt" TargetMode="External"/><Relationship Id="rId4" Type="http://schemas.openxmlformats.org/officeDocument/2006/relationships/hyperlink" Target="https://bsafb.de/betriebsaerzte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gbau.de/service/angebote/medien-center-suche/medium/sonnenschutz-bei-bauarbeite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gas.org/edcom/webfvb.nsf/id/DE-A-023?open&amp;ccm=03017001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dguv.de/ifa/gestis/gestis-stoffdatenbank/index.jsp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fsi.de/bundesweite-sicherheitsfachkraft-suche/" TargetMode="External"/><Relationship Id="rId2" Type="http://schemas.openxmlformats.org/officeDocument/2006/relationships/hyperlink" Target="https://vdsi.de/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Sicherheitstechnische und betriebsärztliche Betreuung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24B3021-39E9-43A7-B55F-AC4EBC12C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371" y="5877272"/>
            <a:ext cx="1055999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2000" b="1" i="0">
                <a:solidFill>
                  <a:srgbClr val="007FAC"/>
                </a:solidFill>
                <a:latin typeface="+mj-lt"/>
                <a:ea typeface="+mn-ea"/>
                <a:cs typeface="TradeGothic BoldTw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r>
              <a:rPr lang="de-DE" sz="2000" dirty="0">
                <a:solidFill>
                  <a:schemeClr val="bg1"/>
                </a:solidFill>
              </a:rPr>
              <a:t>Vorname Nachname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Betriebsärzte</a:t>
            </a:r>
            <a:endParaRPr lang="de-DE" sz="200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altLang="de-DE" dirty="0"/>
              <a:t>Suche nach Betriebsärzten:</a:t>
            </a:r>
          </a:p>
          <a:p>
            <a:endParaRPr lang="de-DE" dirty="0">
              <a:solidFill>
                <a:schemeClr val="bg2">
                  <a:lumMod val="10000"/>
                </a:schemeClr>
              </a:solidFill>
            </a:endParaRPr>
          </a:p>
          <a:p>
            <a:pPr marL="268288" indent="-268288">
              <a:buFont typeface="Arial" pitchFamily="34" charset="0"/>
              <a:buChar char="•"/>
            </a:pPr>
            <a:r>
              <a:rPr lang="de-DE" sz="1800" b="0" dirty="0"/>
              <a:t>Diverse Online-Portale und Institutionen können bei der - z.T. postleitzahlenbezogenen - Suche nach Betriebsärzten unterstützen, z.B.:</a:t>
            </a:r>
          </a:p>
          <a:p>
            <a:pPr marL="268288" indent="-268288">
              <a:buFont typeface="Arial" pitchFamily="34" charset="0"/>
              <a:buChar char="•"/>
            </a:pPr>
            <a:endParaRPr lang="de-DE" sz="1000" b="0" dirty="0"/>
          </a:p>
          <a:p>
            <a:pPr marL="627063" lvl="1" indent="-268288"/>
            <a:r>
              <a:rPr lang="de-DE" sz="1800" dirty="0">
                <a:hlinkClick r:id="rId3"/>
              </a:rPr>
              <a:t>Verband Deutscher Betriebsärzte und Werksätzte e.V.</a:t>
            </a:r>
            <a:endParaRPr lang="de-DE" sz="1800" dirty="0"/>
          </a:p>
          <a:p>
            <a:pPr marL="627063" lvl="1" indent="-268288"/>
            <a:r>
              <a:rPr lang="de-DE" sz="1800" dirty="0">
                <a:hlinkClick r:id="rId4"/>
              </a:rPr>
              <a:t>Bundesverband selbstständiger Arbeitsmediziner und freiberuflicher Betriebsärzte (BsAfB)</a:t>
            </a:r>
            <a:endParaRPr lang="de-DE" sz="1800" dirty="0"/>
          </a:p>
          <a:p>
            <a:pPr marL="627063" lvl="1" indent="-268288"/>
            <a:r>
              <a:rPr lang="de-DE" sz="1800" dirty="0">
                <a:hlinkClick r:id="rId5"/>
              </a:rPr>
              <a:t>Berufsgenossenschaft Energie, Textil, Elektro, Medienerzeugnisse </a:t>
            </a:r>
            <a:endParaRPr lang="de-DE" sz="1800" dirty="0"/>
          </a:p>
          <a:p>
            <a:pPr marL="627063" lvl="1" indent="-268288"/>
            <a:r>
              <a:rPr lang="de-DE" sz="1800" dirty="0">
                <a:hlinkClick r:id="rId6"/>
              </a:rPr>
              <a:t>Sozialversicherung für Landwirtschaft, Forsten und Gartenbau </a:t>
            </a:r>
            <a:endParaRPr lang="de-DE" sz="1800" dirty="0"/>
          </a:p>
          <a:p>
            <a:pPr marL="268288" indent="-268288">
              <a:buFont typeface="Arial" pitchFamily="34" charset="0"/>
              <a:buChar char="•"/>
            </a:pPr>
            <a:endParaRPr lang="de-DE" sz="1000" b="0" dirty="0"/>
          </a:p>
          <a:p>
            <a:pPr marL="268288" indent="-268288">
              <a:buFont typeface="Arial" pitchFamily="34" charset="0"/>
              <a:buChar char="•"/>
            </a:pPr>
            <a:r>
              <a:rPr lang="de-DE" sz="1800" b="0" dirty="0"/>
              <a:t>Darüber hinaus ist auch immer eine Suche auf der Homepage der lokalen IHK, der regionalen Ärztekammer sowie im örtlichen Telefonbuch (Gelbe Seiten, Das Örtliche) angezeigt.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283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9"/>
          <p:cNvGrpSpPr>
            <a:grpSpLocks/>
          </p:cNvGrpSpPr>
          <p:nvPr/>
        </p:nvGrpSpPr>
        <p:grpSpPr bwMode="auto">
          <a:xfrm>
            <a:off x="1920876" y="2143123"/>
            <a:ext cx="8373133" cy="2928937"/>
            <a:chOff x="357188" y="2786063"/>
            <a:chExt cx="8429625" cy="2928937"/>
          </a:xfrm>
        </p:grpSpPr>
        <p:sp>
          <p:nvSpPr>
            <p:cNvPr id="5" name="Rechteck 4"/>
            <p:cNvSpPr/>
            <p:nvPr/>
          </p:nvSpPr>
          <p:spPr bwMode="auto">
            <a:xfrm>
              <a:off x="357188" y="2786063"/>
              <a:ext cx="8429625" cy="29289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eaLnBrk="0" hangingPunct="0">
                <a:spcBef>
                  <a:spcPts val="600"/>
                </a:spcBef>
                <a:spcAft>
                  <a:spcPts val="600"/>
                </a:spcAft>
                <a:defRPr/>
              </a:pPr>
              <a:endParaRPr lang="de-DE" sz="2000" dirty="0">
                <a:solidFill>
                  <a:schemeClr val="accent2"/>
                </a:solidFill>
                <a:ea typeface="ＭＳ Ｐゴシック" charset="-128"/>
                <a:cs typeface="ＭＳ Ｐゴシック"/>
              </a:endParaRPr>
            </a:p>
          </p:txBody>
        </p:sp>
        <p:sp>
          <p:nvSpPr>
            <p:cNvPr id="17412" name="Rechteck 6"/>
            <p:cNvSpPr>
              <a:spLocks noChangeArrowheads="1"/>
            </p:cNvSpPr>
            <p:nvPr/>
          </p:nvSpPr>
          <p:spPr bwMode="auto">
            <a:xfrm>
              <a:off x="4357688" y="2928938"/>
              <a:ext cx="42862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de-DE" altLang="de-DE" dirty="0">
                <a:solidFill>
                  <a:schemeClr val="accent2"/>
                </a:solidFill>
              </a:endParaRPr>
            </a:p>
          </p:txBody>
        </p:sp>
        <p:sp>
          <p:nvSpPr>
            <p:cNvPr id="17413" name="Rechteck 9"/>
            <p:cNvSpPr>
              <a:spLocks noChangeArrowheads="1"/>
            </p:cNvSpPr>
            <p:nvPr/>
          </p:nvSpPr>
          <p:spPr bwMode="auto">
            <a:xfrm>
              <a:off x="428334" y="2847805"/>
              <a:ext cx="37147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de-DE" altLang="de-DE" sz="2800" b="1" dirty="0">
                  <a:solidFill>
                    <a:schemeClr val="accent1"/>
                  </a:solidFill>
                  <a:latin typeface="+mj-lt"/>
                </a:rPr>
                <a:t>Arbeitsmedizinische Prävention</a:t>
              </a:r>
              <a:endParaRPr lang="de-DE" altLang="de-DE" sz="800" dirty="0">
                <a:latin typeface="+mj-lt"/>
              </a:endParaRPr>
            </a:p>
          </p:txBody>
        </p:sp>
        <p:pic>
          <p:nvPicPr>
            <p:cNvPr id="1741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9124" y="3000372"/>
              <a:ext cx="4143375" cy="25003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</p:grp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461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Arbeitsmedizinische Prävention I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>
                <a:solidFill>
                  <a:schemeClr val="accent5"/>
                </a:solidFill>
              </a:rPr>
              <a:t>Sobald Mitarbeiter beschäftigt werden</a:t>
            </a:r>
            <a:r>
              <a:rPr lang="de-DE" altLang="de-DE" sz="1800" b="0" dirty="0"/>
              <a:t>, hat der Unternehmer auf Grundlage der GBU eine angemessene arbeitsmedizinische Vorsorge (gemäß ArbMedVV und AMR) sicherzustellen.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Die Arbeitsmedizinische Vorsorge dient der Früherkennung von arbeitsbedingten Gesundheitsstörungen sowie der Festlegung, ob bei bestimmten Tätigkeiten eine erhöhte Gesundheitsgefährdung besteht.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Dieser Teil der GBU ist unter </a:t>
            </a:r>
            <a:r>
              <a:rPr lang="de-DE" altLang="de-DE" sz="1800" b="0" dirty="0">
                <a:solidFill>
                  <a:schemeClr val="accent5"/>
                </a:solidFill>
              </a:rPr>
              <a:t>Beteiligung eines Betriebsarztes </a:t>
            </a:r>
            <a:r>
              <a:rPr lang="de-DE" altLang="de-DE" sz="1800" b="0" dirty="0"/>
              <a:t>durchzuführen.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In Abhängigkeit von den Ergebnissen der GBU sind </a:t>
            </a:r>
            <a:r>
              <a:rPr lang="de-DE" altLang="de-DE" sz="1800" b="0" dirty="0">
                <a:solidFill>
                  <a:schemeClr val="accent5"/>
                </a:solidFill>
              </a:rPr>
              <a:t>Pflichtvorsorge</a:t>
            </a:r>
            <a:r>
              <a:rPr lang="de-DE" altLang="de-DE" sz="1800" b="0" dirty="0"/>
              <a:t> (bei besonders gefährdenden Tätigkeiten) oder </a:t>
            </a:r>
            <a:r>
              <a:rPr lang="de-DE" altLang="de-DE" sz="1800" b="0" dirty="0">
                <a:solidFill>
                  <a:schemeClr val="accent5"/>
                </a:solidFill>
              </a:rPr>
              <a:t>Angebotsvorsorge </a:t>
            </a:r>
            <a:r>
              <a:rPr lang="de-DE" altLang="de-DE" sz="1800" b="0" dirty="0"/>
              <a:t>(bei gefährdenden Tätigkeiten) zu veranlassen und in regelmäßigen Abständen zu wiederholen.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Die Verpflichtung zur Veranlassung von arbeitsmedizinischer Vorsorge besteht unabhängig von der Teilnahme des Unternehmers am Unternehmermodell.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Zur Durchführung von arbeitsmedizinischer Vorsorge sind ausschließlich Ärzte geeignet, die berechtigt sind, die Gebietsbezeichnung „Arbeitsmedizin“ oder die Zusatzbezeichnung „Betriebsmedizin“ zu führen.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1800" b="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132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Arbeitsmedizinische Prävention II</a:t>
            </a:r>
            <a:endParaRPr lang="de-DE" sz="2000" dirty="0">
              <a:solidFill>
                <a:schemeClr val="accent2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>
                <a:solidFill>
                  <a:schemeClr val="tx1"/>
                </a:solidFill>
              </a:rPr>
              <a:t>Vorsorge </a:t>
            </a:r>
            <a:r>
              <a:rPr lang="de-DE" altLang="de-DE" sz="1800" b="0" dirty="0">
                <a:solidFill>
                  <a:schemeClr val="accent5"/>
                </a:solidFill>
              </a:rPr>
              <a:t>kann nicht mehr durch z.B. Augenärzte oder Optiker </a:t>
            </a:r>
            <a:r>
              <a:rPr lang="de-DE" altLang="de-DE" sz="1800" b="0" dirty="0">
                <a:solidFill>
                  <a:schemeClr val="tx1"/>
                </a:solidFill>
              </a:rPr>
              <a:t>(bei Tätigkeiten an Bildschirmgeräten) durchgeführt werden.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Vorsorge besteht aus </a:t>
            </a:r>
            <a:r>
              <a:rPr lang="de-DE" altLang="de-DE" sz="1800" b="0" dirty="0">
                <a:solidFill>
                  <a:schemeClr val="accent5"/>
                </a:solidFill>
              </a:rPr>
              <a:t>Beratung/Aufklärung</a:t>
            </a:r>
            <a:r>
              <a:rPr lang="de-DE" altLang="de-DE" sz="1800" b="0" dirty="0"/>
              <a:t> sowie körperlichen oder klinischen Untersuchungen (nur bei Einwilligung des Beschäftigten).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/>
              <a:t>Unterbreiten von </a:t>
            </a:r>
            <a:r>
              <a:rPr lang="de-DE" altLang="de-DE" sz="1800" b="0" dirty="0">
                <a:solidFill>
                  <a:schemeClr val="accent5"/>
                </a:solidFill>
              </a:rPr>
              <a:t>Angebotsvorsorge</a:t>
            </a:r>
            <a:r>
              <a:rPr lang="de-DE" altLang="de-DE" sz="1800" b="0" dirty="0"/>
              <a:t> regelmäßig, persönlich und schriftlich.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>
                <a:solidFill>
                  <a:schemeClr val="accent5"/>
                </a:solidFill>
              </a:rPr>
              <a:t>Keine Ergebnismitteilung (Befunde u. Diagnosen) </a:t>
            </a:r>
            <a:r>
              <a:rPr lang="de-DE" altLang="de-DE" sz="1800" b="0" dirty="0">
                <a:solidFill>
                  <a:schemeClr val="tx1"/>
                </a:solidFill>
              </a:rPr>
              <a:t>an den Arbeitgeber.</a:t>
            </a:r>
            <a:r>
              <a:rPr lang="de-DE" altLang="de-DE" sz="1800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>
                <a:solidFill>
                  <a:schemeClr val="tx1"/>
                </a:solidFill>
              </a:rPr>
              <a:t>Nach der Vorsorge kann der Arzt dem Arbeitgeber Vorschläge für kollektive sowie auch individuelle </a:t>
            </a:r>
            <a:r>
              <a:rPr lang="de-DE" altLang="de-DE" sz="1800" b="0" dirty="0">
                <a:solidFill>
                  <a:schemeClr val="accent5"/>
                </a:solidFill>
              </a:rPr>
              <a:t>Arbeitsschutzmaßnahmen</a:t>
            </a:r>
            <a:r>
              <a:rPr lang="de-DE" altLang="de-DE" sz="1800" b="0" dirty="0">
                <a:solidFill>
                  <a:schemeClr val="tx1"/>
                </a:solidFill>
              </a:rPr>
              <a:t> unterbreiten. </a:t>
            </a:r>
            <a:r>
              <a:rPr lang="de-DE" altLang="de-DE" sz="1800" b="0" dirty="0">
                <a:solidFill>
                  <a:schemeClr val="accent5"/>
                </a:solidFill>
              </a:rPr>
              <a:t>Vorschläge</a:t>
            </a:r>
            <a:r>
              <a:rPr lang="de-DE" altLang="de-DE" sz="1800" b="0" dirty="0">
                <a:solidFill>
                  <a:schemeClr val="tx1"/>
                </a:solidFill>
              </a:rPr>
              <a:t> hierzu </a:t>
            </a:r>
            <a:r>
              <a:rPr lang="de-DE" altLang="de-DE" sz="1800" b="0" dirty="0">
                <a:solidFill>
                  <a:schemeClr val="accent5"/>
                </a:solidFill>
              </a:rPr>
              <a:t>bedürfen nicht der Einwilligung </a:t>
            </a:r>
            <a:r>
              <a:rPr lang="de-DE" altLang="de-DE" sz="1800" b="0" dirty="0">
                <a:solidFill>
                  <a:schemeClr val="tx1"/>
                </a:solidFill>
              </a:rPr>
              <a:t>des Beschäftigten.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8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altLang="de-DE" sz="1800" b="0" dirty="0">
                <a:solidFill>
                  <a:schemeClr val="tx1"/>
                </a:solidFill>
              </a:rPr>
              <a:t>Der Vorschlag eines </a:t>
            </a:r>
            <a:r>
              <a:rPr lang="de-DE" altLang="de-DE" sz="1800" b="0" dirty="0">
                <a:solidFill>
                  <a:schemeClr val="accent5"/>
                </a:solidFill>
              </a:rPr>
              <a:t>Tätigkeitswechsels</a:t>
            </a:r>
            <a:r>
              <a:rPr lang="de-DE" altLang="de-DE" sz="1800" b="0" dirty="0">
                <a:solidFill>
                  <a:schemeClr val="tx1"/>
                </a:solidFill>
              </a:rPr>
              <a:t> aus medizinischen Gründen bedarf hingegen der </a:t>
            </a:r>
            <a:r>
              <a:rPr lang="de-DE" altLang="de-DE" sz="1800" b="0" dirty="0">
                <a:solidFill>
                  <a:schemeClr val="accent5"/>
                </a:solidFill>
              </a:rPr>
              <a:t>Einwilligung</a:t>
            </a:r>
            <a:r>
              <a:rPr lang="de-DE" altLang="de-DE" sz="1800" b="0" dirty="0">
                <a:solidFill>
                  <a:schemeClr val="tx2"/>
                </a:solidFill>
              </a:rPr>
              <a:t> </a:t>
            </a:r>
            <a:r>
              <a:rPr lang="de-DE" altLang="de-DE" sz="1800" b="0" dirty="0">
                <a:solidFill>
                  <a:schemeClr val="tx1"/>
                </a:solidFill>
              </a:rPr>
              <a:t>des Beschäftigten. Der Vorschlag darf erst unterbreitet werden, wenn die in Frage kommenden Arbeitsschutzmaßnahmen ausgeschöpft sind.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1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1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altLang="de-DE" sz="1800" b="0" dirty="0"/>
          </a:p>
        </p:txBody>
      </p:sp>
    </p:spTree>
    <p:extLst>
      <p:ext uri="{BB962C8B-B14F-4D97-AF65-F5344CB8AC3E}">
        <p14:creationId xmlns:p14="http://schemas.microsoft.com/office/powerpoint/2010/main" val="913762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Arbeitsmedizinische Vorsorge   </a:t>
            </a:r>
            <a:br>
              <a:rPr lang="de-DE" dirty="0"/>
            </a:br>
            <a:r>
              <a:rPr lang="de-DE" altLang="de-DE" sz="2000" dirty="0">
                <a:solidFill>
                  <a:schemeClr val="accent2"/>
                </a:solidFill>
              </a:rPr>
              <a:t>TRGS 529 Nr. 5 Abs. 2 Nr. 1 a)-e)</a:t>
            </a:r>
            <a:endParaRPr lang="de-DE" sz="2000" dirty="0">
              <a:solidFill>
                <a:schemeClr val="accent2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altLang="de-DE" sz="1800" u="sng" dirty="0">
                <a:solidFill>
                  <a:schemeClr val="accent5"/>
                </a:solidFill>
              </a:rPr>
              <a:t>Pflichtvorsorge (§ 4 Abs. 1 ArbMedVV) </a:t>
            </a:r>
            <a:r>
              <a:rPr lang="de-DE" altLang="de-DE" sz="1800" u="sng" dirty="0">
                <a:solidFill>
                  <a:schemeClr val="accent5"/>
                </a:solidFill>
                <a:sym typeface="Wingdings" panose="05000000000000000000" pitchFamily="2" charset="2"/>
              </a:rPr>
              <a:t> Tätigkeit darf ohne Vorsorge nicht durchgeführt werden!</a:t>
            </a:r>
            <a:endParaRPr lang="de-DE" altLang="de-DE" sz="1800" u="sng" dirty="0">
              <a:solidFill>
                <a:schemeClr val="accent5"/>
              </a:solidFill>
            </a:endParaRPr>
          </a:p>
          <a:p>
            <a:endParaRPr lang="de-DE" altLang="de-DE" sz="1800" b="0" dirty="0"/>
          </a:p>
          <a:p>
            <a:r>
              <a:rPr lang="de-DE" altLang="de-DE" sz="1800" b="0" dirty="0"/>
              <a:t>Vorsorgeanlässe </a:t>
            </a:r>
            <a:r>
              <a:rPr lang="de-DE" altLang="de-DE" sz="1800" b="0" u="sng" dirty="0"/>
              <a:t>können</a:t>
            </a:r>
            <a:r>
              <a:rPr lang="de-DE" altLang="de-DE" sz="1800" b="0" dirty="0"/>
              <a:t> sein:</a:t>
            </a:r>
          </a:p>
          <a:p>
            <a:endParaRPr lang="de-DE" altLang="de-DE" sz="1800" b="0" dirty="0"/>
          </a:p>
          <a:p>
            <a:r>
              <a:rPr lang="de-DE" sz="1600" b="0" dirty="0"/>
              <a:t>a) Tätigkeiten mit Zusatz- und Hilfsstoffen, die Nickel oder Nickelverbindungen enthalten, wenn </a:t>
            </a:r>
          </a:p>
          <a:p>
            <a:r>
              <a:rPr lang="de-DE" sz="1600" b="0" dirty="0"/>
              <a:t>der Arbeitsplatzgrenzwert (AGW) nicht eingehalten wird </a:t>
            </a:r>
          </a:p>
          <a:p>
            <a:r>
              <a:rPr lang="de-DE" sz="1600" b="0" dirty="0"/>
              <a:t>b) Tätigkeiten mit Zusatz- und Hilfsstoffen, die Nickelverbindungen enthalten, die als </a:t>
            </a:r>
          </a:p>
          <a:p>
            <a:r>
              <a:rPr lang="de-DE" sz="1600" b="0" dirty="0"/>
              <a:t>krebserzeugend der Kategorie 1A oder 1B eingestuft sind, wenn eine wiederholte Exposition nicht </a:t>
            </a:r>
          </a:p>
          <a:p>
            <a:r>
              <a:rPr lang="de-DE" sz="1600" b="0" dirty="0"/>
              <a:t>ausgeschlossen werden kann </a:t>
            </a:r>
          </a:p>
          <a:p>
            <a:r>
              <a:rPr lang="de-DE" sz="1800" b="0" dirty="0">
                <a:solidFill>
                  <a:schemeClr val="accent2"/>
                </a:solidFill>
              </a:rPr>
              <a:t>c) staubender Tätigkeit, wenn der allgemeine Staubgrenzwert nicht eingehalten wird </a:t>
            </a:r>
          </a:p>
          <a:p>
            <a:r>
              <a:rPr lang="de-DE" sz="1800" b="0" dirty="0">
                <a:solidFill>
                  <a:schemeClr val="accent2"/>
                </a:solidFill>
              </a:rPr>
              <a:t>d) Tätigkeiten mit Schwefelwasserstoff, wenn der AGW nicht eingehalten wird </a:t>
            </a:r>
          </a:p>
          <a:p>
            <a:r>
              <a:rPr lang="de-DE" sz="1800" b="0" dirty="0">
                <a:solidFill>
                  <a:schemeClr val="accent2"/>
                </a:solidFill>
              </a:rPr>
              <a:t>e) Tätigkeiten, die das Tragen von Atemschutzgeräten der Gruppen 2 und 3 erfordern </a:t>
            </a:r>
          </a:p>
          <a:p>
            <a:endParaRPr lang="de-DE" sz="1800" b="0" dirty="0"/>
          </a:p>
          <a:p>
            <a:r>
              <a:rPr lang="de-DE" sz="1800" b="0" dirty="0"/>
              <a:t>Weitere Details siehe Abschnitt </a:t>
            </a:r>
            <a:r>
              <a:rPr lang="pt-BR" sz="1800" b="0" dirty="0"/>
              <a:t>5 Abs. 2 Nr. 1 a)-e) TRGS 529</a:t>
            </a:r>
            <a:endParaRPr lang="de-DE" sz="1800" b="0" dirty="0"/>
          </a:p>
        </p:txBody>
      </p:sp>
    </p:spTree>
    <p:extLst>
      <p:ext uri="{BB962C8B-B14F-4D97-AF65-F5344CB8AC3E}">
        <p14:creationId xmlns:p14="http://schemas.microsoft.com/office/powerpoint/2010/main" val="1804354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Arbeitsmedizinische Vorsorge   </a:t>
            </a:r>
            <a:br>
              <a:rPr lang="de-DE" dirty="0"/>
            </a:br>
            <a:r>
              <a:rPr lang="de-DE" altLang="de-DE" sz="2000" dirty="0">
                <a:solidFill>
                  <a:schemeClr val="accent2"/>
                </a:solidFill>
              </a:rPr>
              <a:t>TRGS 529 Nr. 5 Abs. 2 Nr. 2 a)-i)</a:t>
            </a: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altLang="de-DE" sz="1800" u="sng" dirty="0">
                <a:solidFill>
                  <a:schemeClr val="accent5"/>
                </a:solidFill>
              </a:rPr>
              <a:t>Angebotsvorsorge (§ 5 Abs. 1 ArbMedVV) </a:t>
            </a:r>
            <a:r>
              <a:rPr lang="de-DE" altLang="de-DE" sz="1800" u="sng" dirty="0">
                <a:solidFill>
                  <a:schemeClr val="accent5"/>
                </a:solidFill>
                <a:sym typeface="Wingdings" panose="05000000000000000000" pitchFamily="2" charset="2"/>
              </a:rPr>
              <a:t> Vorsorge muss angeboten werden, AN kann ablehnen!</a:t>
            </a:r>
            <a:endParaRPr lang="de-DE" altLang="de-DE" sz="1800" u="sng" dirty="0">
              <a:solidFill>
                <a:schemeClr val="accent5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de-DE" sz="1600" b="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4EAE206-A47B-40D2-AA05-280CECD7BF44}"/>
              </a:ext>
            </a:extLst>
          </p:cNvPr>
          <p:cNvSpPr/>
          <p:nvPr/>
        </p:nvSpPr>
        <p:spPr>
          <a:xfrm>
            <a:off x="533797" y="2073111"/>
            <a:ext cx="119730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Vorsorgeanlässe </a:t>
            </a:r>
            <a:r>
              <a:rPr lang="de-DE" altLang="de-DE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</a:t>
            </a:r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sein:</a:t>
            </a:r>
          </a:p>
          <a:p>
            <a:endParaRPr lang="de-DE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a) Tätigkeiten mit Zusatz- und Hilfsstoffen, die Nickel oder Nickelverbindungen enthalten, wenn 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eine Exposition nicht ausgeschlossen werden kann, der AGW aber eingehalten wird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b) staubenden Tätigkeiten, wenn eine Exposition nicht ausgeschlossen werden kann und der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allgemeine Staubgrenzwert eingehalten wird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c) Tätigkeiten mit Schwefelwasserstoff, wenn eine Exposition nicht ausgeschlossen werden kann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und der AGW eingehalten wird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d) Tätigkeiten und nach Beendigung von Tätigkeiten mit krebserzeugenden oder 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keimzellmutagenen Zusatz- und Hilfsstoffen (z.B. Cobaltsulfat) der Kategorie 1A oder 1B, wenn eine 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wiederholte Exposition nicht ausgeschlossen werden kann </a:t>
            </a:r>
          </a:p>
          <a:p>
            <a:endParaRPr lang="de-DE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Weitere Details siehe </a:t>
            </a:r>
            <a:r>
              <a:rPr lang="de-DE" altLang="de-DE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Nr. 5 Abs. 2 Nr. 2 a)-d) TRGS 529</a:t>
            </a:r>
            <a:endParaRPr lang="de-DE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684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Arbeitsmedizinische Vorsorge   </a:t>
            </a:r>
            <a:br>
              <a:rPr lang="de-DE" dirty="0"/>
            </a:br>
            <a:r>
              <a:rPr lang="de-DE" altLang="de-DE" sz="2000" dirty="0">
                <a:solidFill>
                  <a:schemeClr val="accent2"/>
                </a:solidFill>
              </a:rPr>
              <a:t>TRGS 529 Nr. 5 Abs. 2 Nr. 2 a)-i)</a:t>
            </a: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altLang="de-DE" sz="1800" u="sng" dirty="0">
                <a:solidFill>
                  <a:schemeClr val="accent5"/>
                </a:solidFill>
              </a:rPr>
              <a:t>Angebotsvorsorge (§ 5 Abs. 1 ArbMedVV) </a:t>
            </a:r>
            <a:r>
              <a:rPr lang="de-DE" altLang="de-DE" sz="1800" u="sng" dirty="0">
                <a:solidFill>
                  <a:schemeClr val="accent5"/>
                </a:solidFill>
                <a:sym typeface="Wingdings" panose="05000000000000000000" pitchFamily="2" charset="2"/>
              </a:rPr>
              <a:t> Vorsorge muss angeboten werden, AN kann ablehnen!</a:t>
            </a:r>
            <a:endParaRPr lang="de-DE" altLang="de-DE" sz="1800" u="sng" dirty="0">
              <a:solidFill>
                <a:schemeClr val="accent5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de-DE" sz="1600" b="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4EAE206-A47B-40D2-AA05-280CECD7BF44}"/>
              </a:ext>
            </a:extLst>
          </p:cNvPr>
          <p:cNvSpPr/>
          <p:nvPr/>
        </p:nvSpPr>
        <p:spPr>
          <a:xfrm>
            <a:off x="529169" y="2070718"/>
            <a:ext cx="119730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Vorsorgeanlässe </a:t>
            </a:r>
            <a:r>
              <a:rPr lang="de-DE" altLang="de-DE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</a:t>
            </a:r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sein:</a:t>
            </a:r>
          </a:p>
          <a:p>
            <a:endParaRPr lang="de-DE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e) Tätigkeiten und nach Beendigung von Tätigkeiten, bei denen eine wiederholte Exposition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gegenüber krebserzeugenden Dieselrußpartikeln nicht ausgeschlossen werden kann und der AGW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für Dieselrußpartikel von 0,05 mg/m³ (EC*) nicht eingehalten wird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f) Tätigkeiten, die das Tragen von Atemschutzgeräten der Gruppe 1 erfordern 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g) bei Tätigkeiten mit Exposition gegenüber atemwegssensibilisierend oder hautsensibilisierend </a:t>
            </a:r>
          </a:p>
          <a:p>
            <a:r>
              <a:rPr lang="de-DE" sz="1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wirkenden Zusatz- und Hilfsstoffen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h) Tätigkeiten mit Exposition gegenüber sensibilisierend oder toxisch wirkenden Biostoffen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i) Tätigkeiten im Freien mit intensiver Belastung durch natürliche UV-Strahlung von regelmäßig einer </a:t>
            </a:r>
          </a:p>
          <a:p>
            <a:r>
              <a:rPr lang="de-DE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Stunde oder mehr je Tag</a:t>
            </a:r>
          </a:p>
          <a:p>
            <a:endParaRPr lang="de-DE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Weitere Details siehe </a:t>
            </a:r>
            <a:r>
              <a:rPr lang="de-DE" altLang="de-DE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Nr. 5 Abs. 2 Nr. 2 e)-i) TRGS 529</a:t>
            </a:r>
          </a:p>
          <a:p>
            <a:endParaRPr lang="de-DE" sz="1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sz="1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*EC=elementarer Kohlenstoff</a:t>
            </a:r>
          </a:p>
          <a:p>
            <a:endParaRPr lang="de-DE" sz="1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altLang="de-DE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 Dokumentation sämtlicher Vorsorge in der Vorsorgekartei des Arbeitgebers!</a:t>
            </a:r>
            <a:endParaRPr lang="de-DE" altLang="de-DE" sz="20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endParaRPr lang="de-DE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38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CBB54-CC12-6296-F639-3F79985C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Sonnenschutz bei Bauarbeiten</a:t>
            </a:r>
            <a:br>
              <a:rPr lang="de-DE" b="0" dirty="0"/>
            </a:br>
            <a:r>
              <a:rPr lang="de-DE" sz="2000" dirty="0">
                <a:solidFill>
                  <a:schemeClr val="accent2"/>
                </a:solidFill>
              </a:rPr>
              <a:t>Bausteine der BG Bau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CF1801E-571E-3704-C9E5-AD7A9F659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ACB97E-9A1A-3D1A-4184-A7CE1B770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A277DA6-1B8D-4FC4-E2DB-EF51573621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169" y="1556792"/>
            <a:ext cx="5998879" cy="4536504"/>
          </a:xfrm>
        </p:spPr>
        <p:txBody>
          <a:bodyPr/>
          <a:lstStyle/>
          <a:p>
            <a:endParaRPr lang="de-DE" b="0" dirty="0"/>
          </a:p>
          <a:p>
            <a:endParaRPr lang="de-DE" b="0" dirty="0"/>
          </a:p>
          <a:p>
            <a:endParaRPr lang="de-DE" b="0" dirty="0"/>
          </a:p>
          <a:p>
            <a:r>
              <a:rPr lang="de-DE" dirty="0"/>
              <a:t>Sonnenschutz bei Bauarbeiten</a:t>
            </a:r>
          </a:p>
          <a:p>
            <a:r>
              <a:rPr lang="de-DE" sz="1600" b="0" dirty="0"/>
              <a:t>Quelle: </a:t>
            </a:r>
            <a:r>
              <a:rPr lang="de-DE" sz="1600" b="0" dirty="0">
                <a:hlinkClick r:id="rId3"/>
              </a:rPr>
              <a:t>Sonnenschutz bei Bauarbeiten </a:t>
            </a:r>
            <a:endParaRPr lang="de-DE" sz="1600" b="0" dirty="0"/>
          </a:p>
          <a:p>
            <a:r>
              <a:rPr lang="de-DE" sz="1600" b="0" dirty="0"/>
              <a:t>Baustein - Gesundheitsschutz | sehen + verstehen D 505-1</a:t>
            </a:r>
            <a:br>
              <a:rPr lang="de-DE" sz="1600" b="0" dirty="0"/>
            </a:br>
            <a:r>
              <a:rPr lang="de-DE" sz="1600" b="0" dirty="0"/>
              <a:t>Stand 01/2018</a:t>
            </a:r>
            <a:br>
              <a:rPr lang="de-DE" sz="1600" b="0" dirty="0"/>
            </a:br>
            <a:r>
              <a:rPr lang="de-DE" sz="1600" b="0" dirty="0"/>
              <a:t>Herausgeber: BG BAU</a:t>
            </a:r>
          </a:p>
          <a:p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97B7589-CDA7-848F-2E86-45681031008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1691" t="20560" r="31888"/>
          <a:stretch>
            <a:fillRect/>
          </a:stretch>
        </p:blipFill>
        <p:spPr>
          <a:xfrm>
            <a:off x="6384033" y="-24887"/>
            <a:ext cx="5807968" cy="68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516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9170" y="228600"/>
            <a:ext cx="8591166" cy="1143000"/>
          </a:xfrm>
        </p:spPr>
        <p:txBody>
          <a:bodyPr/>
          <a:lstStyle/>
          <a:p>
            <a:r>
              <a:rPr lang="de-DE" b="1" dirty="0"/>
              <a:t>Allg. arbeitsmedizinisch-toxikologische Beratung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TRGS 529 Nr. 4.2.2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529169" y="1556792"/>
            <a:ext cx="10751407" cy="4536504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Informieren der Beschäftigten über: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/>
              <a:t>den Umfang der arbeitsmedizinischen Vorsorge und mögliche Impfungen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/>
              <a:t>die Notwendigkeit des Gebrauchs und der richtige Umgang (Reinigung/Wechselturnus) mit PSA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/>
              <a:t>die Konsequente Umsetzung der Hygienemaßnahmen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/>
              <a:t>das Vorgehen bei Symptomen 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/>
              <a:t>die Problematik der Feuchtarbeit sowie Hautschutz- und Hautpflegemaßnahmen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800" b="0" dirty="0">
                <a:solidFill>
                  <a:schemeClr val="accent1"/>
                </a:solidFill>
              </a:rPr>
              <a:t>Sofortmaßnahmen bei Schnitt- und Stichverletzungen</a:t>
            </a:r>
          </a:p>
          <a:p>
            <a:pPr marL="541338" lvl="1" indent="-187325"/>
            <a:endParaRPr lang="de-DE" sz="1500" b="0" dirty="0"/>
          </a:p>
          <a:p>
            <a:pPr marL="358775" indent="-358775"/>
            <a:endParaRPr lang="de-DE" sz="1000" b="0" dirty="0"/>
          </a:p>
          <a:p>
            <a:pPr marL="358775" indent="-35877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706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9AB0C-863F-3493-7841-4DD96873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170" y="228600"/>
            <a:ext cx="9023214" cy="1143000"/>
          </a:xfrm>
        </p:spPr>
        <p:txBody>
          <a:bodyPr/>
          <a:lstStyle/>
          <a:p>
            <a:r>
              <a:rPr lang="de-DE" sz="2400" dirty="0"/>
              <a:t>Inhalte a</a:t>
            </a:r>
            <a:r>
              <a:rPr lang="de-DE" sz="2400" b="1" dirty="0"/>
              <a:t>llg. arbeitsmedizinisch-toxikologische Beratung </a:t>
            </a:r>
            <a:br>
              <a:rPr lang="de-DE" sz="2000" b="1" dirty="0"/>
            </a:br>
            <a:r>
              <a:rPr lang="de-DE" sz="2000" b="1" dirty="0">
                <a:solidFill>
                  <a:schemeClr val="accent2"/>
                </a:solidFill>
              </a:rPr>
              <a:t>TRGS 529 Nr. 4.2.2</a:t>
            </a:r>
            <a:endParaRPr lang="de-DE" sz="2000" dirty="0">
              <a:solidFill>
                <a:schemeClr val="accent2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D6B326-C48E-9C2E-6BEB-94797CBF0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9C0254-784A-86EA-50C2-0B50F379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764F6CD-1813-A47A-338A-14C6BBE9E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169" y="1556792"/>
            <a:ext cx="11275183" cy="4536504"/>
          </a:xfrm>
        </p:spPr>
        <p:txBody>
          <a:bodyPr/>
          <a:lstStyle/>
          <a:p>
            <a:pPr marL="358775" indent="-358775">
              <a:buFont typeface="Arial" panose="020B0604020202020204" pitchFamily="34" charset="0"/>
              <a:buChar char="•"/>
            </a:pPr>
            <a:r>
              <a:rPr lang="de-DE" sz="1600" b="0" dirty="0"/>
              <a:t>Spezielle Beratung bzgl. Gefährdungen und mögl. Folgeschäden durch bestimmte Stoffe und Tätigkeiten z.B.</a:t>
            </a:r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endParaRPr lang="de-DE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Gesundheitliche Risiken, die insbesondere eine familiäre Prädisposition zur Allergieentstehung oder eine bereits bestehende allergische Erkrankung sowie vorliegende Infekte haben können und hieraus erfolgende Maßnahmen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800" b="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DEBD95B-C210-9232-0E30-67A1CB79C9F6}"/>
              </a:ext>
            </a:extLst>
          </p:cNvPr>
          <p:cNvSpPr txBox="1"/>
          <p:nvPr/>
        </p:nvSpPr>
        <p:spPr>
          <a:xfrm>
            <a:off x="670690" y="4365104"/>
            <a:ext cx="11133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Folgende Beratungen sind </a:t>
            </a:r>
            <a:r>
              <a:rPr lang="de-DE" b="1" u="sng" dirty="0">
                <a:latin typeface="Arial" panose="020B0604020202020204" pitchFamily="34" charset="0"/>
                <a:cs typeface="Arial" panose="020B0604020202020204" pitchFamily="34" charset="0"/>
              </a:rPr>
              <a:t>immer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zu veranlassen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de-DE" sz="1800" b="0" dirty="0">
                <a:latin typeface="Arial" panose="020B0604020202020204" pitchFamily="34" charset="0"/>
                <a:cs typeface="Arial" panose="020B0604020202020204" pitchFamily="34" charset="0"/>
              </a:rPr>
              <a:t>Tätigkeiten mit Gefahrstoffen: Arbeitsmedizinisch-toxikologische Beratung gemäß § 14 Abs. 2 GefStoffV.</a:t>
            </a:r>
          </a:p>
          <a:p>
            <a:r>
              <a:rPr lang="de-DE" sz="1800" b="0" dirty="0">
                <a:latin typeface="Arial" panose="020B0604020202020204" pitchFamily="34" charset="0"/>
                <a:cs typeface="Arial" panose="020B0604020202020204" pitchFamily="34" charset="0"/>
              </a:rPr>
              <a:t>Tätigkeiten mit biologischen Arbeitsstoffen: Arbeitsmedizinische Beratung gemäß § 14 Abs. 2 BioStoffV. </a:t>
            </a:r>
          </a:p>
        </p:txBody>
      </p:sp>
      <p:sp>
        <p:nvSpPr>
          <p:cNvPr id="8" name="Pfeil nach unten 10">
            <a:extLst>
              <a:ext uri="{FF2B5EF4-FFF2-40B4-BE49-F238E27FC236}">
                <a16:creationId xmlns:a16="http://schemas.microsoft.com/office/drawing/2014/main" id="{0CCFA45B-DC88-ACE8-BB85-069C695C22A8}"/>
              </a:ext>
            </a:extLst>
          </p:cNvPr>
          <p:cNvSpPr/>
          <p:nvPr/>
        </p:nvSpPr>
        <p:spPr bwMode="auto">
          <a:xfrm>
            <a:off x="3935760" y="5373216"/>
            <a:ext cx="484632" cy="421595"/>
          </a:xfrm>
          <a:prstGeom prst="downArrow">
            <a:avLst/>
          </a:prstGeom>
          <a:solidFill>
            <a:srgbClr val="0082B0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 dirty="0">
              <a:solidFill>
                <a:srgbClr val="0082B0"/>
              </a:solidFill>
              <a:ea typeface="ＭＳ Ｐゴシック" pitchFamily="1" charset="-128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D3A9A60-9E56-C400-57AE-88EB2DD8F1F4}"/>
              </a:ext>
            </a:extLst>
          </p:cNvPr>
          <p:cNvSpPr txBox="1"/>
          <p:nvPr/>
        </p:nvSpPr>
        <p:spPr>
          <a:xfrm>
            <a:off x="2927648" y="5766355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Arial" pitchFamily="34" charset="0"/>
                <a:cs typeface="Arial" pitchFamily="34" charset="0"/>
              </a:rPr>
              <a:t>als Bestandteil der </a:t>
            </a:r>
          </a:p>
          <a:p>
            <a:pPr algn="ctr"/>
            <a:r>
              <a:rPr lang="de-DE" sz="1600" b="1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Unterweisung</a:t>
            </a:r>
          </a:p>
          <a:p>
            <a:endParaRPr lang="de-DE" sz="1600" dirty="0">
              <a:solidFill>
                <a:srgbClr val="0082B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Pfeil nach unten 12">
            <a:extLst>
              <a:ext uri="{FF2B5EF4-FFF2-40B4-BE49-F238E27FC236}">
                <a16:creationId xmlns:a16="http://schemas.microsoft.com/office/drawing/2014/main" id="{0A4E6FD5-C7C2-8F47-4B83-D28CEC2DB094}"/>
              </a:ext>
            </a:extLst>
          </p:cNvPr>
          <p:cNvSpPr/>
          <p:nvPr/>
        </p:nvSpPr>
        <p:spPr bwMode="auto">
          <a:xfrm>
            <a:off x="7339560" y="5373216"/>
            <a:ext cx="484632" cy="421595"/>
          </a:xfrm>
          <a:prstGeom prst="downArrow">
            <a:avLst/>
          </a:prstGeom>
          <a:solidFill>
            <a:srgbClr val="0082B0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 dirty="0">
              <a:solidFill>
                <a:srgbClr val="0082B0"/>
              </a:solidFill>
              <a:ea typeface="ＭＳ Ｐゴシック" pitchFamily="1" charset="-128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6AFFEF8-80AE-0D50-E00B-CD2D526DCB9C}"/>
              </a:ext>
            </a:extLst>
          </p:cNvPr>
          <p:cNvSpPr txBox="1"/>
          <p:nvPr/>
        </p:nvSpPr>
        <p:spPr>
          <a:xfrm>
            <a:off x="5735960" y="5733256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Arial" pitchFamily="34" charset="0"/>
                <a:cs typeface="Arial" pitchFamily="34" charset="0"/>
              </a:rPr>
              <a:t>als Bestandteil der </a:t>
            </a:r>
          </a:p>
          <a:p>
            <a:pPr algn="ctr"/>
            <a:r>
              <a:rPr lang="de-DE" sz="1600" b="1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arbeitsmedizinischen Vorsorge</a:t>
            </a:r>
          </a:p>
          <a:p>
            <a:pPr algn="ctr"/>
            <a:endParaRPr lang="de-DE" sz="1600" dirty="0">
              <a:solidFill>
                <a:srgbClr val="0082B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0148566-96D0-215F-D01D-92990DFA3811}"/>
              </a:ext>
            </a:extLst>
          </p:cNvPr>
          <p:cNvSpPr txBox="1"/>
          <p:nvPr/>
        </p:nvSpPr>
        <p:spPr>
          <a:xfrm>
            <a:off x="816077" y="2009162"/>
            <a:ext cx="10440000" cy="156966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lang="de-DE" sz="1600" b="0" dirty="0">
                <a:latin typeface="Arial" panose="020B0604020202020204" pitchFamily="34" charset="0"/>
                <a:cs typeface="Arial" panose="020B0604020202020204" pitchFamily="34" charset="0"/>
              </a:rPr>
              <a:t>agen von Atemschutzgeräten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Tätigkeiten im Freien mit natürlicher UV-Strahlung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b="0" dirty="0">
                <a:latin typeface="Arial" panose="020B0604020202020204" pitchFamily="34" charset="0"/>
                <a:cs typeface="Arial" panose="020B0604020202020204" pitchFamily="34" charset="0"/>
              </a:rPr>
              <a:t>Stäube bei Spurenelementepräparaten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Eisenchlorid-Lösungen zu Entschwefelung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Schwefelsäure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Frostschutzmittel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Dieselmotoremissionen in geschlossenen Räumen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b="0" dirty="0">
                <a:latin typeface="Arial" panose="020B0604020202020204" pitchFamily="34" charset="0"/>
                <a:cs typeface="Arial" panose="020B0604020202020204" pitchFamily="34" charset="0"/>
              </a:rPr>
              <a:t>Krankheitserreger wie Tetanus und </a:t>
            </a:r>
            <a:r>
              <a:rPr lang="de-DE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Hantavieren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Erhöhtes Erkrankungsrisiko bei verminderter Immunabwehr</a:t>
            </a:r>
          </a:p>
          <a:p>
            <a:pPr marL="487363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Tätigkeiten mit Bildschirmarbeit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 err="1">
              <a:solidFill>
                <a:srgbClr val="0082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89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Agenda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Sicherheitstechnische und betriebsärztliche Betreuung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29166" y="1484784"/>
            <a:ext cx="11178119" cy="4536504"/>
          </a:xfrm>
        </p:spPr>
        <p:txBody>
          <a:bodyPr/>
          <a:lstStyle/>
          <a:p>
            <a:pPr>
              <a:lnSpc>
                <a:spcPct val="150000"/>
              </a:lnSpc>
              <a:tabLst>
                <a:tab pos="530225" algn="l"/>
              </a:tabLst>
            </a:pPr>
            <a:r>
              <a:rPr lang="de-DE" altLang="de-DE" sz="1800" dirty="0"/>
              <a:t>Sicherheitstechnische und betriebsärztliche Betreuung</a:t>
            </a:r>
          </a:p>
          <a:p>
            <a:pPr>
              <a:lnSpc>
                <a:spcPct val="150000"/>
              </a:lnSpc>
              <a:tabLst>
                <a:tab pos="530225" algn="l"/>
              </a:tabLst>
            </a:pPr>
            <a:r>
              <a:rPr lang="de-DE" altLang="de-DE" sz="1800" dirty="0"/>
              <a:t>Fachkräfte für Arbeitssicherheit</a:t>
            </a:r>
          </a:p>
          <a:p>
            <a:pPr>
              <a:lnSpc>
                <a:spcPct val="150000"/>
              </a:lnSpc>
              <a:tabLst>
                <a:tab pos="530225" algn="l"/>
              </a:tabLst>
            </a:pPr>
            <a:r>
              <a:rPr lang="de-DE" altLang="de-DE" sz="1800" dirty="0"/>
              <a:t>Betriebsärzte</a:t>
            </a:r>
          </a:p>
          <a:p>
            <a:pPr>
              <a:lnSpc>
                <a:spcPct val="150000"/>
              </a:lnSpc>
              <a:tabLst>
                <a:tab pos="530225" algn="l"/>
              </a:tabLst>
            </a:pPr>
            <a:r>
              <a:rPr lang="de-DE" altLang="de-DE" sz="1800" dirty="0"/>
              <a:t>Arbeitsmedizinische Vorsorge</a:t>
            </a:r>
          </a:p>
          <a:p>
            <a:pPr>
              <a:lnSpc>
                <a:spcPct val="150000"/>
              </a:lnSpc>
              <a:tabLst>
                <a:tab pos="530225" algn="l"/>
              </a:tabLst>
            </a:pPr>
            <a:r>
              <a:rPr lang="de-DE" altLang="de-DE" sz="1800" dirty="0"/>
              <a:t>Vorsorgeanlässe</a:t>
            </a:r>
          </a:p>
          <a:p>
            <a:pPr>
              <a:lnSpc>
                <a:spcPct val="150000"/>
              </a:lnSpc>
              <a:tabLst>
                <a:tab pos="530225" algn="l"/>
              </a:tabLst>
            </a:pPr>
            <a:endParaRPr lang="de-DE" altLang="de-DE" sz="100" dirty="0"/>
          </a:p>
          <a:p>
            <a:pPr>
              <a:lnSpc>
                <a:spcPct val="150000"/>
              </a:lnSpc>
              <a:tabLst>
                <a:tab pos="530225" algn="l"/>
              </a:tabLst>
            </a:pPr>
            <a:endParaRPr lang="de-DE" altLang="de-DE" sz="600" dirty="0"/>
          </a:p>
          <a:p>
            <a:pPr>
              <a:lnSpc>
                <a:spcPct val="150000"/>
              </a:lnSpc>
              <a:tabLst>
                <a:tab pos="530225" algn="l"/>
              </a:tabLst>
            </a:pPr>
            <a:endParaRPr lang="de-DE" altLang="en-US" dirty="0"/>
          </a:p>
          <a:p>
            <a:pPr>
              <a:lnSpc>
                <a:spcPct val="150000"/>
              </a:lnSpc>
              <a:tabLst>
                <a:tab pos="530225" algn="l"/>
              </a:tabLst>
            </a:pPr>
            <a:endParaRPr lang="de-DE" altLang="en-US" dirty="0"/>
          </a:p>
          <a:p>
            <a:pPr>
              <a:lnSpc>
                <a:spcPct val="150000"/>
              </a:lnSpc>
            </a:pPr>
            <a:endParaRPr lang="de-DE" sz="1000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de-DE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857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29170" y="228600"/>
            <a:ext cx="7151006" cy="1143000"/>
          </a:xfrm>
        </p:spPr>
        <p:txBody>
          <a:bodyPr/>
          <a:lstStyle/>
          <a:p>
            <a:r>
              <a:rPr lang="de-DE" dirty="0"/>
              <a:t>Wichtige Informationen </a:t>
            </a:r>
            <a:br>
              <a:rPr lang="de-DE" dirty="0"/>
            </a:br>
            <a:r>
              <a:rPr lang="de-DE" dirty="0"/>
              <a:t>Arbeitsmedizinische Prävention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66700" indent="-266700">
              <a:buFont typeface="Arial" pitchFamily="34" charset="0"/>
              <a:buChar char="•"/>
            </a:pPr>
            <a:r>
              <a:rPr lang="de-DE" b="0" dirty="0"/>
              <a:t>Der Betriebsarzt / die Betriebsärztin, welche die Arbeitsmedizinische Vorsorge durchführen sind auch an der arbeitsmedizinischen-toxikologischen Beratung zu beteiligen. Unter Beteiligung versteht man nicht, dass diese/r immer (z.B. bei jeder Beratung und Unterweisung) anwesend sein muss. Er/Sie sollte in die Erstellung der Beratungs- und Unterweisungsunterlagen mit einbezogen werden.</a:t>
            </a:r>
          </a:p>
          <a:p>
            <a:pPr marL="266700" indent="-266700">
              <a:buFont typeface="Arial" pitchFamily="34" charset="0"/>
              <a:buChar char="•"/>
            </a:pPr>
            <a:endParaRPr lang="de-DE" b="0" dirty="0"/>
          </a:p>
          <a:p>
            <a:pPr marL="266700" indent="-266700">
              <a:buFont typeface="Arial" pitchFamily="34" charset="0"/>
              <a:buChar char="•"/>
            </a:pPr>
            <a:r>
              <a:rPr lang="de-DE" b="0" dirty="0"/>
              <a:t>Weitere Informationen zum Unternehmermodell und dem Thema Arbeitsmedizinische Prävention finden Sie in der Arbeitshilfe A-023 des Fachverband Biogas e.V..</a:t>
            </a:r>
          </a:p>
          <a:p>
            <a:pPr algn="ctr"/>
            <a:r>
              <a:rPr lang="de-DE" b="0" dirty="0">
                <a:hlinkClick r:id="rId3"/>
              </a:rPr>
              <a:t> A-023 Arbeitsmedizinische Prävention in Biogasanlagen - Fachverband BIOGAS</a:t>
            </a:r>
            <a:endParaRPr lang="de-DE" b="0" dirty="0"/>
          </a:p>
          <a:p>
            <a:pPr algn="ctr"/>
            <a:endParaRPr lang="de-DE" b="0" dirty="0"/>
          </a:p>
          <a:p>
            <a:pPr marL="266700" indent="-266700">
              <a:buFont typeface="Arial" pitchFamily="34" charset="0"/>
              <a:buChar char="•"/>
            </a:pPr>
            <a:r>
              <a:rPr lang="de-DE" b="0" dirty="0"/>
              <a:t>Wichtige Hinweise zur Arbeitsmedizinischen Prävention und Maßnahmen für Gefahrstoffe finden Sie auch in der </a:t>
            </a:r>
            <a:r>
              <a:rPr lang="de-DE" b="0" dirty="0">
                <a:hlinkClick r:id="rId4"/>
              </a:rPr>
              <a:t>GESTIS Stoffdatenbank</a:t>
            </a:r>
            <a:r>
              <a:rPr lang="de-DE" b="0" dirty="0"/>
              <a:t>.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929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Schulung 2025/2026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  <p:sp>
        <p:nvSpPr>
          <p:cNvPr id="3072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2063552" y="2276873"/>
            <a:ext cx="8604448" cy="71437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  <a:defRPr/>
            </a:pPr>
            <a:r>
              <a:rPr lang="de-DE" sz="3600" b="0" dirty="0">
                <a:solidFill>
                  <a:schemeClr val="accent3"/>
                </a:solidFill>
                <a:cs typeface="TradeGothic Bold"/>
              </a:rPr>
              <a:t>Vielen Dank für Ihre Aufmerksamkeit!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5552D23-A4FD-A65D-B7B5-1F4BF56B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Grundlagen sicherheitstechnische und betriebsärztliche Betreuung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177AFEF-8DA9-5515-ED15-FFB39E9E6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7699A13-CEE3-021B-2A74-2DB3C1C6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47C3E8-C0BE-2480-66D2-790CD22EA3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800" b="1" dirty="0">
                <a:solidFill>
                  <a:schemeClr val="accent5"/>
                </a:solidFill>
              </a:rPr>
              <a:t>R</a:t>
            </a:r>
            <a:r>
              <a:rPr lang="de-DE" sz="1800" b="1" dirty="0"/>
              <a:t>echtsgrundlagen</a:t>
            </a:r>
            <a:endParaRPr lang="de-DE" sz="1800" dirty="0"/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Arbeitssicherheitsgesetz (ASiG): Bestellung von Fachkräften für Arbeitssicherheit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Arbeitsschutzgesetz (ArbSchG): Grundpflichten des Arbeitgebers zum Schutz der Beschäftigten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DGUV Vorschriften &amp; Regeln: Praktische Umsetzung von Arbeitsschutzmaßnahmen</a:t>
            </a:r>
          </a:p>
          <a:p>
            <a:pPr marL="0" lvl="1" indent="0">
              <a:lnSpc>
                <a:spcPct val="120000"/>
              </a:lnSpc>
              <a:buClr>
                <a:schemeClr val="accent1"/>
              </a:buClr>
              <a:buNone/>
            </a:pPr>
            <a:endParaRPr lang="de-DE" sz="800" dirty="0">
              <a:solidFill>
                <a:schemeClr val="accent1"/>
              </a:solidFill>
            </a:endParaRPr>
          </a:p>
          <a:p>
            <a:pPr marL="0" lvl="1" indent="0">
              <a:lnSpc>
                <a:spcPct val="120000"/>
              </a:lnSpc>
              <a:buClr>
                <a:schemeClr val="accent1"/>
              </a:buClr>
              <a:buNone/>
            </a:pPr>
            <a:r>
              <a:rPr lang="de-DE" sz="1800" b="1" dirty="0"/>
              <a:t>Z</a:t>
            </a:r>
            <a:r>
              <a:rPr lang="de-DE" sz="1800" b="1" dirty="0">
                <a:solidFill>
                  <a:schemeClr val="accent1"/>
                </a:solidFill>
              </a:rPr>
              <a:t>iel der Betreuung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Schutz der Gesundheit und Sicherheit der Mitarbeiter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Prävention von Arbeitsunfällen und Berufskrankheiten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Beratung bei Gefährdungsbeurteilungen und Sicherheitsmaßnahmen</a:t>
            </a:r>
          </a:p>
          <a:p>
            <a:pPr marL="0" lvl="1" indent="0">
              <a:lnSpc>
                <a:spcPct val="120000"/>
              </a:lnSpc>
              <a:buClr>
                <a:schemeClr val="accent1"/>
              </a:buClr>
              <a:buNone/>
            </a:pPr>
            <a:endParaRPr lang="de-DE" sz="800" dirty="0">
              <a:solidFill>
                <a:schemeClr val="accent1"/>
              </a:solidFill>
            </a:endParaRPr>
          </a:p>
          <a:p>
            <a:pPr marL="0" lvl="1" indent="0">
              <a:lnSpc>
                <a:spcPct val="120000"/>
              </a:lnSpc>
              <a:buClr>
                <a:schemeClr val="accent1"/>
              </a:buClr>
              <a:buNone/>
            </a:pPr>
            <a:r>
              <a:rPr lang="de-DE" sz="1600" b="1" dirty="0"/>
              <a:t>P</a:t>
            </a:r>
            <a:r>
              <a:rPr lang="de-DE" sz="1600" b="1" dirty="0">
                <a:solidFill>
                  <a:schemeClr val="accent1"/>
                </a:solidFill>
              </a:rPr>
              <a:t>flichten des Arbeitgebers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Bestellung einer Fachkraft für Arbeitssicherheit und eines Betriebsarztes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Regelmäßige Gefährdungsbeurteilungen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Durchführung von Unterweisungen und Schulungen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600" dirty="0">
                <a:solidFill>
                  <a:schemeClr val="accent1"/>
                </a:solidFill>
              </a:rPr>
              <a:t>Bereitstellung von Schutzmaßnahmen und Arbeitsmitteln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416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9171" y="228600"/>
            <a:ext cx="6648969" cy="1143000"/>
          </a:xfrm>
        </p:spPr>
        <p:txBody>
          <a:bodyPr/>
          <a:lstStyle/>
          <a:p>
            <a:r>
              <a:rPr lang="de-DE" dirty="0"/>
              <a:t>Regelbetreuung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ASIG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Schulung 2025/2026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21689-C291-4906-816D-BA141EC5F83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420609" y="1612929"/>
            <a:ext cx="4261296" cy="4479048"/>
          </a:xfrm>
          <a:ln>
            <a:noFill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Im Rahmen der sicherheitstechnischen und betriebsärztlichen Regelbetreuung ist auch die Arbeitsmedizinische Prävention angesiedelt.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Für die Arbeitsmedizinische Prävention hat der Arbeitgeber die GBU zu erstellen und entsprechende Schutzmaßnahmen abzuleiten (z.B. Arbeitsmedizinische Vorsorge). Des Weiteren sind die Beschäftigen zu beraten und zu unterweisen.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b="0" dirty="0"/>
          </a:p>
          <a:p>
            <a:pPr marL="271463" indent="-271463"/>
            <a:r>
              <a:rPr lang="de-DE" sz="1600" b="0" dirty="0">
                <a:sym typeface="Wingdings" panose="05000000000000000000" pitchFamily="2" charset="2"/>
              </a:rPr>
              <a:t> </a:t>
            </a:r>
            <a:r>
              <a:rPr lang="de-DE" sz="1600" b="0" dirty="0"/>
              <a:t>Bei vielen Berufsgenossenschaften sind alternative Betreuungsmodelle (z.B. Unternehmermodell) möglich.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E462645-ACDB-8D0A-ACDE-27EACD584302}"/>
              </a:ext>
            </a:extLst>
          </p:cNvPr>
          <p:cNvSpPr txBox="1"/>
          <p:nvPr/>
        </p:nvSpPr>
        <p:spPr>
          <a:xfrm>
            <a:off x="6420787" y="6543443"/>
            <a:ext cx="20537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rgbClr val="0082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Fachverband Biogas e.V.</a:t>
            </a:r>
          </a:p>
        </p:txBody>
      </p:sp>
      <p:sp>
        <p:nvSpPr>
          <p:cNvPr id="5" name="Abgerundetes Rechteck 45">
            <a:extLst>
              <a:ext uri="{FF2B5EF4-FFF2-40B4-BE49-F238E27FC236}">
                <a16:creationId xmlns:a16="http://schemas.microsoft.com/office/drawing/2014/main" id="{A98B663F-5368-23A1-930C-8F1927AAB202}"/>
              </a:ext>
            </a:extLst>
          </p:cNvPr>
          <p:cNvSpPr/>
          <p:nvPr/>
        </p:nvSpPr>
        <p:spPr>
          <a:xfrm>
            <a:off x="5596895" y="1165344"/>
            <a:ext cx="4459545" cy="447585"/>
          </a:xfrm>
          <a:prstGeom prst="roundRect">
            <a:avLst/>
          </a:prstGeom>
          <a:solidFill>
            <a:schemeClr val="accent1">
              <a:alpha val="57000"/>
            </a:schemeClr>
          </a:solidFill>
          <a:ln w="22225"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Regelbetreuung </a:t>
            </a: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(nach ASiG)</a:t>
            </a:r>
          </a:p>
        </p:txBody>
      </p:sp>
      <p:grpSp>
        <p:nvGrpSpPr>
          <p:cNvPr id="7" name="Gruppieren 111">
            <a:extLst>
              <a:ext uri="{FF2B5EF4-FFF2-40B4-BE49-F238E27FC236}">
                <a16:creationId xmlns:a16="http://schemas.microsoft.com/office/drawing/2014/main" id="{CFB77C89-B983-EF41-9C83-6ACC3F837275}"/>
              </a:ext>
            </a:extLst>
          </p:cNvPr>
          <p:cNvGrpSpPr/>
          <p:nvPr/>
        </p:nvGrpSpPr>
        <p:grpSpPr>
          <a:xfrm>
            <a:off x="5596895" y="1916832"/>
            <a:ext cx="4459545" cy="4536504"/>
            <a:chOff x="2831310" y="1952121"/>
            <a:chExt cx="1173480" cy="769455"/>
          </a:xfrm>
          <a:noFill/>
        </p:grpSpPr>
        <p:sp>
          <p:nvSpPr>
            <p:cNvPr id="10" name="Abgerundetes Rechteck 87">
              <a:extLst>
                <a:ext uri="{FF2B5EF4-FFF2-40B4-BE49-F238E27FC236}">
                  <a16:creationId xmlns:a16="http://schemas.microsoft.com/office/drawing/2014/main" id="{68A327B7-A901-5819-B151-E7DB26C4F451}"/>
                </a:ext>
              </a:extLst>
            </p:cNvPr>
            <p:cNvSpPr/>
            <p:nvPr/>
          </p:nvSpPr>
          <p:spPr>
            <a:xfrm>
              <a:off x="2831310" y="1952121"/>
              <a:ext cx="1173480" cy="769455"/>
            </a:xfrm>
            <a:prstGeom prst="roundRect">
              <a:avLst>
                <a:gd name="adj" fmla="val 10052"/>
              </a:avLst>
            </a:prstGeom>
            <a:grpFill/>
            <a:ln w="22225">
              <a:solidFill>
                <a:schemeClr val="accent3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bgerundetes Rechteck 84">
              <a:extLst>
                <a:ext uri="{FF2B5EF4-FFF2-40B4-BE49-F238E27FC236}">
                  <a16:creationId xmlns:a16="http://schemas.microsoft.com/office/drawing/2014/main" id="{E6563F35-EFDF-A87B-D823-4A6BDE40DE37}"/>
                </a:ext>
              </a:extLst>
            </p:cNvPr>
            <p:cNvSpPr/>
            <p:nvPr/>
          </p:nvSpPr>
          <p:spPr>
            <a:xfrm>
              <a:off x="3450958" y="2062043"/>
              <a:ext cx="497280" cy="81022"/>
            </a:xfrm>
            <a:prstGeom prst="roundRect">
              <a:avLst/>
            </a:prstGeom>
            <a:solidFill>
              <a:schemeClr val="accent3">
                <a:alpha val="70000"/>
              </a:schemeClr>
            </a:solidFill>
            <a:ln w="22225">
              <a:solidFill>
                <a:schemeClr val="accent3"/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Betriebsarzt</a:t>
              </a:r>
            </a:p>
          </p:txBody>
        </p:sp>
        <p:sp>
          <p:nvSpPr>
            <p:cNvPr id="12" name="Abgerundetes Rechteck 85">
              <a:extLst>
                <a:ext uri="{FF2B5EF4-FFF2-40B4-BE49-F238E27FC236}">
                  <a16:creationId xmlns:a16="http://schemas.microsoft.com/office/drawing/2014/main" id="{7B55FE95-71B0-4840-05E0-685D519F0E15}"/>
                </a:ext>
              </a:extLst>
            </p:cNvPr>
            <p:cNvSpPr/>
            <p:nvPr/>
          </p:nvSpPr>
          <p:spPr>
            <a:xfrm>
              <a:off x="2870273" y="2062043"/>
              <a:ext cx="509761" cy="81588"/>
            </a:xfrm>
            <a:prstGeom prst="roundRect">
              <a:avLst/>
            </a:prstGeom>
            <a:solidFill>
              <a:schemeClr val="accent3">
                <a:alpha val="70000"/>
              </a:schemeClr>
            </a:solidFill>
            <a:ln w="22225">
              <a:solidFill>
                <a:schemeClr val="accent3"/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SiFA</a:t>
              </a:r>
            </a:p>
          </p:txBody>
        </p:sp>
      </p:grpSp>
      <p:sp>
        <p:nvSpPr>
          <p:cNvPr id="13" name="Abgerundetes Rechteck 30">
            <a:extLst>
              <a:ext uri="{FF2B5EF4-FFF2-40B4-BE49-F238E27FC236}">
                <a16:creationId xmlns:a16="http://schemas.microsoft.com/office/drawing/2014/main" id="{400D3D71-8921-C693-C8EB-E88B71B125FF}"/>
              </a:ext>
            </a:extLst>
          </p:cNvPr>
          <p:cNvSpPr/>
          <p:nvPr/>
        </p:nvSpPr>
        <p:spPr>
          <a:xfrm>
            <a:off x="5744965" y="3645024"/>
            <a:ext cx="4068000" cy="756000"/>
          </a:xfrm>
          <a:prstGeom prst="roundRect">
            <a:avLst/>
          </a:prstGeom>
          <a:solidFill>
            <a:schemeClr val="accent1">
              <a:alpha val="57000"/>
            </a:schemeClr>
          </a:solidFill>
          <a:ln w="22225"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Gefährdungsbeurteilung </a:t>
            </a: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(nach ArbSchG, TRGS 529 usw..)</a:t>
            </a:r>
          </a:p>
        </p:txBody>
      </p:sp>
      <p:sp>
        <p:nvSpPr>
          <p:cNvPr id="15" name="Abgerundetes Rechteck 31">
            <a:extLst>
              <a:ext uri="{FF2B5EF4-FFF2-40B4-BE49-F238E27FC236}">
                <a16:creationId xmlns:a16="http://schemas.microsoft.com/office/drawing/2014/main" id="{8D53108E-9A58-7C98-3A38-0E645D43E8EC}"/>
              </a:ext>
            </a:extLst>
          </p:cNvPr>
          <p:cNvSpPr/>
          <p:nvPr/>
        </p:nvSpPr>
        <p:spPr>
          <a:xfrm>
            <a:off x="5777367" y="4545208"/>
            <a:ext cx="4068000" cy="756000"/>
          </a:xfrm>
          <a:prstGeom prst="roundRect">
            <a:avLst/>
          </a:prstGeom>
          <a:solidFill>
            <a:schemeClr val="accent5">
              <a:alpha val="70000"/>
            </a:schemeClr>
          </a:solidFill>
          <a:ln w="222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Schutzmaßnahmen: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z.B. Arbeitsmedizinische Vorsorge</a:t>
            </a: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(nach ArbMedVV und AMR)</a:t>
            </a:r>
          </a:p>
        </p:txBody>
      </p:sp>
      <p:sp>
        <p:nvSpPr>
          <p:cNvPr id="17" name="Abgerundetes Rechteck 32">
            <a:extLst>
              <a:ext uri="{FF2B5EF4-FFF2-40B4-BE49-F238E27FC236}">
                <a16:creationId xmlns:a16="http://schemas.microsoft.com/office/drawing/2014/main" id="{C0355FDF-5461-300B-C17F-8C3FAA6F86B5}"/>
              </a:ext>
            </a:extLst>
          </p:cNvPr>
          <p:cNvSpPr/>
          <p:nvPr/>
        </p:nvSpPr>
        <p:spPr>
          <a:xfrm>
            <a:off x="5777367" y="5409304"/>
            <a:ext cx="4068000" cy="756000"/>
          </a:xfrm>
          <a:prstGeom prst="roundRect">
            <a:avLst/>
          </a:prstGeom>
          <a:solidFill>
            <a:schemeClr val="accent1">
              <a:alpha val="57000"/>
            </a:schemeClr>
          </a:solidFill>
          <a:ln w="22225"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Beratung und Unterweisung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3161102-FF58-A63F-9281-551FAA0BA7EE}"/>
              </a:ext>
            </a:extLst>
          </p:cNvPr>
          <p:cNvSpPr txBox="1"/>
          <p:nvPr/>
        </p:nvSpPr>
        <p:spPr>
          <a:xfrm>
            <a:off x="5884927" y="2020680"/>
            <a:ext cx="4049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0082B0"/>
                </a:solidFill>
                <a:latin typeface="Arial" pitchFamily="34" charset="0"/>
                <a:cs typeface="Arial" pitchFamily="34" charset="0"/>
              </a:rPr>
              <a:t>Grundbetreuung und betriebsspezifische Betreuung durch: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7BA737F-9C4E-764D-84A5-62E1E0421D42}"/>
              </a:ext>
            </a:extLst>
          </p:cNvPr>
          <p:cNvSpPr txBox="1"/>
          <p:nvPr/>
        </p:nvSpPr>
        <p:spPr>
          <a:xfrm>
            <a:off x="5807968" y="3068960"/>
            <a:ext cx="406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0082B0"/>
                </a:solidFill>
                <a:latin typeface="Arial" pitchFamily="34" charset="0"/>
                <a:cs typeface="Arial" pitchFamily="34" charset="0"/>
              </a:rPr>
              <a:t>Unterstützung des Arbeitgebers bei der Erarbeitung von:</a:t>
            </a:r>
          </a:p>
          <a:p>
            <a:pPr algn="ctr"/>
            <a:endParaRPr lang="de-DE" sz="1400" b="1" dirty="0">
              <a:solidFill>
                <a:srgbClr val="0082B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1F39CBE-F42E-940E-B7D8-570284BB7FC5}"/>
              </a:ext>
            </a:extLst>
          </p:cNvPr>
          <p:cNvCxnSpPr>
            <a:cxnSpLocks/>
            <a:stCxn id="5" idx="2"/>
            <a:endCxn id="10" idx="0"/>
          </p:cNvCxnSpPr>
          <p:nvPr/>
        </p:nvCxnSpPr>
        <p:spPr>
          <a:xfrm>
            <a:off x="7826668" y="1612929"/>
            <a:ext cx="0" cy="303903"/>
          </a:xfrm>
          <a:prstGeom prst="straightConnector1">
            <a:avLst/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chemeClr val="tx2"/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211D73A3-60BC-AFF6-9557-FBBAF72A233A}"/>
              </a:ext>
            </a:extLst>
          </p:cNvPr>
          <p:cNvSpPr/>
          <p:nvPr/>
        </p:nvSpPr>
        <p:spPr>
          <a:xfrm rot="16200000">
            <a:off x="4012216" y="4580796"/>
            <a:ext cx="2302936" cy="719425"/>
          </a:xfrm>
          <a:prstGeom prst="rect">
            <a:avLst/>
          </a:prstGeom>
          <a:solidFill>
            <a:schemeClr val="accent4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Teil „Arbeits-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medizinische Prävention“</a:t>
            </a:r>
          </a:p>
        </p:txBody>
      </p:sp>
      <p:sp>
        <p:nvSpPr>
          <p:cNvPr id="28" name="Abgerundetes Rechteck 329">
            <a:extLst>
              <a:ext uri="{FF2B5EF4-FFF2-40B4-BE49-F238E27FC236}">
                <a16:creationId xmlns:a16="http://schemas.microsoft.com/office/drawing/2014/main" id="{F862B573-17E5-3FA1-F82F-C03B679FD7B3}"/>
              </a:ext>
            </a:extLst>
          </p:cNvPr>
          <p:cNvSpPr/>
          <p:nvPr/>
        </p:nvSpPr>
        <p:spPr bwMode="auto">
          <a:xfrm>
            <a:off x="4655840" y="3573017"/>
            <a:ext cx="5688632" cy="2752944"/>
          </a:xfrm>
          <a:prstGeom prst="roundRect">
            <a:avLst/>
          </a:prstGeom>
          <a:noFill/>
          <a:ln w="254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25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9"/>
          <p:cNvGrpSpPr>
            <a:grpSpLocks/>
          </p:cNvGrpSpPr>
          <p:nvPr/>
        </p:nvGrpSpPr>
        <p:grpSpPr bwMode="auto">
          <a:xfrm>
            <a:off x="1920876" y="2143123"/>
            <a:ext cx="8373133" cy="2928937"/>
            <a:chOff x="357188" y="2786063"/>
            <a:chExt cx="8429625" cy="2928937"/>
          </a:xfrm>
        </p:grpSpPr>
        <p:sp>
          <p:nvSpPr>
            <p:cNvPr id="5" name="Rechteck 4"/>
            <p:cNvSpPr/>
            <p:nvPr/>
          </p:nvSpPr>
          <p:spPr bwMode="auto">
            <a:xfrm>
              <a:off x="357188" y="2786063"/>
              <a:ext cx="8429625" cy="29289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eaLnBrk="0" hangingPunct="0">
                <a:spcBef>
                  <a:spcPts val="600"/>
                </a:spcBef>
                <a:spcAft>
                  <a:spcPts val="600"/>
                </a:spcAft>
                <a:defRPr/>
              </a:pPr>
              <a:endParaRPr lang="de-DE" sz="2000" dirty="0">
                <a:solidFill>
                  <a:schemeClr val="accent2"/>
                </a:solidFill>
                <a:ea typeface="ＭＳ Ｐゴシック" charset="-128"/>
                <a:cs typeface="ＭＳ Ｐゴシック"/>
              </a:endParaRPr>
            </a:p>
          </p:txBody>
        </p:sp>
        <p:sp>
          <p:nvSpPr>
            <p:cNvPr id="17412" name="Rechteck 6"/>
            <p:cNvSpPr>
              <a:spLocks noChangeArrowheads="1"/>
            </p:cNvSpPr>
            <p:nvPr/>
          </p:nvSpPr>
          <p:spPr bwMode="auto">
            <a:xfrm>
              <a:off x="4357688" y="2928938"/>
              <a:ext cx="42862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de-DE" altLang="de-DE" dirty="0">
                <a:solidFill>
                  <a:schemeClr val="accent2"/>
                </a:solidFill>
              </a:endParaRPr>
            </a:p>
          </p:txBody>
        </p:sp>
        <p:sp>
          <p:nvSpPr>
            <p:cNvPr id="17413" name="Rechteck 9"/>
            <p:cNvSpPr>
              <a:spLocks noChangeArrowheads="1"/>
            </p:cNvSpPr>
            <p:nvPr/>
          </p:nvSpPr>
          <p:spPr bwMode="auto">
            <a:xfrm>
              <a:off x="428334" y="2847805"/>
              <a:ext cx="37147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de-DE" altLang="de-DE" sz="2800" b="1" dirty="0">
                  <a:solidFill>
                    <a:schemeClr val="accent1"/>
                  </a:solidFill>
                  <a:latin typeface="+mj-lt"/>
                </a:rPr>
                <a:t>Fachkräfte für Arbeitssicherheit</a:t>
              </a:r>
              <a:endParaRPr lang="de-DE" altLang="de-DE" sz="800" dirty="0">
                <a:latin typeface="+mj-lt"/>
              </a:endParaRPr>
            </a:p>
          </p:txBody>
        </p:sp>
        <p:pic>
          <p:nvPicPr>
            <p:cNvPr id="1741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9124" y="3000372"/>
              <a:ext cx="4143375" cy="25003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</p:grp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5</a:t>
            </a:fld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Fachkräfte für Arbeitssicherheit (SiFa)</a:t>
            </a:r>
            <a:endParaRPr lang="de-DE" sz="2000" dirty="0">
              <a:solidFill>
                <a:schemeClr val="accent2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-268288">
              <a:lnSpc>
                <a:spcPct val="120000"/>
              </a:lnSpc>
              <a:buClr>
                <a:schemeClr val="accent1"/>
              </a:buClr>
              <a:buSzPct val="75000"/>
            </a:pPr>
            <a:r>
              <a:rPr lang="de-DE" altLang="de-DE" sz="1800" dirty="0"/>
              <a:t>Erforderliche Qualifikation: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I.d.R Ingenieur, Techniker, Meister und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sicherheitstechnische Fachkunde gemäß Arbeitssicherheitsgesetz (ASiG)</a:t>
            </a:r>
          </a:p>
          <a:p>
            <a:pPr lvl="1" indent="-268288">
              <a:lnSpc>
                <a:spcPct val="120000"/>
              </a:lnSpc>
              <a:buClr>
                <a:schemeClr val="accent1"/>
              </a:buClr>
            </a:pPr>
            <a:endParaRPr lang="de-DE" altLang="de-DE" sz="800" dirty="0">
              <a:solidFill>
                <a:schemeClr val="accent1"/>
              </a:solidFill>
            </a:endParaRPr>
          </a:p>
          <a:p>
            <a:pPr indent="-268288">
              <a:lnSpc>
                <a:spcPct val="120000"/>
              </a:lnSpc>
              <a:buClr>
                <a:schemeClr val="accent1"/>
              </a:buClr>
              <a:buSzPct val="75000"/>
            </a:pPr>
            <a:r>
              <a:rPr lang="de-DE" altLang="de-DE" sz="1800" dirty="0"/>
              <a:t>Typische Aufgaben einer Fachkraft für Arbeitssicherheit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Unterstützung und Beratung des Unternehmers und der Vorgesetzten in Bezug auf den Arbeitsschutz (sicherheitstechnische Beratung)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Sicherheitstechnische Überprüfungen (z.B. Arbeitsmittel)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Regelmäßige Begehung der Arbeitsstätten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Ursachen von Unfällen untersuchen 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Mängel feststellen und Maßnahmen vorschlagen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Auf Benutzung persönlicher Schutzausrüstung achten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r>
              <a:rPr lang="de-DE" altLang="de-DE" sz="1600" dirty="0">
                <a:solidFill>
                  <a:schemeClr val="accent1"/>
                </a:solidFill>
              </a:rPr>
              <a:t>Bei Unterweisungen mitwirken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</a:pPr>
            <a:endParaRPr lang="de-DE" altLang="de-DE" sz="100" dirty="0">
              <a:solidFill>
                <a:schemeClr val="accent1"/>
              </a:solidFill>
            </a:endParaRPr>
          </a:p>
          <a:p>
            <a:pPr algn="ctr">
              <a:lnSpc>
                <a:spcPct val="110000"/>
              </a:lnSpc>
              <a:buClr>
                <a:srgbClr val="004994"/>
              </a:buClr>
              <a:buSzPct val="75000"/>
            </a:pPr>
            <a:r>
              <a:rPr lang="de-DE" altLang="de-DE" b="0" dirty="0">
                <a:solidFill>
                  <a:schemeClr val="accent5"/>
                </a:solidFill>
                <a:latin typeface="Arial"/>
              </a:rPr>
              <a:t>(Beispielhaft, nicht vollständig!)</a:t>
            </a:r>
            <a:endParaRPr lang="de-DE" altLang="de-DE" sz="1800" dirty="0">
              <a:solidFill>
                <a:schemeClr val="accent5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873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Fachkräfte für Arbeitssicherheit</a:t>
            </a:r>
            <a:endParaRPr lang="de-DE" sz="200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altLang="de-DE" dirty="0"/>
              <a:t>Suche nach Fachkräften für Arbeitssicherheit</a:t>
            </a:r>
          </a:p>
          <a:p>
            <a:endParaRPr lang="de-DE" altLang="de-DE" dirty="0"/>
          </a:p>
          <a:p>
            <a:pPr marL="268288" indent="-268288">
              <a:buFont typeface="Arial" pitchFamily="34" charset="0"/>
              <a:buChar char="•"/>
            </a:pPr>
            <a:r>
              <a:rPr lang="de-DE" sz="1800" b="0" dirty="0"/>
              <a:t>Diverse Online-Portale und Institutionen können bei der - z.T. postleitzahlenbezogenen - Suche nach Fachkräften für Arbeitssicherheit unterstützen, z.B.:</a:t>
            </a:r>
          </a:p>
          <a:p>
            <a:pPr marL="268288" indent="-268288">
              <a:buFont typeface="Arial" pitchFamily="34" charset="0"/>
              <a:buChar char="•"/>
            </a:pPr>
            <a:endParaRPr lang="de-DE" sz="1000" b="0" dirty="0"/>
          </a:p>
          <a:p>
            <a:pPr marL="627063" lvl="1" indent="-268288"/>
            <a:r>
              <a:rPr lang="de-DE" sz="1800" dirty="0">
                <a:hlinkClick r:id="rId2"/>
              </a:rPr>
              <a:t>Verband deutscher Sicherheitsingenieure</a:t>
            </a:r>
            <a:endParaRPr lang="de-DE" sz="1800" dirty="0"/>
          </a:p>
          <a:p>
            <a:pPr marL="627063" lvl="1" indent="-268288"/>
            <a:r>
              <a:rPr lang="de-DE" sz="1800" dirty="0">
                <a:hlinkClick r:id="rId3"/>
              </a:rPr>
              <a:t>Bundesverband freiberuflicher Sicherheitsingenieure und überbetrieblicher Dienste e.V.</a:t>
            </a:r>
            <a:endParaRPr lang="de-DE" sz="1800" dirty="0"/>
          </a:p>
          <a:p>
            <a:endParaRPr lang="de-DE" sz="1000" dirty="0">
              <a:solidFill>
                <a:schemeClr val="bg2">
                  <a:lumMod val="10000"/>
                </a:schemeClr>
              </a:solidFill>
            </a:endParaRPr>
          </a:p>
          <a:p>
            <a:pPr marL="268288" indent="-268288">
              <a:buFont typeface="Arial" pitchFamily="34" charset="0"/>
              <a:buChar char="•"/>
            </a:pPr>
            <a:r>
              <a:rPr lang="de-DE" sz="1800" b="0" dirty="0"/>
              <a:t>Darüber hinaus ist auch immer eine Suche auf der Homepage der lokalen IHK sowie im örtlichen Telefonbuch (Gelbe Seiten, Das Örtliche) unter „Arbeitssicherheit“ oder „Arbeitsschutz“ angezeigt.</a:t>
            </a:r>
          </a:p>
          <a:p>
            <a:r>
              <a:rPr lang="de-DE" altLang="de-DE" b="0" dirty="0"/>
              <a:t> </a:t>
            </a:r>
          </a:p>
          <a:p>
            <a:endParaRPr lang="de-DE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904563" y="1484785"/>
            <a:ext cx="7948612" cy="513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0363" indent="-360363"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1pPr>
            <a:lvl2pPr marL="546100" indent="-6350"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2pPr>
            <a:lvl3pPr marL="1143000" indent="-228600"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3pPr>
            <a:lvl4pPr marL="1600200" indent="-228600"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4pPr>
            <a:lvl5pPr marL="2057400" indent="-228600"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4994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120000"/>
              </a:lnSpc>
              <a:buClr>
                <a:srgbClr val="004994"/>
              </a:buClr>
              <a:buSzPct val="75000"/>
            </a:pPr>
            <a:endParaRPr lang="de-DE" altLang="de-DE" sz="2400" b="0" dirty="0"/>
          </a:p>
        </p:txBody>
      </p:sp>
    </p:spTree>
    <p:extLst>
      <p:ext uri="{BB962C8B-B14F-4D97-AF65-F5344CB8AC3E}">
        <p14:creationId xmlns:p14="http://schemas.microsoft.com/office/powerpoint/2010/main" val="1170122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9"/>
          <p:cNvGrpSpPr>
            <a:grpSpLocks/>
          </p:cNvGrpSpPr>
          <p:nvPr/>
        </p:nvGrpSpPr>
        <p:grpSpPr bwMode="auto">
          <a:xfrm>
            <a:off x="1920876" y="2143123"/>
            <a:ext cx="8373133" cy="2928937"/>
            <a:chOff x="357188" y="2786063"/>
            <a:chExt cx="8429625" cy="2928937"/>
          </a:xfrm>
        </p:grpSpPr>
        <p:sp>
          <p:nvSpPr>
            <p:cNvPr id="5" name="Rechteck 4"/>
            <p:cNvSpPr/>
            <p:nvPr/>
          </p:nvSpPr>
          <p:spPr bwMode="auto">
            <a:xfrm>
              <a:off x="357188" y="2786063"/>
              <a:ext cx="8429625" cy="29289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eaLnBrk="0" hangingPunct="0">
                <a:spcBef>
                  <a:spcPts val="600"/>
                </a:spcBef>
                <a:spcAft>
                  <a:spcPts val="600"/>
                </a:spcAft>
                <a:defRPr/>
              </a:pPr>
              <a:endParaRPr lang="de-DE" sz="2000" dirty="0">
                <a:solidFill>
                  <a:schemeClr val="accent2"/>
                </a:solidFill>
                <a:ea typeface="ＭＳ Ｐゴシック" charset="-128"/>
                <a:cs typeface="ＭＳ Ｐゴシック"/>
              </a:endParaRPr>
            </a:p>
          </p:txBody>
        </p:sp>
        <p:sp>
          <p:nvSpPr>
            <p:cNvPr id="17412" name="Rechteck 6"/>
            <p:cNvSpPr>
              <a:spLocks noChangeArrowheads="1"/>
            </p:cNvSpPr>
            <p:nvPr/>
          </p:nvSpPr>
          <p:spPr bwMode="auto">
            <a:xfrm>
              <a:off x="4357688" y="2928938"/>
              <a:ext cx="42862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de-DE" altLang="de-DE" dirty="0">
                <a:solidFill>
                  <a:schemeClr val="accent2"/>
                </a:solidFill>
              </a:endParaRPr>
            </a:p>
          </p:txBody>
        </p:sp>
        <p:sp>
          <p:nvSpPr>
            <p:cNvPr id="17413" name="Rechteck 9"/>
            <p:cNvSpPr>
              <a:spLocks noChangeArrowheads="1"/>
            </p:cNvSpPr>
            <p:nvPr/>
          </p:nvSpPr>
          <p:spPr bwMode="auto">
            <a:xfrm>
              <a:off x="428334" y="2847805"/>
              <a:ext cx="3714750" cy="2643187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de-DE" altLang="de-DE" sz="2800" b="1" dirty="0">
                  <a:solidFill>
                    <a:schemeClr val="accent1"/>
                  </a:solidFill>
                  <a:latin typeface="+mj-lt"/>
                </a:rPr>
                <a:t>Betriebsärzte</a:t>
              </a:r>
              <a:endParaRPr lang="de-DE" altLang="de-DE" sz="800" dirty="0">
                <a:latin typeface="+mj-lt"/>
              </a:endParaRPr>
            </a:p>
          </p:txBody>
        </p:sp>
        <p:pic>
          <p:nvPicPr>
            <p:cNvPr id="1741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9124" y="3000372"/>
              <a:ext cx="4143375" cy="250031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</p:pic>
      </p:grp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208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Betriebsärzte</a:t>
            </a:r>
            <a:endParaRPr lang="de-DE" sz="200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-268288">
              <a:lnSpc>
                <a:spcPct val="120000"/>
              </a:lnSpc>
              <a:buClr>
                <a:schemeClr val="accent1"/>
              </a:buClr>
              <a:buSzPct val="75000"/>
            </a:pPr>
            <a:r>
              <a:rPr lang="de-DE" altLang="de-DE" sz="1800" dirty="0"/>
              <a:t>Erforderliche Qualifikation: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Facharzt für Arbeitsmedizin</a:t>
            </a:r>
            <a:r>
              <a:rPr lang="de-DE" altLang="de-DE" sz="1600" dirty="0">
                <a:solidFill>
                  <a:schemeClr val="accent5"/>
                </a:solidFill>
              </a:rPr>
              <a:t> oder </a:t>
            </a:r>
            <a:r>
              <a:rPr lang="de-DE" altLang="de-DE" sz="1600" dirty="0">
                <a:solidFill>
                  <a:schemeClr val="accent1"/>
                </a:solidFill>
              </a:rPr>
              <a:t>Arzt mit Zusatzbezeichnung „Betriebsmedizin“</a:t>
            </a:r>
          </a:p>
          <a:p>
            <a:pPr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</a:pPr>
            <a:endParaRPr lang="de-DE" altLang="de-DE" sz="800" dirty="0"/>
          </a:p>
          <a:p>
            <a:pPr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</a:pPr>
            <a:r>
              <a:rPr lang="de-DE" altLang="de-DE" sz="1800" dirty="0"/>
              <a:t>Typische Aufgaben von Betriebsärzten: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Beratung bei Einführung neuer Arbeitsverfahren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Beratung beim Neubau bzw. der Änderung von  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Betriebsstätte /-anlagen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Neugestaltung von Arbeitsplätzen oder Arbeitsabläufen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Bewerten von Gesundheitsbeschwerden oder Erkrankungen, die durch die Arbeit verursacht sein können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Mitwirken bei der Auswahl von PSA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Beratungswunsch eines Mitarbeiters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600" dirty="0">
                <a:solidFill>
                  <a:schemeClr val="accent1"/>
                </a:solidFill>
              </a:rPr>
              <a:t>Durchführen der arbeitsmedizinischen Vorsorge</a:t>
            </a:r>
          </a:p>
          <a:p>
            <a:pPr marL="268288" lvl="1" indent="-268288">
              <a:lnSpc>
                <a:spcPct val="120000"/>
              </a:lnSpc>
              <a:buClr>
                <a:schemeClr val="accent1"/>
              </a:buClr>
              <a:buSzPct val="75000"/>
              <a:tabLst>
                <a:tab pos="354013" algn="l"/>
              </a:tabLst>
              <a:defRPr/>
            </a:pPr>
            <a:endParaRPr lang="de-DE" altLang="de-DE" sz="800" dirty="0">
              <a:solidFill>
                <a:schemeClr val="accent1"/>
              </a:solidFill>
            </a:endParaRPr>
          </a:p>
          <a:p>
            <a:pPr indent="354013" algn="ctr">
              <a:buClr>
                <a:srgbClr val="004994"/>
              </a:buClr>
              <a:buSzPct val="75000"/>
              <a:tabLst>
                <a:tab pos="354013" algn="l"/>
              </a:tabLst>
              <a:defRPr/>
            </a:pPr>
            <a:r>
              <a:rPr lang="de-DE" altLang="de-DE" sz="1800" b="0" dirty="0">
                <a:solidFill>
                  <a:schemeClr val="accent5"/>
                </a:solidFill>
                <a:latin typeface="Arial"/>
              </a:rPr>
              <a:t>(Beispielhafte, nicht vollständige Aufzählung!)</a:t>
            </a:r>
          </a:p>
          <a:p>
            <a:pPr lvl="1">
              <a:lnSpc>
                <a:spcPct val="120000"/>
              </a:lnSpc>
              <a:buClr>
                <a:srgbClr val="004994"/>
              </a:buClr>
              <a:buFontTx/>
              <a:buChar char="-"/>
            </a:pPr>
            <a:endParaRPr lang="de-DE" altLang="de-DE" sz="2200" dirty="0">
              <a:solidFill>
                <a:srgbClr val="555555"/>
              </a:solidFill>
            </a:endParaRPr>
          </a:p>
          <a:p>
            <a:pPr lvl="1">
              <a:lnSpc>
                <a:spcPct val="120000"/>
              </a:lnSpc>
              <a:buClr>
                <a:srgbClr val="004994"/>
              </a:buClr>
              <a:buFontTx/>
              <a:buChar char="-"/>
            </a:pPr>
            <a:endParaRPr lang="de-DE" altLang="de-DE" sz="2200" dirty="0">
              <a:solidFill>
                <a:srgbClr val="555555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8447327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0. Folienmaster</Template>
  <TotalTime>0</TotalTime>
  <Words>1712</Words>
  <Application>Microsoft Office PowerPoint</Application>
  <PresentationFormat>Breitbild</PresentationFormat>
  <Paragraphs>286</Paragraphs>
  <Slides>21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30" baseType="lpstr">
      <vt:lpstr>ＭＳ Ｐゴシック</vt:lpstr>
      <vt:lpstr>Arial</vt:lpstr>
      <vt:lpstr>Arial Narrow</vt:lpstr>
      <vt:lpstr>Calibri</vt:lpstr>
      <vt:lpstr>Symbol</vt:lpstr>
      <vt:lpstr>Times</vt:lpstr>
      <vt:lpstr>TradeGothic Bold</vt:lpstr>
      <vt:lpstr>Wingdings</vt:lpstr>
      <vt:lpstr>Folienmaster</vt:lpstr>
      <vt:lpstr>Sicherheitstechnische und betriebsärztliche Betreuung</vt:lpstr>
      <vt:lpstr>Agenda Sicherheitstechnische und betriebsärztliche Betreuung</vt:lpstr>
      <vt:lpstr>Grundlagen sicherheitstechnische und betriebsärztliche Betreuung</vt:lpstr>
      <vt:lpstr>Regelbetreuung ASIG</vt:lpstr>
      <vt:lpstr>PowerPoint-Präsentation</vt:lpstr>
      <vt:lpstr>Fachkräfte für Arbeitssicherheit (SiFa)</vt:lpstr>
      <vt:lpstr>Fachkräfte für Arbeitssicherheit</vt:lpstr>
      <vt:lpstr>PowerPoint-Präsentation</vt:lpstr>
      <vt:lpstr>Betriebsärzte</vt:lpstr>
      <vt:lpstr>Betriebsärzte</vt:lpstr>
      <vt:lpstr>PowerPoint-Präsentation</vt:lpstr>
      <vt:lpstr>Arbeitsmedizinische Prävention I</vt:lpstr>
      <vt:lpstr>Arbeitsmedizinische Prävention II</vt:lpstr>
      <vt:lpstr>Arbeitsmedizinische Vorsorge    TRGS 529 Nr. 5 Abs. 2 Nr. 1 a)-e)</vt:lpstr>
      <vt:lpstr>Arbeitsmedizinische Vorsorge    TRGS 529 Nr. 5 Abs. 2 Nr. 2 a)-i)</vt:lpstr>
      <vt:lpstr>Arbeitsmedizinische Vorsorge    TRGS 529 Nr. 5 Abs. 2 Nr. 2 a)-i)</vt:lpstr>
      <vt:lpstr>Sonnenschutz bei Bauarbeiten Bausteine der BG Bau</vt:lpstr>
      <vt:lpstr>Allg. arbeitsmedizinisch-toxikologische Beratung TRGS 529 Nr. 4.2.2</vt:lpstr>
      <vt:lpstr>Inhalte allg. arbeitsmedizinisch-toxikologische Beratung  TRGS 529 Nr. 4.2.2</vt:lpstr>
      <vt:lpstr>Wichtige Informationen  Arbeitsmedizinische Prävention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Sicherheitstechnische und betriebsärztliche Betreuung</dc:title>
  <dc:creator>MW</dc:creator>
  <cp:lastModifiedBy>Marion Wiesheu</cp:lastModifiedBy>
  <cp:revision>61</cp:revision>
  <cp:lastPrinted>2023-10-16T15:04:12Z</cp:lastPrinted>
  <dcterms:created xsi:type="dcterms:W3CDTF">2019-07-26T08:47:37Z</dcterms:created>
  <dcterms:modified xsi:type="dcterms:W3CDTF">2025-12-18T09:13:31Z</dcterms:modified>
</cp:coreProperties>
</file>