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24"/>
  </p:notesMasterIdLst>
  <p:sldIdLst>
    <p:sldId id="1042" r:id="rId2"/>
    <p:sldId id="1043" r:id="rId3"/>
    <p:sldId id="559" r:id="rId4"/>
    <p:sldId id="560" r:id="rId5"/>
    <p:sldId id="561" r:id="rId6"/>
    <p:sldId id="562" r:id="rId7"/>
    <p:sldId id="563" r:id="rId8"/>
    <p:sldId id="558" r:id="rId9"/>
    <p:sldId id="564" r:id="rId10"/>
    <p:sldId id="565" r:id="rId11"/>
    <p:sldId id="566" r:id="rId12"/>
    <p:sldId id="567" r:id="rId13"/>
    <p:sldId id="1049" r:id="rId14"/>
    <p:sldId id="1045" r:id="rId15"/>
    <p:sldId id="1046" r:id="rId16"/>
    <p:sldId id="1048" r:id="rId17"/>
    <p:sldId id="1053" r:id="rId18"/>
    <p:sldId id="1047" r:id="rId19"/>
    <p:sldId id="1050" r:id="rId20"/>
    <p:sldId id="1051" r:id="rId21"/>
    <p:sldId id="1052" r:id="rId22"/>
    <p:sldId id="50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" initials="M" lastIdx="1" clrIdx="0"/>
  <p:cmAuthor id="1" name="MW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7C5DB-62B0-49C4-AFB0-E4F3B8E6DE89}" v="1" dt="2025-07-29T05:20:07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0576" autoAdjust="0"/>
  </p:normalViewPr>
  <p:slideViewPr>
    <p:cSldViewPr>
      <p:cViewPr varScale="1">
        <p:scale>
          <a:sx n="77" d="100"/>
          <a:sy n="77" d="100"/>
        </p:scale>
        <p:origin x="1542" y="29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Wiesheu" userId="e31b03c9-5b94-4bcb-bb10-ddf71751b58d" providerId="ADAL" clId="{10C7C5DB-62B0-49C4-AFB0-E4F3B8E6DE89}"/>
    <pc:docChg chg="custSel addSld modSld">
      <pc:chgData name="Marion Wiesheu" userId="e31b03c9-5b94-4bcb-bb10-ddf71751b58d" providerId="ADAL" clId="{10C7C5DB-62B0-49C4-AFB0-E4F3B8E6DE89}" dt="2025-07-29T05:20:44.913" v="85" actId="20577"/>
      <pc:docMkLst>
        <pc:docMk/>
      </pc:docMkLst>
      <pc:sldChg chg="modSp mod">
        <pc:chgData name="Marion Wiesheu" userId="e31b03c9-5b94-4bcb-bb10-ddf71751b58d" providerId="ADAL" clId="{10C7C5DB-62B0-49C4-AFB0-E4F3B8E6DE89}" dt="2025-07-29T05:20:44.913" v="85" actId="20577"/>
        <pc:sldMkLst>
          <pc:docMk/>
          <pc:sldMk cId="0" sldId="1042"/>
        </pc:sldMkLst>
        <pc:spChg chg="mod">
          <ac:chgData name="Marion Wiesheu" userId="e31b03c9-5b94-4bcb-bb10-ddf71751b58d" providerId="ADAL" clId="{10C7C5DB-62B0-49C4-AFB0-E4F3B8E6DE89}" dt="2025-07-29T05:20:44.913" v="85" actId="20577"/>
          <ac:spMkLst>
            <pc:docMk/>
            <pc:sldMk cId="0" sldId="1042"/>
            <ac:spMk id="4098" creationId="{00000000-0000-0000-0000-000000000000}"/>
          </ac:spMkLst>
        </pc:spChg>
      </pc:sldChg>
      <pc:sldChg chg="modSp add mod">
        <pc:chgData name="Marion Wiesheu" userId="e31b03c9-5b94-4bcb-bb10-ddf71751b58d" providerId="ADAL" clId="{10C7C5DB-62B0-49C4-AFB0-E4F3B8E6DE89}" dt="2025-07-29T05:20:16.808" v="35" actId="20577"/>
        <pc:sldMkLst>
          <pc:docMk/>
          <pc:sldMk cId="2929463358" sldId="1046"/>
        </pc:sldMkLst>
        <pc:spChg chg="mod">
          <ac:chgData name="Marion Wiesheu" userId="e31b03c9-5b94-4bcb-bb10-ddf71751b58d" providerId="ADAL" clId="{10C7C5DB-62B0-49C4-AFB0-E4F3B8E6DE89}" dt="2025-07-29T05:20:16.808" v="35" actId="20577"/>
          <ac:spMkLst>
            <pc:docMk/>
            <pc:sldMk cId="2929463358" sldId="1046"/>
            <ac:spMk id="17413" creationId="{76A68E14-E1FD-411B-F1CA-17255218A9FD}"/>
          </ac:spMkLst>
        </pc:spChg>
      </pc:sldChg>
      <pc:sldChg chg="new">
        <pc:chgData name="Marion Wiesheu" userId="e31b03c9-5b94-4bcb-bb10-ddf71751b58d" providerId="ADAL" clId="{10C7C5DB-62B0-49C4-AFB0-E4F3B8E6DE89}" dt="2025-07-29T05:20:20.904" v="36" actId="680"/>
        <pc:sldMkLst>
          <pc:docMk/>
          <pc:sldMk cId="3740530954" sldId="1047"/>
        </pc:sldMkLst>
      </pc:sldChg>
      <pc:sldChg chg="new">
        <pc:chgData name="Marion Wiesheu" userId="e31b03c9-5b94-4bcb-bb10-ddf71751b58d" providerId="ADAL" clId="{10C7C5DB-62B0-49C4-AFB0-E4F3B8E6DE89}" dt="2025-07-29T05:20:23.155" v="37" actId="680"/>
        <pc:sldMkLst>
          <pc:docMk/>
          <pc:sldMk cId="2034992627" sldId="10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1A8D-0E74-40BC-AE41-1EDAD05F0A88}" type="datetimeFigureOut">
              <a:rPr lang="de-DE" smtClean="0"/>
              <a:pPr/>
              <a:t>18.12.2025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5948-EBBC-4295-B51E-00EC22312D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6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1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93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4980-FE70-C794-C485-3D5A90C7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B8AB457F-890B-0CAB-B1BB-12CEECAF0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EE80890B-0A17-F7EE-B2B6-27B4B6D83B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77B7D976-3FD6-BB7A-1F78-ED27D71CD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43372-C3FC-43D1-81F7-6FEAB8B70573}" type="slidenum">
              <a:rPr lang="de-DE" altLang="de-DE" smtClean="0">
                <a:ea typeface="ＭＳ Ｐゴシック" pitchFamily="1" charset="-128"/>
              </a:rPr>
              <a:pPr/>
              <a:t>15</a:t>
            </a:fld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88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2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34CB2-75CC-BEDC-1E56-889AF647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4E13FE-8CD2-E8C0-A6B4-037B5A199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7AB230-EA19-CD0C-E8E8-0AA1A3547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97CC60-D09F-CEFE-68C9-B1A7FA715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59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51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104A30-0B14-4092-8084-CCB27C38FC12}" type="slidenum">
              <a:rPr lang="de-DE" altLang="de-DE" sz="1200">
                <a:latin typeface="ITC Officina Sans Book" pitchFamily="34" charset="0"/>
              </a:rPr>
              <a:pPr eaLnBrk="1" hangingPunct="1"/>
              <a:t>5</a:t>
            </a:fld>
            <a:endParaRPr lang="de-DE" altLang="de-DE" sz="1200" dirty="0">
              <a:latin typeface="ITC Officina Sans Book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03263"/>
            <a:ext cx="4989513" cy="28067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937" y="3930764"/>
            <a:ext cx="5916065" cy="47043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3020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138777-DA5D-42E9-B8D3-9A2A6832F430}" type="slidenum">
              <a:rPr lang="de-DE" altLang="de-DE" sz="1200">
                <a:latin typeface="ITC Officina Sans Book" pitchFamily="34" charset="0"/>
              </a:rPr>
              <a:pPr eaLnBrk="1" hangingPunct="1"/>
              <a:t>6</a:t>
            </a:fld>
            <a:endParaRPr lang="de-DE" altLang="de-DE" sz="1200" dirty="0">
              <a:latin typeface="ITC Officina Sans Book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01675"/>
            <a:ext cx="5114925" cy="28781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46" y="3930765"/>
            <a:ext cx="6156039" cy="48447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9781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D8EE57-B5B1-46D1-832E-EC34D3843B7A}" type="slidenum">
              <a:rPr lang="de-DE" altLang="de-DE" sz="1200">
                <a:latin typeface="ITC Officina Sans Book" pitchFamily="34" charset="0"/>
              </a:rPr>
              <a:pPr eaLnBrk="1" hangingPunct="1"/>
              <a:t>7</a:t>
            </a:fld>
            <a:endParaRPr lang="de-DE" altLang="de-DE" sz="1200" dirty="0">
              <a:latin typeface="ITC Officina Sans Book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03263"/>
            <a:ext cx="5111750" cy="28765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46" y="4000957"/>
            <a:ext cx="5916065" cy="47043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641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43372-C3FC-43D1-81F7-6FEAB8B70573}" type="slidenum">
              <a:rPr lang="de-DE" altLang="de-DE" smtClean="0">
                <a:ea typeface="ＭＳ Ｐゴシック" pitchFamily="1" charset="-128"/>
              </a:rPr>
              <a:pPr/>
              <a:t>8</a:t>
            </a:fld>
            <a:endParaRPr lang="de-DE" altLang="de-DE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05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3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BD7C5-CBE9-445C-A975-61468FDCDE8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93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77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A5948-EBBC-4295-B51E-00EC22312DB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68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lanET_0440©A.Korehnke Kop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8"/>
            <a:ext cx="12192000" cy="3360137"/>
          </a:xfrm>
          <a:prstGeom prst="rect">
            <a:avLst/>
          </a:prstGeom>
        </p:spPr>
      </p:pic>
      <p:sp>
        <p:nvSpPr>
          <p:cNvPr id="2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7215" y="2060848"/>
            <a:ext cx="10465164" cy="14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Titelmasterformat durch Klicken bearbeiten (Arial, 36, fett)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73"/>
            <a:ext cx="2279163" cy="103980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3264" y="376446"/>
            <a:ext cx="9927205" cy="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800" b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200" b="0" i="0" kern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Qualifizierung im Schulungsverbund Biogas – Fachkunde sichere Instandhaltung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46903" y="188640"/>
            <a:ext cx="1016264" cy="5804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Bild 1" descr="PlanET_0440©A.Korehnke Kopie.jpg">
            <a:extLst>
              <a:ext uri="{FF2B5EF4-FFF2-40B4-BE49-F238E27FC236}">
                <a16:creationId xmlns:a16="http://schemas.microsoft.com/office/drawing/2014/main" id="{8A370F70-FCC7-4C3C-A150-203C78FD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97864"/>
            <a:ext cx="12192000" cy="3360137"/>
          </a:xfrm>
          <a:prstGeom prst="rect">
            <a:avLst/>
          </a:prstGeom>
        </p:spPr>
      </p:pic>
      <p:pic>
        <p:nvPicPr>
          <p:cNvPr id="11" name="Bild 9">
            <a:extLst>
              <a:ext uri="{FF2B5EF4-FFF2-40B4-BE49-F238E27FC236}">
                <a16:creationId xmlns:a16="http://schemas.microsoft.com/office/drawing/2014/main" id="{102E7248-EF71-4530-B674-3FBE78B7D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349">
            <a:off x="9059025" y="5267169"/>
            <a:ext cx="2279163" cy="10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Agenda (Arial, 28, fett)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007FAC"/>
              </a:buClr>
              <a:buFont typeface="+mj-lt"/>
              <a:buAutoNum type="arabicPeriod"/>
              <a:defRPr sz="20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1013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lang="de-DE" sz="2000" b="0" i="0" dirty="0" smtClean="0">
                <a:solidFill>
                  <a:srgbClr val="0082B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Arial (20)</a:t>
            </a:r>
          </a:p>
          <a:p>
            <a:pPr lvl="0"/>
            <a:r>
              <a:rPr lang="de-DE" dirty="0"/>
              <a:t>Aktuell zu behandelnder Punkt in normalem blau anzeigen……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92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0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04245" y="1556792"/>
            <a:ext cx="3278155" cy="453650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6" y="1556792"/>
            <a:ext cx="7679068" cy="45365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FAC"/>
              </a:buClr>
              <a:buFont typeface="Arial" pitchFamily="34" charset="0"/>
              <a:buNone/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01811" indent="-201811">
              <a:buClrTx/>
              <a:buFont typeface="Arial" pitchFamily="34" charset="0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2pPr>
            <a:lvl3pPr marL="404516" indent="-202704">
              <a:buClrTx/>
              <a:buFont typeface="Symbol" pitchFamily="18" charset="2"/>
              <a:buChar char="-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3pPr>
            <a:lvl4pPr marL="606326" indent="-201811">
              <a:buClrTx/>
              <a:buFont typeface="Arial"/>
              <a:buChar char="•"/>
              <a:defRPr sz="18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1125" b="0" i="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Untertitel (Arial, 20, fett)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Textmasterformate durch Klicken bearbeiten (Arial, 20)</a:t>
            </a:r>
          </a:p>
          <a:p>
            <a:pPr lvl="2"/>
            <a:r>
              <a:rPr lang="de-DE" dirty="0"/>
              <a:t>Zweite Ebene (Arial, 18)</a:t>
            </a:r>
          </a:p>
          <a:p>
            <a:pPr lvl="3"/>
            <a:r>
              <a:rPr lang="de-DE" dirty="0"/>
              <a:t>Dritte Ebene (Arial, 16)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77507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</p:spTree>
    <p:extLst>
      <p:ext uri="{BB962C8B-B14F-4D97-AF65-F5344CB8AC3E}">
        <p14:creationId xmlns:p14="http://schemas.microsoft.com/office/powerpoint/2010/main" val="25628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29170" y="228600"/>
            <a:ext cx="7871089" cy="1143000"/>
          </a:xfrm>
        </p:spPr>
        <p:txBody>
          <a:bodyPr anchor="ctr"/>
          <a:lstStyle>
            <a:lvl1pPr>
              <a:defRPr lang="de-DE" sz="2800" b="1" kern="1200" dirty="0">
                <a:solidFill>
                  <a:srgbClr val="0082B0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 (Arial, 28, fett)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  <a:ln/>
        </p:spPr>
        <p:txBody>
          <a:bodyPr/>
          <a:lstStyle>
            <a:lvl1pPr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9" y="1556792"/>
            <a:ext cx="11178119" cy="4536504"/>
          </a:xfrm>
          <a:prstGeom prst="rect">
            <a:avLst/>
          </a:prstGeom>
        </p:spPr>
        <p:txBody>
          <a:bodyPr/>
          <a:lstStyle>
            <a:lvl1pPr marL="150912" indent="-150912">
              <a:buClr>
                <a:srgbClr val="007FAC"/>
              </a:buClr>
              <a:buFont typeface="Arial" pitchFamily="34" charset="0"/>
              <a:buChar char="•"/>
              <a:defRPr sz="2000" b="0" baseline="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  <a:lvl2pPr marL="417910" indent="-160735">
              <a:buClrTx/>
              <a:buFont typeface="Arial"/>
              <a:buChar char="•"/>
              <a:defRPr sz="20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2pPr>
            <a:lvl3pPr marL="642938" indent="-128588">
              <a:buClrTx/>
              <a:buFont typeface="Arial"/>
              <a:buChar char="•"/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900113" indent="-128588">
              <a:buClrTx/>
              <a:buFont typeface="Arial"/>
              <a:buChar char="•"/>
              <a:defRPr sz="20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4pPr>
            <a:lvl5pPr marL="1157288" marR="0" indent="-128588" algn="l" defTabSz="514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lang="de-DE" sz="2000" b="0" i="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/>
              <a:t>Farbauswahl ergibt sich aus folgenden Designfarben</a:t>
            </a:r>
          </a:p>
          <a:p>
            <a:pPr lvl="1"/>
            <a:r>
              <a:rPr lang="de-DE" dirty="0"/>
              <a:t>Farbe</a:t>
            </a:r>
          </a:p>
          <a:p>
            <a:pPr lvl="2"/>
            <a:r>
              <a:rPr lang="de-DE" dirty="0"/>
              <a:t>Farbe</a:t>
            </a:r>
          </a:p>
          <a:p>
            <a:pPr lvl="3"/>
            <a:r>
              <a:rPr lang="de-DE" dirty="0" err="1"/>
              <a:t>Frabe</a:t>
            </a:r>
            <a:endParaRPr lang="de-DE" dirty="0"/>
          </a:p>
          <a:p>
            <a:pPr lvl="4"/>
            <a:r>
              <a:rPr lang="de-DE" dirty="0"/>
              <a:t>Farbe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3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25" baseline="0"/>
            </a:lvl1pPr>
          </a:lstStyle>
          <a:p>
            <a:r>
              <a:rPr lang="de-DE" dirty="0"/>
              <a:t>Titelmasterformat durch Klicken bearbeiten (Arial, 36, fett)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4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31373" y="6400800"/>
            <a:ext cx="2976331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/>
            </a:lvl1pPr>
          </a:lstStyle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err="1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273BF1-B3F7-4B62-B1A9-23919B7EA455}"/>
              </a:ext>
            </a:extLst>
          </p:cNvPr>
          <p:cNvSpPr/>
          <p:nvPr/>
        </p:nvSpPr>
        <p:spPr bwMode="auto">
          <a:xfrm>
            <a:off x="529167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F6D4B4-A509-430A-956E-5DDAC46803D2}"/>
              </a:ext>
            </a:extLst>
          </p:cNvPr>
          <p:cNvSpPr/>
          <p:nvPr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97B05C-4CCA-60A3-4A76-8764A70202D7}"/>
              </a:ext>
            </a:extLst>
          </p:cNvPr>
          <p:cNvSpPr/>
          <p:nvPr userDrawn="1"/>
        </p:nvSpPr>
        <p:spPr bwMode="auto">
          <a:xfrm>
            <a:off x="529166" y="332656"/>
            <a:ext cx="5374812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82B0"/>
              </a:solidFill>
              <a:effectLst/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56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373" y="6400800"/>
            <a:ext cx="4070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7F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4352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82B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2DA815-CE49-4499-B3BB-5F7C969A170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7" y="1844824"/>
            <a:ext cx="105599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Vortrag (Arial, 36)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77390" y="184212"/>
            <a:ext cx="1223268" cy="652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765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0" i="0" baseline="0">
          <a:solidFill>
            <a:srgbClr val="0082B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accent2"/>
          </a:solidFill>
          <a:latin typeface="Calibri" pitchFamily="34" charset="0"/>
          <a:ea typeface="ＭＳ Ｐゴシック" pitchFamily="1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accent2"/>
          </a:solidFill>
          <a:latin typeface="Arial" charset="0"/>
          <a:ea typeface="ＭＳ Ｐゴシック" pitchFamily="1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None/>
        <a:defRPr sz="1125" b="1" i="0">
          <a:solidFill>
            <a:srgbClr val="007FAC"/>
          </a:solidFill>
          <a:latin typeface="+mj-lt"/>
          <a:ea typeface="+mn-ea"/>
          <a:cs typeface="TradeGothic BoldTwo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lang="de-DE" sz="900" b="0" dirty="0">
          <a:solidFill>
            <a:schemeClr val="accent2"/>
          </a:solidFill>
          <a:latin typeface="Arial Narrow"/>
          <a:ea typeface="+mn-ea"/>
          <a:cs typeface="Arial Narrow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900">
          <a:solidFill>
            <a:srgbClr val="004575"/>
          </a:solidFill>
          <a:latin typeface="Arial Narrow"/>
          <a:ea typeface="+mn-ea"/>
          <a:cs typeface="Arial Narrow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125">
          <a:solidFill>
            <a:schemeClr val="accent2"/>
          </a:solidFill>
          <a:latin typeface="Arial Narrow"/>
          <a:ea typeface="+mn-ea"/>
          <a:cs typeface="Arial Narrow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bg2"/>
          </a:solidFill>
          <a:latin typeface="Arial Narrow"/>
          <a:ea typeface="+mn-ea"/>
          <a:cs typeface="Arial Narrow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lfg.de/erste-hilf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Erste Hilfe, Notfallmaßnahmen und Erstellung eines Rettungskonzeptes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24B3021-39E9-43A7-B55F-AC4EBC12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71" y="5877272"/>
            <a:ext cx="105599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2000" b="1" i="0">
                <a:solidFill>
                  <a:srgbClr val="007FAC"/>
                </a:solidFill>
                <a:latin typeface="+mj-lt"/>
                <a:ea typeface="+mn-ea"/>
                <a:cs typeface="TradeGothic BoldTw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lang="de-DE" sz="1600" b="0" dirty="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004575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accent2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Vorname Nachname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Aushänge im Unternehmen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29167" y="1556792"/>
            <a:ext cx="6142898" cy="4536504"/>
          </a:xfrm>
        </p:spPr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de-DE" sz="1800" b="0" dirty="0"/>
              <a:t>Erste Hilfe Aushänge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DE" sz="1800" b="0" dirty="0"/>
              <a:t>Flucht u. Rettungsplan:</a:t>
            </a:r>
            <a:r>
              <a:rPr lang="de-DE" b="0" dirty="0"/>
              <a:t> </a:t>
            </a:r>
            <a:r>
              <a:rPr lang="de-DE" sz="1600" b="0" dirty="0"/>
              <a:t>Erste Hilfe Material, Fluchtwege, Rettungsgeräte, Transportmittel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3" y="2835409"/>
            <a:ext cx="2550259" cy="33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259" y="870445"/>
            <a:ext cx="3922186" cy="55728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hteck 7"/>
          <p:cNvSpPr/>
          <p:nvPr/>
        </p:nvSpPr>
        <p:spPr>
          <a:xfrm>
            <a:off x="4706834" y="6400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 Flucht-und Rettungswegelan; ASR 1.3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 Aushang Erste Hilfe: VBG</a:t>
            </a:r>
          </a:p>
        </p:txBody>
      </p:sp>
    </p:spTree>
    <p:extLst>
      <p:ext uri="{BB962C8B-B14F-4D97-AF65-F5344CB8AC3E}">
        <p14:creationId xmlns:p14="http://schemas.microsoft.com/office/powerpoint/2010/main" val="269203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Alarmplan auf Biogasanlagen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TRGS 529 Nr. 4.2.12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0BC122B-600D-4E6B-8EC0-777BCCB18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353" y="1700808"/>
            <a:ext cx="3672408" cy="453650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>
                <a:solidFill>
                  <a:schemeClr val="accent5"/>
                </a:solidFill>
              </a:rPr>
              <a:t>Telefonnummern von:</a:t>
            </a:r>
          </a:p>
          <a:p>
            <a:r>
              <a:rPr lang="de-DE" sz="1500" dirty="0"/>
              <a:t>Feuerwehr, Rettungsdienst, Arzt, Krankenhaus, etc..</a:t>
            </a:r>
          </a:p>
          <a:p>
            <a:r>
              <a:rPr lang="de-DE" sz="1500" dirty="0"/>
              <a:t>Betriebsleitung, sonstige verantwortliche Personen</a:t>
            </a:r>
          </a:p>
          <a:p>
            <a:r>
              <a:rPr lang="de-DE" sz="1500" dirty="0"/>
              <a:t>Stellen die bei Schadensbegrenzung unterstützen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5"/>
                </a:solidFill>
              </a:rPr>
              <a:t>Art der Alarmierung, sowie das von den Personen gewünschte Verhalten:</a:t>
            </a:r>
          </a:p>
          <a:p>
            <a:r>
              <a:rPr lang="de-DE" sz="1500" dirty="0"/>
              <a:t>Alarmsignale, Benutzung Flucht- u. Rettungswege, Sammelplatz, etc.</a:t>
            </a:r>
          </a:p>
          <a:p>
            <a:r>
              <a:rPr lang="de-DE" sz="1500" dirty="0"/>
              <a:t>Anweisungen zur Sicherung von Gefahrenstellen, Rettung von Personen, Ersten Hilfe</a:t>
            </a:r>
          </a:p>
          <a:p>
            <a:r>
              <a:rPr lang="de-DE" sz="1500" dirty="0"/>
              <a:t>Maßnahmen zur Schadens-begrenzung (z.B. Abschalten/ Absperren von Anlagenteilen, Brandbekämpfung)</a:t>
            </a:r>
          </a:p>
          <a:p>
            <a:endParaRPr lang="de-DE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908720"/>
            <a:ext cx="8194094" cy="560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 rot="16200000">
            <a:off x="7879869" y="351806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/>
              <a:t>Quelle Alarmplan: ARGE Biogas Safety First!;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2DB65E8-A348-9056-D012-128323F3A337}"/>
              </a:ext>
            </a:extLst>
          </p:cNvPr>
          <p:cNvSpPr/>
          <p:nvPr/>
        </p:nvSpPr>
        <p:spPr>
          <a:xfrm>
            <a:off x="4694139" y="65115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ARGE Biogas Safety First!</a:t>
            </a:r>
          </a:p>
        </p:txBody>
      </p:sp>
    </p:spTree>
    <p:extLst>
      <p:ext uri="{BB962C8B-B14F-4D97-AF65-F5344CB8AC3E}">
        <p14:creationId xmlns:p14="http://schemas.microsoft.com/office/powerpoint/2010/main" val="160460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EXKURS: </a:t>
            </a:r>
            <a:r>
              <a:rPr lang="de-DE" dirty="0"/>
              <a:t>Maßnahmen bei Störungen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TRAS 120 Nr. 2.6.5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9167" y="1556792"/>
            <a:ext cx="5926873" cy="4536504"/>
          </a:xfrm>
        </p:spPr>
        <p:txBody>
          <a:bodyPr/>
          <a:lstStyle/>
          <a:p>
            <a:pPr marL="265113" lvl="1" indent="-265113"/>
            <a:r>
              <a:rPr lang="de-DE" sz="1800" dirty="0">
                <a:solidFill>
                  <a:schemeClr val="accent1"/>
                </a:solidFill>
              </a:rPr>
              <a:t>Auf jeder Biogasanlage sollte ein </a:t>
            </a:r>
            <a:r>
              <a:rPr lang="de-DE" sz="1800" dirty="0">
                <a:solidFill>
                  <a:schemeClr val="accent5"/>
                </a:solidFill>
              </a:rPr>
              <a:t>Notfallplan vorhanden sein der </a:t>
            </a:r>
            <a:r>
              <a:rPr lang="de-DE" sz="1800" dirty="0">
                <a:solidFill>
                  <a:schemeClr val="accent1"/>
                </a:solidFill>
              </a:rPr>
              <a:t>alle 3 Jahre überprüft und aktualisiert werden: siehe Anhang II TRAS 120</a:t>
            </a:r>
          </a:p>
          <a:p>
            <a:pPr marL="265113" lvl="1" indent="-265113"/>
            <a:endParaRPr lang="de-DE" sz="800" dirty="0">
              <a:solidFill>
                <a:schemeClr val="accent1"/>
              </a:solidFill>
            </a:endParaRPr>
          </a:p>
          <a:p>
            <a:pPr marL="265113" lvl="1" indent="-265113"/>
            <a:r>
              <a:rPr lang="de-DE" sz="1800" dirty="0">
                <a:solidFill>
                  <a:schemeClr val="accent5"/>
                </a:solidFill>
              </a:rPr>
              <a:t>Die Feuerwehr muss </a:t>
            </a:r>
            <a:r>
              <a:rPr lang="de-DE" sz="1800" dirty="0">
                <a:solidFill>
                  <a:schemeClr val="accent1"/>
                </a:solidFill>
              </a:rPr>
              <a:t>über die Funktionsweise und den Notfallplan der Anlage </a:t>
            </a:r>
            <a:r>
              <a:rPr lang="de-DE" sz="1800" dirty="0">
                <a:solidFill>
                  <a:schemeClr val="accent5"/>
                </a:solidFill>
              </a:rPr>
              <a:t>informiert sein</a:t>
            </a:r>
            <a:r>
              <a:rPr lang="de-DE" sz="1800" dirty="0">
                <a:solidFill>
                  <a:schemeClr val="accent1"/>
                </a:solidFill>
              </a:rPr>
              <a:t>. </a:t>
            </a:r>
          </a:p>
          <a:p>
            <a:pPr marL="265113" lvl="1" indent="-265113">
              <a:buNone/>
            </a:pPr>
            <a:endParaRPr lang="de-DE" sz="900" dirty="0">
              <a:solidFill>
                <a:schemeClr val="accent1"/>
              </a:solidFill>
            </a:endParaRPr>
          </a:p>
          <a:p>
            <a:pPr marL="265113" lvl="1" indent="-265113"/>
            <a:r>
              <a:rPr lang="de-DE" sz="1800" dirty="0">
                <a:solidFill>
                  <a:schemeClr val="accent1"/>
                </a:solidFill>
              </a:rPr>
              <a:t>Der Notfallplan muss vor Inbetriebnahme und wiederkehrend im Rahmen von </a:t>
            </a:r>
            <a:r>
              <a:rPr lang="de-DE" sz="1800" dirty="0">
                <a:solidFill>
                  <a:schemeClr val="accent5"/>
                </a:solidFill>
              </a:rPr>
              <a:t>Sicherheitsübungen</a:t>
            </a:r>
            <a:r>
              <a:rPr lang="de-DE" sz="1800" dirty="0">
                <a:solidFill>
                  <a:schemeClr val="accent1"/>
                </a:solidFill>
              </a:rPr>
              <a:t> (mind. alle 3 Jahre) erprobt werden. </a:t>
            </a:r>
          </a:p>
          <a:p>
            <a:pPr marL="265113" lvl="1" indent="-265113">
              <a:buNone/>
            </a:pPr>
            <a:endParaRPr lang="de-DE" sz="800" dirty="0">
              <a:solidFill>
                <a:schemeClr val="accent1"/>
              </a:solidFill>
            </a:endParaRPr>
          </a:p>
          <a:p>
            <a:pPr marL="265113" lvl="1" indent="-265113"/>
            <a:r>
              <a:rPr lang="de-DE" sz="1800" dirty="0">
                <a:solidFill>
                  <a:schemeClr val="accent1"/>
                </a:solidFill>
              </a:rPr>
              <a:t>Weiter muss jeder Biogasanlage ein </a:t>
            </a:r>
            <a:r>
              <a:rPr lang="de-DE" sz="1800" dirty="0"/>
              <a:t>No</a:t>
            </a:r>
            <a:r>
              <a:rPr lang="de-DE" sz="1800" dirty="0">
                <a:solidFill>
                  <a:schemeClr val="accent5"/>
                </a:solidFill>
              </a:rPr>
              <a:t>tstromkonzeptes</a:t>
            </a:r>
            <a:r>
              <a:rPr lang="de-DE" sz="1800" dirty="0">
                <a:solidFill>
                  <a:schemeClr val="accent1"/>
                </a:solidFill>
              </a:rPr>
              <a:t> zur Absicherung der sicherheitsrelevanten Anlagenteile besitzen. </a:t>
            </a:r>
            <a:r>
              <a:rPr lang="de-DE" sz="1800" dirty="0">
                <a:solidFill>
                  <a:schemeClr val="accent5"/>
                </a:solidFill>
              </a:rPr>
              <a:t>Ersatzstromversorg</a:t>
            </a:r>
            <a:r>
              <a:rPr lang="de-DE" sz="1800" dirty="0">
                <a:solidFill>
                  <a:schemeClr val="accent1"/>
                </a:solidFill>
              </a:rPr>
              <a:t>. muss vorhanden sein o. innerhalb der Reaktionszeiten bereitgestellt werden. </a:t>
            </a:r>
          </a:p>
          <a:p>
            <a:pPr lvl="1"/>
            <a:endParaRPr lang="de-DE" i="1" dirty="0"/>
          </a:p>
          <a:p>
            <a:pPr lvl="1"/>
            <a:endParaRPr lang="de-DE" i="1" dirty="0"/>
          </a:p>
          <a:p>
            <a:pPr lvl="2">
              <a:buFontTx/>
              <a:buChar char="-"/>
            </a:pPr>
            <a:endParaRPr lang="de-DE" i="1" dirty="0"/>
          </a:p>
          <a:p>
            <a:pPr lvl="2">
              <a:buFontTx/>
              <a:buChar char="-"/>
            </a:pPr>
            <a:endParaRPr lang="de-DE" i="1" dirty="0"/>
          </a:p>
          <a:p>
            <a:pPr lvl="2">
              <a:buFontTx/>
              <a:buChar char="-"/>
            </a:pPr>
            <a:endParaRPr lang="de-DE" i="1" dirty="0"/>
          </a:p>
          <a:p>
            <a:pPr lvl="2">
              <a:buFontTx/>
              <a:buChar char="-"/>
            </a:pPr>
            <a:endParaRPr lang="de-DE" i="1" dirty="0"/>
          </a:p>
          <a:p>
            <a:pPr lvl="2">
              <a:buNone/>
            </a:pPr>
            <a:endParaRPr lang="de-DE" i="1" dirty="0"/>
          </a:p>
          <a:p>
            <a:pPr lvl="1"/>
            <a:endParaRPr lang="de-DE" i="1" dirty="0"/>
          </a:p>
          <a:p>
            <a:pPr>
              <a:buNone/>
            </a:pPr>
            <a:endParaRPr lang="de-DE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132856"/>
            <a:ext cx="4495089" cy="41292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5EE7CB-B1C0-A3AF-CC49-96908C4D556F}"/>
              </a:ext>
            </a:extLst>
          </p:cNvPr>
          <p:cNvSpPr txBox="1"/>
          <p:nvPr/>
        </p:nvSpPr>
        <p:spPr>
          <a:xfrm>
            <a:off x="6816080" y="1556792"/>
            <a:ext cx="4495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8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eines Notfallplanes gemäß TRAS 120: </a:t>
            </a:r>
          </a:p>
        </p:txBody>
      </p:sp>
    </p:spTree>
    <p:extLst>
      <p:ext uri="{BB962C8B-B14F-4D97-AF65-F5344CB8AC3E}">
        <p14:creationId xmlns:p14="http://schemas.microsoft.com/office/powerpoint/2010/main" val="282023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7C1EF-615B-5DD2-7375-ADDA0BC5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an die Teilnehmenden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D429A0-0FF7-CC9B-7AC4-78F67AD9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Schulung 2025/2026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F73D0C-82D9-6024-C8AB-1272F71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11AEDC-A9D5-66E8-75DD-DEBD6429D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63525" indent="-263525"/>
            <a:r>
              <a:rPr lang="de-DE" sz="2800" dirty="0">
                <a:solidFill>
                  <a:schemeClr val="accent1"/>
                </a:solidFill>
                <a:sym typeface="Wingdings" panose="05000000000000000000" pitchFamily="2" charset="2"/>
              </a:rPr>
              <a:t>Für welche Szenarien haben Sie als Instandhaltungsunternehmen Notfallpläne ausgearbeitet?</a:t>
            </a:r>
          </a:p>
          <a:p>
            <a:pPr marL="263525" indent="-263525"/>
            <a:endParaRPr lang="de-DE" sz="28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63525" indent="-263525"/>
            <a:r>
              <a:rPr lang="de-DE" sz="2800" dirty="0">
                <a:solidFill>
                  <a:schemeClr val="accent1"/>
                </a:solidFill>
                <a:sym typeface="Wingdings" panose="05000000000000000000" pitchFamily="2" charset="2"/>
              </a:rPr>
              <a:t>Gibt es Handlungsanweisungen für die ungewollte Freisetzung von Biogas oder andere Vorfälle / Störungen?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346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A8D2E-8E55-066B-A12A-912B8B85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9095224" cy="1143000"/>
          </a:xfrm>
        </p:spPr>
        <p:txBody>
          <a:bodyPr/>
          <a:lstStyle/>
          <a:p>
            <a:r>
              <a:rPr lang="de-DE" dirty="0"/>
              <a:t>Informationen für Einsatzkräfte und Mitarbeitende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TRGS 529 Nr. 4.2.12 und 4.2.2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CA753A-15C1-53F3-48B5-CA33122E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03888-0B70-994B-1064-940D90E2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23934D-BEE7-95C2-1512-9D18A806E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11662834" cy="48440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Der Betreiber der Biogasanlage muss jederzeit folgende Dokumente für den Notfall vorhalten:</a:t>
            </a:r>
          </a:p>
          <a:p>
            <a:r>
              <a:rPr lang="de-DE" sz="1800" dirty="0"/>
              <a:t>Feuerwehrplan</a:t>
            </a:r>
          </a:p>
          <a:p>
            <a:r>
              <a:rPr lang="de-DE" sz="1800" dirty="0"/>
              <a:t>Explosionsschutzdokument inkl. Ex-Zonenplan</a:t>
            </a:r>
          </a:p>
          <a:p>
            <a:r>
              <a:rPr lang="de-DE" sz="1800" dirty="0"/>
              <a:t>Informationen über die gelagerten Gefahrstoffe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Bezeichnung von vorhanden Gefahrstoffen und deren Mengen 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Name und Anschrift des Herstellers/Inverkehrbringers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Hinweise auf die von den Gefahrstoffen ausgehenden Gefährdungen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Schutzmaßnahmen, um den Gefährdungen zu begegnen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Zu ergreifende Maßnahmen bei Beschädigungen von Anlagenteilen oder Verpackungen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Zu ergreifende Maßnahmen und Hilfestellungen falls Personen mit den Gefahrstoffen in Berührung kommen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Zu ergreifende Maßnahmen im Brandfall (z.B. Brandbekämpfung)</a:t>
            </a:r>
          </a:p>
          <a:p>
            <a:pPr lvl="1"/>
            <a:r>
              <a:rPr lang="de-DE" sz="1800" dirty="0">
                <a:solidFill>
                  <a:schemeClr val="accent1"/>
                </a:solidFill>
              </a:rPr>
              <a:t>Zu ergreifende Maßnahmen </a:t>
            </a:r>
          </a:p>
          <a:p>
            <a:pPr lvl="1" algn="ctr">
              <a:buFont typeface="Wingdings" panose="05000000000000000000" pitchFamily="2" charset="2"/>
              <a:buChar char="è"/>
            </a:pPr>
            <a:r>
              <a:rPr lang="de-DE" sz="1800" dirty="0">
                <a:sym typeface="Wingdings" panose="05000000000000000000" pitchFamily="2" charset="2"/>
              </a:rPr>
              <a:t>Der Großteil dieser Informationen ist im Gefahrstoffverzeichnis, Alarmplan und Notfallplan hinterlegt!</a:t>
            </a:r>
          </a:p>
          <a:p>
            <a:pPr lvl="1" algn="ctr">
              <a:buFont typeface="Wingdings" panose="05000000000000000000" pitchFamily="2" charset="2"/>
              <a:buChar char="è"/>
            </a:pPr>
            <a:r>
              <a:rPr lang="de-DE" sz="1800" dirty="0"/>
              <a:t>Die Mitarbeitenden sind vor Aufnahme der Tätigkeit und dann mind. einmal jährlich zu unterweisen!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88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6AF1-B08B-472D-CA78-3004ABBA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>
            <a:extLst>
              <a:ext uri="{FF2B5EF4-FFF2-40B4-BE49-F238E27FC236}">
                <a16:creationId xmlns:a16="http://schemas.microsoft.com/office/drawing/2014/main" id="{D4EF83F5-320C-97A2-F558-95BD59794149}"/>
              </a:ext>
            </a:extLst>
          </p:cNvPr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41A6B9C-60F7-BFB6-8F4C-5F6FEC0CA5C9}"/>
                </a:ext>
              </a:extLst>
            </p:cNvPr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7412" name="Rechteck 6">
              <a:extLst>
                <a:ext uri="{FF2B5EF4-FFF2-40B4-BE49-F238E27FC236}">
                  <a16:creationId xmlns:a16="http://schemas.microsoft.com/office/drawing/2014/main" id="{1C6E56C4-605E-2499-F3B9-1D077AAC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7413" name="Rechteck 9">
              <a:extLst>
                <a:ext uri="{FF2B5EF4-FFF2-40B4-BE49-F238E27FC236}">
                  <a16:creationId xmlns:a16="http://schemas.microsoft.com/office/drawing/2014/main" id="{76A68E14-E1FD-411B-F1CA-17255218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Erstellung eines Rettungskonzeptes</a:t>
              </a:r>
              <a:endParaRPr lang="de-DE" altLang="de-DE" sz="800" dirty="0">
                <a:latin typeface="+mj-lt"/>
              </a:endParaRPr>
            </a:p>
          </p:txBody>
        </p:sp>
        <p:pic>
          <p:nvPicPr>
            <p:cNvPr id="17414" name="Picture 8">
              <a:extLst>
                <a:ext uri="{FF2B5EF4-FFF2-40B4-BE49-F238E27FC236}">
                  <a16:creationId xmlns:a16="http://schemas.microsoft.com/office/drawing/2014/main" id="{467B41C1-7F9A-6C6C-5061-C60385D42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810A5D3-D310-9A44-CF3A-170EC41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0E4B934-D1E9-576C-3B98-B966F89A8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46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B0F9B1-C888-9F46-27C8-13D86D62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Wann ist ein Rettungskonzept erforderlich?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849E9-CE4E-E137-EE81-156E3A65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F85AFC-B02C-FA59-96DF-AE0BD3E5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DBDA1E-3B3B-4BE7-1309-A8CCDF12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6" y="1556792"/>
            <a:ext cx="11399482" cy="507260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Ein Rettungskonzept muss erstellt werden, wenn Arbeiten durchgeführt werden, bei denen Beschäftigte besonders hohen Gefährdungen ausgesetzt sind, </a:t>
            </a:r>
            <a:r>
              <a:rPr lang="de-DE" sz="1800" dirty="0">
                <a:solidFill>
                  <a:schemeClr val="accent5"/>
                </a:solidFill>
              </a:rPr>
              <a:t>also akute Gefahr für Leben oder Gesundheit besteht.</a:t>
            </a:r>
          </a:p>
          <a:p>
            <a:pPr marL="0" indent="0">
              <a:buNone/>
            </a:pPr>
            <a:endParaRPr lang="de-DE" sz="800" b="1" dirty="0">
              <a:solidFill>
                <a:schemeClr val="accent5"/>
              </a:solidFill>
            </a:endParaRPr>
          </a:p>
          <a:p>
            <a:r>
              <a:rPr lang="de-DE" sz="1800" b="1" dirty="0"/>
              <a:t>Arbeiten in oder an </a:t>
            </a:r>
            <a:r>
              <a:rPr lang="de-DE" sz="1800" b="1" dirty="0">
                <a:solidFill>
                  <a:schemeClr val="accent5"/>
                </a:solidFill>
              </a:rPr>
              <a:t>Gasspeichern / Fermentern</a:t>
            </a:r>
          </a:p>
          <a:p>
            <a:pPr marL="0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	 </a:t>
            </a:r>
            <a:r>
              <a:rPr lang="de-DE" sz="1600" dirty="0"/>
              <a:t>Gefahr: </a:t>
            </a:r>
            <a:r>
              <a:rPr lang="de-DE" sz="1600" b="1" dirty="0"/>
              <a:t>Explosion, Verbrennung, Erstickung, Vergiftung, Absturz, Versinken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1800" b="1" dirty="0"/>
              <a:t>Arbeiten an </a:t>
            </a:r>
            <a:r>
              <a:rPr lang="de-DE" sz="1800" b="1" dirty="0">
                <a:solidFill>
                  <a:schemeClr val="accent5"/>
                </a:solidFill>
              </a:rPr>
              <a:t>Gasleitungen / Verdichtern / Gasaufbereitungsanlagen</a:t>
            </a:r>
          </a:p>
          <a:p>
            <a:pPr marL="0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	 </a:t>
            </a:r>
            <a:r>
              <a:rPr lang="de-DE" sz="1600" dirty="0"/>
              <a:t>Gefahr: </a:t>
            </a:r>
            <a:r>
              <a:rPr lang="de-DE" sz="1600" b="1" dirty="0"/>
              <a:t>Explosion, Verbrennung, Erstickung, Vergiftung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1800" b="1" dirty="0"/>
              <a:t>Arbeiten in </a:t>
            </a:r>
            <a:r>
              <a:rPr lang="de-DE" sz="1800" b="1" dirty="0">
                <a:solidFill>
                  <a:schemeClr val="accent5"/>
                </a:solidFill>
              </a:rPr>
              <a:t>engen oder schlecht belüfteten Räumen</a:t>
            </a:r>
          </a:p>
          <a:p>
            <a:pPr marL="0" indent="0">
              <a:buNone/>
            </a:pPr>
            <a:r>
              <a:rPr lang="de-DE" sz="1600" dirty="0">
                <a:sym typeface="Wingdings" panose="05000000000000000000" pitchFamily="2" charset="2"/>
              </a:rPr>
              <a:t>	 </a:t>
            </a:r>
            <a:r>
              <a:rPr lang="de-DE" sz="1600" dirty="0"/>
              <a:t>Gefahr: </a:t>
            </a:r>
            <a:r>
              <a:rPr lang="de-DE" sz="1600" b="1" dirty="0"/>
              <a:t>Explosion, Verbrennung, Erstickung, Vergiftung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1800" b="1" dirty="0"/>
              <a:t>Arbeiten in </a:t>
            </a:r>
            <a:r>
              <a:rPr lang="de-DE" sz="1800" b="1" dirty="0">
                <a:solidFill>
                  <a:schemeClr val="accent5"/>
                </a:solidFill>
              </a:rPr>
              <a:t>Höhen oder Tiefen / Tagen PSAgA</a:t>
            </a:r>
          </a:p>
          <a:p>
            <a:pPr marL="0" indent="0">
              <a:buNone/>
            </a:pPr>
            <a:r>
              <a:rPr lang="de-DE" sz="1600" b="1" dirty="0">
                <a:sym typeface="Wingdings" panose="05000000000000000000" pitchFamily="2" charset="2"/>
              </a:rPr>
              <a:t>	 </a:t>
            </a:r>
            <a:r>
              <a:rPr lang="de-DE" sz="1600" dirty="0"/>
              <a:t>Gefahr: </a:t>
            </a:r>
            <a:r>
              <a:rPr lang="de-DE" sz="1600" b="1" dirty="0"/>
              <a:t>Absturz, Einbruch, Versinken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99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F0992-4046-7D28-B842-AE569A94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8" y="228600"/>
            <a:ext cx="10823416" cy="1143000"/>
          </a:xfrm>
        </p:spPr>
        <p:txBody>
          <a:bodyPr/>
          <a:lstStyle/>
          <a:p>
            <a:r>
              <a:rPr lang="de-DE" sz="2400" dirty="0"/>
              <a:t>Rettung aus Schächten, Behältern, Silos und engen Räumen 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DGUV Regel 112-199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7CA171-9B39-26CC-7182-C2056ADC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D43FE5-9CB7-52AB-3D08-9A65F369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B66B41-64B0-8A61-ECAB-3449E1B29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67" y="1556792"/>
            <a:ext cx="6291186" cy="453650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Zur Rettung aus einem Kanal- oder Kondensatschacht sind, </a:t>
            </a:r>
          </a:p>
          <a:p>
            <a:r>
              <a:rPr lang="de-DE" sz="1800" dirty="0"/>
              <a:t>ein Rettungsgurt bzw. ein Auffanggurt, </a:t>
            </a:r>
          </a:p>
          <a:p>
            <a:r>
              <a:rPr lang="de-DE" sz="1800" dirty="0"/>
              <a:t>ein Höhensicherungsgerät mit integriertem Rettungshubgerät (Rettung nach oben) und </a:t>
            </a:r>
          </a:p>
          <a:p>
            <a:r>
              <a:rPr lang="de-DE" sz="1800" dirty="0"/>
              <a:t>eine mobile Anschlageinrichtung (Dreibein) erforderlich. 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800" dirty="0"/>
              <a:t>Mit der Rettungshubeinrichtung wird die durch das Höhensicherungsgerät aufgefangene Person von der rettenden Person hochgezogen. </a:t>
            </a:r>
          </a:p>
          <a:p>
            <a:pPr marL="0" indent="0">
              <a:buNone/>
            </a:pPr>
            <a:r>
              <a:rPr lang="de-DE" sz="1800" dirty="0"/>
              <a:t>Bei Arbeiten in Behältern, Silos und engen Räumen gibt die DGUV Information 213-055 „Arbeiten in Silos, Behältern und engen Räumen – Zugangs-, Positionierungs- und Rettungsverfahren“ Hinweise zu möglichen Rettungsverfahren.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220E63-278A-4864-2508-D65C5CDFD0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75" t="53296" r="31100" b="13739"/>
          <a:stretch>
            <a:fillRect/>
          </a:stretch>
        </p:blipFill>
        <p:spPr>
          <a:xfrm>
            <a:off x="6820353" y="1853836"/>
            <a:ext cx="4887997" cy="3665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2A2ADBB-89F7-FD68-FF76-EA7C7C9A652B}"/>
              </a:ext>
            </a:extLst>
          </p:cNvPr>
          <p:cNvSpPr txBox="1"/>
          <p:nvPr/>
        </p:nvSpPr>
        <p:spPr>
          <a:xfrm>
            <a:off x="8097466" y="5587319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08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DGUV Regel 112-199, Seite 21</a:t>
            </a:r>
            <a:r>
              <a:rPr lang="de-DE" sz="1000" dirty="0">
                <a:solidFill>
                  <a:srgbClr val="008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88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8AAB1D7-399D-7033-0CFA-8A6E262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70" y="228600"/>
            <a:ext cx="9887310" cy="1143000"/>
          </a:xfrm>
        </p:spPr>
        <p:txBody>
          <a:bodyPr/>
          <a:lstStyle/>
          <a:p>
            <a:r>
              <a:rPr lang="de-DE" dirty="0"/>
              <a:t>Wie könnte so ein Rettungskonzept aussehen?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1DB737-4F71-3CBA-CA93-4DB7947F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270181-3626-AC2E-A8F7-8362909B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BF4D09-A576-6C4C-F0E0-C009DA867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60" t="24727" r="39369" b="24900"/>
          <a:stretch>
            <a:fillRect/>
          </a:stretch>
        </p:blipFill>
        <p:spPr>
          <a:xfrm>
            <a:off x="1991544" y="1077888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1E583-8B78-DEFD-5D92-1F6529B4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07C0DC2-F30A-1C57-66E2-6C2BF20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so ein Rettungskonzept aussehen?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847DE5-01A1-C3C2-7C52-DD98D8CF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ABB264-E058-03A8-1419-950DC46B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6CBF43-103D-36C5-B977-9EAF62EC31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50" t="29121" r="39369" b="17086"/>
          <a:stretch>
            <a:fillRect/>
          </a:stretch>
        </p:blipFill>
        <p:spPr>
          <a:xfrm>
            <a:off x="2207568" y="1023987"/>
            <a:ext cx="7704856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Agenda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Umgang mit Gefahrstoffen und Biostoffen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9166" y="1484784"/>
            <a:ext cx="11178119" cy="4536504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de-DE" sz="1800" dirty="0"/>
              <a:t>Erste Hilfe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de-DE" sz="1800" dirty="0"/>
              <a:t>Notfallmaßnahmen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r>
              <a:rPr lang="de-DE" altLang="de-DE" sz="1800" dirty="0"/>
              <a:t>Rettungskonzept</a:t>
            </a:r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de-DE" sz="100" dirty="0"/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de-DE" sz="600" dirty="0"/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en-US" dirty="0"/>
          </a:p>
          <a:p>
            <a:pPr>
              <a:lnSpc>
                <a:spcPct val="150000"/>
              </a:lnSpc>
              <a:tabLst>
                <a:tab pos="530225" algn="l"/>
              </a:tabLst>
            </a:pPr>
            <a:endParaRPr lang="de-DE" altLang="en-US" dirty="0"/>
          </a:p>
          <a:p>
            <a:pPr>
              <a:lnSpc>
                <a:spcPct val="150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5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114C-4981-39DA-C332-535B55351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D44F2CA-FAF2-F241-D6C5-84D85CB9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so ein Rettungskonzept aussehen?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F0F547-EDB6-4B40-E3A0-B6E27291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EF7A34-E419-642A-148F-1A5D3F7F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2020CB9-598F-41BD-B058-380FB38EF93E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CF03EB-56EE-D776-6ED8-A1810C7A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51" t="52197" r="39959" b="2751"/>
          <a:stretch>
            <a:fillRect/>
          </a:stretch>
        </p:blipFill>
        <p:spPr>
          <a:xfrm>
            <a:off x="1775520" y="1178948"/>
            <a:ext cx="8640960" cy="54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4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79E35-B54C-3700-61FD-655954E2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 an die Teilnehmenden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78A5CD-F3DE-7E5E-0A26-EA36403E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9EE8A-5C4A-5A25-BBE2-010CDA7B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E77D9F-E537-0156-D5C9-35B389806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800" dirty="0"/>
              <a:t>Wie sehen Ihre Rettungskonzepte aus? </a:t>
            </a:r>
          </a:p>
          <a:p>
            <a:endParaRPr lang="de-DE" sz="2800" dirty="0"/>
          </a:p>
          <a:p>
            <a:r>
              <a:rPr lang="de-DE" sz="2800" dirty="0"/>
              <a:t>Für welche Tätigkeiten liegt bei Ihnen ein Rettungskonzept vor?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1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3072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2063552" y="2276873"/>
            <a:ext cx="8604448" cy="7143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de-DE" sz="3600" b="0" dirty="0">
                <a:solidFill>
                  <a:schemeClr val="accent3"/>
                </a:solidFill>
                <a:cs typeface="TradeGothic Bold"/>
              </a:rPr>
              <a:t>Vielen Dank für Ihre Aufmerksamkeit!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der Ersten Hilfe 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/>
              <a:t>Gemäß § 323 c Strafgesetzbuch ist </a:t>
            </a:r>
            <a:r>
              <a:rPr lang="de-DE" altLang="de-DE" dirty="0">
                <a:solidFill>
                  <a:schemeClr val="accent5"/>
                </a:solidFill>
              </a:rPr>
              <a:t>JEDER</a:t>
            </a:r>
            <a:r>
              <a:rPr lang="de-DE" altLang="de-DE" dirty="0"/>
              <a:t> grundsätzlich verpflichtet, Hilfeleistungen zu erbringen!</a:t>
            </a:r>
          </a:p>
          <a:p>
            <a:endParaRPr lang="de-DE" altLang="de-DE" sz="800" dirty="0"/>
          </a:p>
          <a:p>
            <a:pPr marL="0" indent="0">
              <a:buNone/>
            </a:pPr>
            <a:r>
              <a:rPr lang="de-DE" altLang="de-DE" b="0" dirty="0"/>
              <a:t>Die Unternehmerpflichten im Bereich der Ersten Hilfe sind in §§ 24-27 der DGUV Vorschrift 1 zusammengefasst, diese sind insbesondere: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</a:rPr>
              <a:t>Bereitstellen von Einrichtungen und Sachmitteln der Ersten Hilfe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</a:rPr>
              <a:t>Vorhalten von für die Erste Hilfe ausgebildeten Personal (bei 2-20 Mitarbeitern min. ein Ersthelfer, darüber hinaus bei Biogasanlagen 10 % der Versicherten) 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</a:rPr>
              <a:t>Organisation von Versorgung und Transport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</a:rPr>
              <a:t>Aushänge zur Ersten Hilfe (Anleitungen, Rufnummern etc.)   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</a:rPr>
              <a:t>Sicherstellen der Dokumentation von Erste-Hilfe-Leistungen (Verbandsblock)</a:t>
            </a:r>
          </a:p>
          <a:p>
            <a:pPr marL="266700" lvl="3" indent="-266700">
              <a:buClr>
                <a:srgbClr val="007FAC"/>
              </a:buClr>
              <a:buFont typeface="Arial" pitchFamily="34" charset="0"/>
              <a:buChar char="•"/>
            </a:pPr>
            <a:endParaRPr lang="de-DE" altLang="de-DE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1800" b="0" dirty="0">
                <a:solidFill>
                  <a:schemeClr val="accent5"/>
                </a:solidFill>
                <a:sym typeface="Wingdings" pitchFamily="2" charset="2"/>
              </a:rPr>
              <a:t> Beschäftigte haben eine Unterstützungspflicht!</a:t>
            </a:r>
          </a:p>
          <a:p>
            <a:endParaRPr lang="de-DE" sz="800" b="0" dirty="0">
              <a:solidFill>
                <a:schemeClr val="accent2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b="0" dirty="0">
                <a:sym typeface="Wingdings" panose="05000000000000000000" pitchFamily="2" charset="2"/>
              </a:rPr>
              <a:t> Siehe auch TRGS 529 Nummer 5.10 (Vorhalten von Informationen für die Feuerwehr z.B. Gefahrstoffverzeichnis, Sicherheitsübungen usw.….)</a:t>
            </a:r>
            <a:endParaRPr lang="de-DE" sz="1000" b="0" dirty="0">
              <a:sym typeface="Wingdings" pitchFamily="2" charset="2"/>
            </a:endParaRPr>
          </a:p>
        </p:txBody>
      </p:sp>
      <p:pic>
        <p:nvPicPr>
          <p:cNvPr id="8" name="Grafik 7" descr="Medizin mit einfarbiger Füllung">
            <a:extLst>
              <a:ext uri="{FF2B5EF4-FFF2-40B4-BE49-F238E27FC236}">
                <a16:creationId xmlns:a16="http://schemas.microsoft.com/office/drawing/2014/main" id="{FC3ED7D1-6F68-484E-A32C-518B791A0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42930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der Ersten Hilfe II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de-DE" altLang="de-DE" b="0" dirty="0"/>
              <a:t>Der Umfang der benötigten Einrichtungen und Sachmittel (Rettungsgerät, Erste-Hilfe Material, Löschdecken, Meldeeinrichtungen…) zur Ersten Hilfe ist unter Beachtung der Anforderungen aus der ASR A 4.3 in der Gefährdungsbeurteilung festzulegen.</a:t>
            </a:r>
          </a:p>
          <a:p>
            <a:pPr marL="266700" indent="-266700">
              <a:buFont typeface="Arial" pitchFamily="34" charset="0"/>
              <a:buChar char="•"/>
            </a:pPr>
            <a:endParaRPr lang="de-DE" sz="1000" b="0" dirty="0"/>
          </a:p>
          <a:p>
            <a:pPr marL="266700" indent="-266700">
              <a:buFont typeface="Arial" pitchFamily="34" charset="0"/>
              <a:buChar char="•"/>
            </a:pPr>
            <a:r>
              <a:rPr lang="de-DE" b="0" dirty="0"/>
              <a:t>Hierbei sind auch die Maßnahmen zur Ersten Hilfe aus den Sicherheitsdatenblättern zu beachten!</a:t>
            </a:r>
          </a:p>
          <a:p>
            <a:pPr marL="266700" indent="-266700">
              <a:buFont typeface="Arial" pitchFamily="34" charset="0"/>
              <a:buChar char="•"/>
            </a:pPr>
            <a:endParaRPr lang="de-DE" sz="1000" b="0" dirty="0"/>
          </a:p>
          <a:p>
            <a:pPr marL="266700" indent="-266700">
              <a:buFont typeface="Arial" pitchFamily="34" charset="0"/>
              <a:buChar char="•"/>
            </a:pPr>
            <a:r>
              <a:rPr lang="de-DE" b="0" dirty="0"/>
              <a:t>Meldepflichte Arbeitsunfälle:</a:t>
            </a:r>
          </a:p>
          <a:p>
            <a:pPr marL="625475" lvl="1" indent="-266700"/>
            <a:r>
              <a:rPr lang="de-DE" sz="1800" dirty="0"/>
              <a:t>Anzeige bei Arbeitsunfähigkeit von mehr als 3 Kalendertagen oder bei Tod bei der zuständigen Berufsgenossenschaft und der Gewerbeaufsicht</a:t>
            </a:r>
          </a:p>
          <a:p>
            <a:pPr marL="625475" lvl="1" indent="-266700"/>
            <a:r>
              <a:rPr lang="de-DE" altLang="de-DE" sz="1800" dirty="0">
                <a:solidFill>
                  <a:schemeClr val="tx1"/>
                </a:solidFill>
              </a:rPr>
              <a:t>Schwere Unfälle, tödliche Unfälle und Massenunfälle müssen </a:t>
            </a:r>
            <a:r>
              <a:rPr lang="de-DE" altLang="de-DE" sz="1800" dirty="0"/>
              <a:t>sofort</a:t>
            </a:r>
            <a:r>
              <a:rPr lang="de-DE" altLang="de-DE" sz="1800" dirty="0">
                <a:solidFill>
                  <a:schemeClr val="tx1"/>
                </a:solidFill>
              </a:rPr>
              <a:t> gemeldet werden</a:t>
            </a:r>
          </a:p>
          <a:p>
            <a:pPr marL="266700" indent="-266700"/>
            <a:endParaRPr lang="de-DE" altLang="de-DE" sz="1000" b="0" dirty="0">
              <a:solidFill>
                <a:schemeClr val="tx1"/>
              </a:solidFill>
            </a:endParaRPr>
          </a:p>
          <a:p>
            <a:pPr marL="266700" indent="-266700" algn="ctr"/>
            <a:r>
              <a:rPr lang="de-DE" altLang="de-DE" sz="1800" b="0" dirty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de-DE" altLang="de-DE" sz="1800" b="0" dirty="0">
                <a:solidFill>
                  <a:schemeClr val="tx1"/>
                </a:solidFill>
              </a:rPr>
              <a:t>Anzeigepflichtig ist der Unternehmer. Die Meldung muss </a:t>
            </a:r>
            <a:r>
              <a:rPr lang="de-DE" altLang="de-DE" sz="1800" b="0" dirty="0">
                <a:solidFill>
                  <a:schemeClr val="accent5"/>
                </a:solidFill>
              </a:rPr>
              <a:t>binnen 3 Tagen </a:t>
            </a:r>
            <a:r>
              <a:rPr lang="de-DE" altLang="de-DE" sz="1800" b="0" dirty="0">
                <a:solidFill>
                  <a:schemeClr val="tx1"/>
                </a:solidFill>
              </a:rPr>
              <a:t>nach Bekanntwerden des Unfalls  bei dem Unfallversicherungsträger und der Arbeitsschutzbehörde vorgelegt werden.</a:t>
            </a:r>
          </a:p>
          <a:p>
            <a:pPr marL="266700" indent="-266700" algn="ctr"/>
            <a:endParaRPr lang="de-DE" altLang="de-DE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altLang="de-DE" sz="1800" b="0" dirty="0">
                <a:solidFill>
                  <a:schemeClr val="tx1"/>
                </a:solidFill>
                <a:hlinkClick r:id="rId2"/>
              </a:rPr>
              <a:t>Hilfe von der SVLFG</a:t>
            </a:r>
            <a:endParaRPr lang="de-DE" altLang="de-DE" sz="1800" b="0" dirty="0">
              <a:solidFill>
                <a:schemeClr val="tx1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endParaRPr lang="de-DE" sz="1600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612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Verhalten bei Unfällen</a:t>
            </a:r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altLang="de-DE" b="1" dirty="0">
                <a:cs typeface="Tahoma" panose="020B0604030504040204" pitchFamily="34" charset="0"/>
              </a:rPr>
              <a:t>Die Rettungskette</a:t>
            </a:r>
          </a:p>
          <a:p>
            <a:endParaRPr lang="de-DE" dirty="0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991544" y="2728814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Sofort-Maßnahme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591744" y="2805013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Notruf</a:t>
            </a: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5115744" y="2531964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Erste</a:t>
            </a:r>
            <a:br>
              <a:rPr lang="de-DE" altLang="de-DE" sz="1800" b="1" dirty="0">
                <a:latin typeface="+mn-lt"/>
                <a:cs typeface="Tahoma" panose="020B0604030504040204" pitchFamily="34" charset="0"/>
              </a:rPr>
            </a:b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 Hilfe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6715944" y="2500214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Rettungs-</a:t>
            </a:r>
            <a:br>
              <a:rPr lang="de-DE" altLang="de-DE" sz="1800" b="1" dirty="0">
                <a:latin typeface="+mn-lt"/>
                <a:cs typeface="Tahoma" panose="020B0604030504040204" pitchFamily="34" charset="0"/>
              </a:rPr>
            </a:b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Dienst</a:t>
            </a:r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8392344" y="2287489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Kranken-</a:t>
            </a:r>
            <a:br>
              <a:rPr lang="de-DE" altLang="de-DE" sz="1800" b="1" dirty="0">
                <a:latin typeface="+mn-lt"/>
                <a:cs typeface="Tahoma" panose="020B0604030504040204" pitchFamily="34" charset="0"/>
              </a:rPr>
            </a:br>
            <a:r>
              <a:rPr lang="de-DE" altLang="de-DE" sz="1800" b="1" dirty="0">
                <a:latin typeface="+mn-lt"/>
                <a:cs typeface="Tahoma" panose="020B0604030504040204" pitchFamily="34" charset="0"/>
              </a:rPr>
              <a:t>haus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91544" y="2058889"/>
            <a:ext cx="8077200" cy="3382963"/>
            <a:chOff x="576" y="1200"/>
            <a:chExt cx="5088" cy="213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576" y="1200"/>
              <a:ext cx="5088" cy="1008"/>
              <a:chOff x="912" y="1536"/>
              <a:chExt cx="4224" cy="816"/>
            </a:xfrm>
          </p:grpSpPr>
          <p:sp>
            <p:nvSpPr>
              <p:cNvPr id="5144" name="AutoShape 13"/>
              <p:cNvSpPr>
                <a:spLocks noChangeArrowheads="1"/>
              </p:cNvSpPr>
              <p:nvPr/>
            </p:nvSpPr>
            <p:spPr bwMode="auto">
              <a:xfrm>
                <a:off x="912" y="1776"/>
                <a:ext cx="960" cy="576"/>
              </a:xfrm>
              <a:prstGeom prst="roundRect">
                <a:avLst>
                  <a:gd name="adj" fmla="val 50000"/>
                </a:avLst>
              </a:prstGeom>
              <a:noFill/>
              <a:ln w="1270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 dirty="0">
                  <a:latin typeface="+mn-lt"/>
                </a:endParaRPr>
              </a:p>
            </p:txBody>
          </p:sp>
          <p:sp>
            <p:nvSpPr>
              <p:cNvPr id="5145" name="AutoShape 14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0" cy="576"/>
              </a:xfrm>
              <a:prstGeom prst="roundRect">
                <a:avLst>
                  <a:gd name="adj" fmla="val 50000"/>
                </a:avLst>
              </a:prstGeom>
              <a:noFill/>
              <a:ln w="1270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 dirty="0">
                  <a:latin typeface="+mn-lt"/>
                </a:endParaRPr>
              </a:p>
            </p:txBody>
          </p:sp>
          <p:sp>
            <p:nvSpPr>
              <p:cNvPr id="5146" name="AutoShape 15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960" cy="576"/>
              </a:xfrm>
              <a:prstGeom prst="roundRect">
                <a:avLst>
                  <a:gd name="adj" fmla="val 50000"/>
                </a:avLst>
              </a:prstGeom>
              <a:noFill/>
              <a:ln w="1270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 dirty="0">
                  <a:latin typeface="+mn-lt"/>
                </a:endParaRPr>
              </a:p>
            </p:txBody>
          </p:sp>
          <p:sp>
            <p:nvSpPr>
              <p:cNvPr id="5147" name="AutoShape 16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0" cy="576"/>
              </a:xfrm>
              <a:prstGeom prst="roundRect">
                <a:avLst>
                  <a:gd name="adj" fmla="val 50000"/>
                </a:avLst>
              </a:prstGeom>
              <a:noFill/>
              <a:ln w="1270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 dirty="0">
                  <a:latin typeface="+mn-lt"/>
                </a:endParaRPr>
              </a:p>
            </p:txBody>
          </p:sp>
          <p:sp>
            <p:nvSpPr>
              <p:cNvPr id="5148" name="AutoShape 17"/>
              <p:cNvSpPr>
                <a:spLocks noChangeArrowheads="1"/>
              </p:cNvSpPr>
              <p:nvPr/>
            </p:nvSpPr>
            <p:spPr bwMode="auto">
              <a:xfrm>
                <a:off x="4176" y="1536"/>
                <a:ext cx="960" cy="576"/>
              </a:xfrm>
              <a:prstGeom prst="roundRect">
                <a:avLst>
                  <a:gd name="adj" fmla="val 50000"/>
                </a:avLst>
              </a:prstGeom>
              <a:noFill/>
              <a:ln w="1270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de-DE" altLang="de-DE" dirty="0">
                  <a:latin typeface="+mn-lt"/>
                </a:endParaRPr>
              </a:p>
            </p:txBody>
          </p:sp>
        </p:grpSp>
        <p:pic>
          <p:nvPicPr>
            <p:cNvPr id="5143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2389"/>
              <a:ext cx="680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 Box 21"/>
            <p:cNvSpPr txBox="1">
              <a:spLocks noChangeArrowheads="1"/>
            </p:cNvSpPr>
            <p:nvPr/>
          </p:nvSpPr>
          <p:spPr bwMode="auto">
            <a:xfrm>
              <a:off x="576" y="2400"/>
              <a:ext cx="1200" cy="931"/>
            </a:xfrm>
            <a:prstGeom prst="rect">
              <a:avLst/>
            </a:prstGeom>
            <a:noFill/>
            <a:ln w="2540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8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Kontrolle der</a:t>
              </a:r>
              <a:br>
                <a:rPr lang="de-DE" altLang="de-DE" sz="18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1800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Vitalfunktionen:</a:t>
              </a:r>
              <a:br>
                <a:rPr lang="de-DE" altLang="de-DE" sz="1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1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- Bewusstsein</a:t>
              </a:r>
              <a:br>
                <a:rPr lang="de-DE" altLang="de-DE" sz="1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1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- Atmung</a:t>
              </a:r>
              <a:br>
                <a:rPr lang="de-DE" altLang="de-DE" sz="1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18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- Kreislauf</a:t>
              </a: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872" y="2400"/>
              <a:ext cx="727" cy="727"/>
              <a:chOff x="1872" y="2400"/>
              <a:chExt cx="727" cy="727"/>
            </a:xfrm>
          </p:grpSpPr>
          <p:pic>
            <p:nvPicPr>
              <p:cNvPr id="5140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2400"/>
                <a:ext cx="727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41" name="Text Box 24"/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de-DE" sz="2000" b="1" dirty="0">
                    <a:solidFill>
                      <a:schemeClr val="bg1"/>
                    </a:solidFill>
                    <a:latin typeface="+mn-lt"/>
                  </a:rPr>
                  <a:t>112</a:t>
                </a:r>
              </a:p>
            </p:txBody>
          </p:sp>
        </p:grpSp>
      </p:grpSp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776" y="5229201"/>
            <a:ext cx="1080121" cy="10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Kreuz 33"/>
          <p:cNvSpPr/>
          <p:nvPr/>
        </p:nvSpPr>
        <p:spPr bwMode="auto">
          <a:xfrm>
            <a:off x="8904312" y="3933056"/>
            <a:ext cx="864096" cy="720080"/>
          </a:xfrm>
          <a:prstGeom prst="plus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7248128" y="4509120"/>
            <a:ext cx="288032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7752184" y="4509120"/>
            <a:ext cx="288032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37" name="Ecken des Rechtecks auf der gleichen Seite schneiden 36"/>
          <p:cNvSpPr/>
          <p:nvPr/>
        </p:nvSpPr>
        <p:spPr bwMode="auto">
          <a:xfrm>
            <a:off x="7104112" y="4077072"/>
            <a:ext cx="1080120" cy="504056"/>
          </a:xfrm>
          <a:prstGeom prst="snip2Same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7896200" y="4149080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39" name="Kreuz 38"/>
          <p:cNvSpPr/>
          <p:nvPr/>
        </p:nvSpPr>
        <p:spPr bwMode="auto">
          <a:xfrm>
            <a:off x="7320136" y="4149080"/>
            <a:ext cx="216024" cy="216024"/>
          </a:xfrm>
          <a:prstGeom prst="plus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250160" y="6368838"/>
            <a:ext cx="1853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Fachverband Biogas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ASR A 1.3</a:t>
            </a:r>
          </a:p>
        </p:txBody>
      </p:sp>
    </p:spTree>
    <p:extLst>
      <p:ext uri="{BB962C8B-B14F-4D97-AF65-F5344CB8AC3E}">
        <p14:creationId xmlns:p14="http://schemas.microsoft.com/office/powerpoint/2010/main" val="34790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>
                <a:cs typeface="Tahoma" panose="020B0604030504040204" pitchFamily="34" charset="0"/>
              </a:rPr>
              <a:t>Notruf und Erste Hilfe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775521" y="1556792"/>
            <a:ext cx="4680520" cy="45365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endParaRPr lang="de-DE" altLang="de-DE" sz="18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endParaRPr lang="de-DE" altLang="de-DE" sz="18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endParaRPr lang="de-DE" altLang="de-DE" sz="18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endParaRPr lang="de-DE" altLang="de-DE" sz="18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endParaRPr lang="de-DE" altLang="de-DE" sz="18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None/>
            </a:pPr>
            <a:r>
              <a:rPr lang="de-DE" altLang="de-DE" sz="1800" dirty="0"/>
              <a:t>Ein Notruf enthält folgende Angaben: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endParaRPr lang="de-DE" altLang="de-DE" sz="1000" b="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de-DE" altLang="de-DE" sz="1600" b="0" dirty="0">
                <a:solidFill>
                  <a:srgbClr val="FF6600"/>
                </a:solidFill>
              </a:rPr>
              <a:t>W</a:t>
            </a:r>
            <a:r>
              <a:rPr lang="de-DE" altLang="de-DE" sz="1600" b="0" dirty="0"/>
              <a:t>o ist es passiert?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de-DE" altLang="de-DE" sz="1600" b="0" dirty="0">
                <a:solidFill>
                  <a:srgbClr val="FF6600"/>
                </a:solidFill>
              </a:rPr>
              <a:t>W</a:t>
            </a:r>
            <a:r>
              <a:rPr lang="de-DE" altLang="de-DE" sz="1600" b="0" dirty="0"/>
              <a:t>as ist passiert?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de-DE" altLang="de-DE" sz="1600" b="0" dirty="0">
                <a:solidFill>
                  <a:srgbClr val="FF6600"/>
                </a:solidFill>
              </a:rPr>
              <a:t>W</a:t>
            </a:r>
            <a:r>
              <a:rPr lang="de-DE" altLang="de-DE" sz="1600" b="0" dirty="0"/>
              <a:t>ie viele Verletzte gibt es?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de-DE" altLang="de-DE" sz="1600" b="0" dirty="0">
                <a:solidFill>
                  <a:srgbClr val="FF6600"/>
                </a:solidFill>
              </a:rPr>
              <a:t>W</a:t>
            </a:r>
            <a:r>
              <a:rPr lang="de-DE" altLang="de-DE" sz="1600" b="0" dirty="0"/>
              <a:t>elche Art von Verletzungen liegen vor?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de-DE" altLang="de-DE" sz="1600" b="0" dirty="0">
                <a:solidFill>
                  <a:srgbClr val="FF6600"/>
                </a:solidFill>
              </a:rPr>
              <a:t>W</a:t>
            </a:r>
            <a:r>
              <a:rPr lang="de-DE" altLang="de-DE" sz="1600" b="0" dirty="0"/>
              <a:t>arten auf Rückfragen!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endParaRPr lang="de-DE" altLang="de-DE" sz="1600" b="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</a:pPr>
            <a:r>
              <a:rPr lang="de-DE" altLang="de-DE" sz="1600" b="0" dirty="0">
                <a:solidFill>
                  <a:schemeClr val="accent5"/>
                </a:solidFill>
                <a:sym typeface="Wingdings" pitchFamily="2" charset="2"/>
              </a:rPr>
              <a:t></a:t>
            </a:r>
            <a:r>
              <a:rPr lang="de-DE" altLang="de-DE" sz="1600" dirty="0">
                <a:solidFill>
                  <a:schemeClr val="accent5"/>
                </a:solidFill>
              </a:rPr>
              <a:t>Notrufnummern am Aushang beachten!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endParaRPr lang="de-DE" altLang="de-DE" b="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  <a:buFont typeface="Wingdings" panose="05000000000000000000" pitchFamily="2" charset="2"/>
              <a:buNone/>
            </a:pPr>
            <a:endParaRPr lang="de-DE" alt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528048" y="3356992"/>
            <a:ext cx="3744416" cy="4536504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defRPr/>
            </a:pPr>
            <a:r>
              <a:rPr lang="de-DE" altLang="de-DE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Erste Hilfe:</a:t>
            </a:r>
          </a:p>
          <a:p>
            <a:pPr marL="355600" indent="-355600" fontAlgn="base"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de-DE" altLang="de-DE" sz="1000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fontAlgn="base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altLang="de-DE" sz="16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Situationsgerecht Erste Hilfe leisten</a:t>
            </a:r>
          </a:p>
          <a:p>
            <a:pPr marL="355600" indent="-355600" fontAlgn="base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altLang="de-DE" sz="16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Bei der Organisation der Ersten Hilfe mitwirken</a:t>
            </a:r>
          </a:p>
          <a:p>
            <a:pPr marL="355600" indent="-355600" fontAlgn="base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altLang="de-DE" sz="16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Erste-Hilfe-Material kontrollieren</a:t>
            </a:r>
          </a:p>
          <a:p>
            <a:pPr marL="355600" indent="-355600" fontAlgn="base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de-DE" altLang="de-DE" sz="1600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Alle 2 Jahre Fortbildung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1700808"/>
            <a:ext cx="3024336" cy="142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672" y="1772816"/>
            <a:ext cx="1224136" cy="125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5250160" y="63688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Bildquelle: ASR A 1.3 und VBG</a:t>
            </a:r>
          </a:p>
        </p:txBody>
      </p:sp>
    </p:spTree>
    <p:extLst>
      <p:ext uri="{BB962C8B-B14F-4D97-AF65-F5344CB8AC3E}">
        <p14:creationId xmlns:p14="http://schemas.microsoft.com/office/powerpoint/2010/main" val="319294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cs typeface="Tahoma" panose="020B0604030504040204" pitchFamily="34" charset="0"/>
              </a:rPr>
              <a:t>Erste-Hilfe-Material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Schulung 2025/2026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A815-CE49-4499-B3BB-5F7C969A170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quarter" idx="13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</a:pPr>
            <a:endParaRPr lang="de-DE" altLang="de-DE" b="1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FF6600"/>
              </a:buClr>
            </a:pPr>
            <a:r>
              <a:rPr lang="de-DE" altLang="de-DE" b="1" dirty="0">
                <a:solidFill>
                  <a:schemeClr val="accent5"/>
                </a:solidFill>
              </a:rPr>
              <a:t>Wo ?</a:t>
            </a:r>
            <a:r>
              <a:rPr lang="de-DE" altLang="de-DE" dirty="0">
                <a:solidFill>
                  <a:schemeClr val="accent5"/>
                </a:solidFill>
              </a:rPr>
              <a:t>                                                        </a:t>
            </a:r>
          </a:p>
          <a:p>
            <a:pPr marL="358775" indent="-358775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altLang="de-DE" sz="1800" b="0" dirty="0"/>
              <a:t>Im Verbandkasten		</a:t>
            </a:r>
          </a:p>
          <a:p>
            <a:pPr marL="358775" indent="-358775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altLang="de-DE" sz="1800" b="0" dirty="0"/>
              <a:t>Kennzeichnung mit</a:t>
            </a:r>
          </a:p>
          <a:p>
            <a:pPr marL="358775" indent="-358775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altLang="de-DE" sz="1800" b="0" dirty="0"/>
              <a:t>Anleitung zur Ersten Hilfe</a:t>
            </a:r>
          </a:p>
          <a:p>
            <a:pPr marL="358775" indent="-358775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altLang="de-DE" sz="1800" b="0" dirty="0"/>
              <a:t>Unfälle/Verletzungen im</a:t>
            </a:r>
            <a:br>
              <a:rPr lang="de-DE" altLang="de-DE" sz="1800" b="0" dirty="0"/>
            </a:br>
            <a:r>
              <a:rPr lang="de-DE" altLang="de-DE" sz="1800" b="0" dirty="0"/>
              <a:t>Verbandbuch eintragen</a:t>
            </a:r>
          </a:p>
          <a:p>
            <a:pPr marL="358775" indent="-358775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de-DE" altLang="de-DE" sz="1800" b="0" dirty="0"/>
              <a:t>Unfälle dem Arbeitgeber</a:t>
            </a:r>
            <a:br>
              <a:rPr lang="de-DE" altLang="de-DE" sz="1800" b="0" dirty="0"/>
            </a:br>
            <a:r>
              <a:rPr lang="de-DE" altLang="de-DE" sz="1800" b="0" dirty="0"/>
              <a:t>bzw. der Einrichtungs-</a:t>
            </a:r>
            <a:br>
              <a:rPr lang="de-DE" altLang="de-DE" sz="1800" b="0" dirty="0"/>
            </a:br>
            <a:r>
              <a:rPr lang="de-DE" altLang="de-DE" sz="1800" b="0" dirty="0"/>
              <a:t>leitung melden 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1"/>
              </a:buClr>
            </a:pPr>
            <a:endParaRPr lang="de-DE" altLang="de-DE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4511824" y="2348880"/>
            <a:ext cx="432048" cy="36004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rgbClr val="0082B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82B0"/>
              </a:solidFill>
              <a:ea typeface="ＭＳ Ｐゴシック" pitchFamily="1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03912" y="2348880"/>
            <a:ext cx="5328592" cy="2880320"/>
          </a:xfrm>
          <a:prstGeom prst="rect">
            <a:avLst/>
          </a:prstGeom>
        </p:spPr>
        <p:txBody>
          <a:bodyPr/>
          <a:lstStyle/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r>
              <a:rPr lang="de-DE" altLang="de-DE" sz="20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Angaben im Verbandsblock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Zeit, Ort und Hergang des Unfalls oder eine Beschreibung des Gesundheitsschadens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Art und Umfang der Verletzung/ Erkrankung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Erste-Hilfe-Maßnahme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Verletzte Person(en) und Zeuge(n)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Name des Ersthelfers/der Ersthelferin</a:t>
            </a:r>
          </a:p>
          <a:p>
            <a:pPr marL="358775" indent="-35877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defRPr/>
            </a:pPr>
            <a:r>
              <a:rPr lang="de-DE" altLang="de-DE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Fünf Jahre aufbewahren!!</a:t>
            </a:r>
            <a:endParaRPr lang="de-DE" altLang="de-D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de-DE" altLang="de-DE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991544" y="5967688"/>
            <a:ext cx="799288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defRPr/>
            </a:pPr>
            <a:r>
              <a:rPr lang="de-DE" altLang="de-DE" b="1" kern="0" dirty="0">
                <a:solidFill>
                  <a:schemeClr val="accent5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de-DE" altLang="de-DE" b="1" kern="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Auch kleine Verletzungen / Blessuren eintragen!</a:t>
            </a:r>
          </a:p>
        </p:txBody>
      </p:sp>
    </p:spTree>
    <p:extLst>
      <p:ext uri="{BB962C8B-B14F-4D97-AF65-F5344CB8AC3E}">
        <p14:creationId xmlns:p14="http://schemas.microsoft.com/office/powerpoint/2010/main" val="288426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1920876" y="2143123"/>
            <a:ext cx="8373133" cy="2928937"/>
            <a:chOff x="357188" y="2786063"/>
            <a:chExt cx="8429625" cy="2928937"/>
          </a:xfrm>
        </p:grpSpPr>
        <p:sp>
          <p:nvSpPr>
            <p:cNvPr id="5" name="Rechteck 4"/>
            <p:cNvSpPr/>
            <p:nvPr/>
          </p:nvSpPr>
          <p:spPr bwMode="auto">
            <a:xfrm>
              <a:off x="357188" y="2786063"/>
              <a:ext cx="8429625" cy="29289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de-DE" sz="2000" dirty="0">
                <a:solidFill>
                  <a:schemeClr val="accent2"/>
                </a:solidFill>
                <a:ea typeface="ＭＳ Ｐゴシック" charset="-128"/>
                <a:cs typeface="ＭＳ Ｐゴシック"/>
              </a:endParaRPr>
            </a:p>
          </p:txBody>
        </p:sp>
        <p:sp>
          <p:nvSpPr>
            <p:cNvPr id="17412" name="Rechteck 6"/>
            <p:cNvSpPr>
              <a:spLocks noChangeArrowheads="1"/>
            </p:cNvSpPr>
            <p:nvPr/>
          </p:nvSpPr>
          <p:spPr bwMode="auto">
            <a:xfrm>
              <a:off x="4357688" y="2928938"/>
              <a:ext cx="42862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17413" name="Rechteck 9"/>
            <p:cNvSpPr>
              <a:spLocks noChangeArrowheads="1"/>
            </p:cNvSpPr>
            <p:nvPr/>
          </p:nvSpPr>
          <p:spPr bwMode="auto">
            <a:xfrm>
              <a:off x="428334" y="2847805"/>
              <a:ext cx="3714750" cy="26431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altLang="de-DE" sz="2800" b="1" dirty="0">
                  <a:solidFill>
                    <a:schemeClr val="accent1"/>
                  </a:solidFill>
                  <a:latin typeface="+mj-lt"/>
                </a:rPr>
                <a:t>Notfallmaßnahmen</a:t>
              </a:r>
              <a:endParaRPr lang="de-DE" altLang="de-DE" sz="800" dirty="0">
                <a:latin typeface="+mj-lt"/>
              </a:endParaRPr>
            </a:p>
          </p:txBody>
        </p:sp>
        <p:pic>
          <p:nvPicPr>
            <p:cNvPr id="174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4143375" cy="25003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20CB9-598F-41BD-B058-380FB38EF93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21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Sicherheitskennzeichnung</a:t>
            </a:r>
            <a:br>
              <a:rPr lang="de-DE" dirty="0"/>
            </a:br>
            <a:r>
              <a:rPr lang="de-DE" sz="2000" dirty="0">
                <a:solidFill>
                  <a:schemeClr val="accent2"/>
                </a:solidFill>
              </a:rPr>
              <a:t>TRGS 529 Nr. 4.1.1 und ASR 1.3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Schulung 2025/2026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F9BAD-775A-4C64-ACE3-76CB4F6FA34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Fluchtwege, Notausgänge, sowie Flucht- und Rettungspläne sind gemäß ASR 1.3 „Sicherheits- und Gesundheitskennzeichnung“ auszuführen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02" y="2636912"/>
            <a:ext cx="2256945" cy="35283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845" y="2638383"/>
            <a:ext cx="2304256" cy="35307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098" y="2636913"/>
            <a:ext cx="2261278" cy="345638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91945" y="6495148"/>
            <a:ext cx="10983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Quelle: ASR 1.3</a:t>
            </a:r>
          </a:p>
        </p:txBody>
      </p:sp>
    </p:spTree>
    <p:extLst>
      <p:ext uri="{BB962C8B-B14F-4D97-AF65-F5344CB8AC3E}">
        <p14:creationId xmlns:p14="http://schemas.microsoft.com/office/powerpoint/2010/main" val="4139793387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vB">
      <a:dk1>
        <a:srgbClr val="0082B0"/>
      </a:dk1>
      <a:lt1>
        <a:sysClr val="window" lastClr="FFFFFF"/>
      </a:lt1>
      <a:dk2>
        <a:srgbClr val="003399"/>
      </a:dk2>
      <a:lt2>
        <a:srgbClr val="F8F8F8"/>
      </a:lt2>
      <a:accent1>
        <a:srgbClr val="0082B0"/>
      </a:accent1>
      <a:accent2>
        <a:srgbClr val="FF6600"/>
      </a:accent2>
      <a:accent3>
        <a:srgbClr val="849E00"/>
      </a:accent3>
      <a:accent4>
        <a:srgbClr val="7F7F7F"/>
      </a:accent4>
      <a:accent5>
        <a:srgbClr val="C40823"/>
      </a:accent5>
      <a:accent6>
        <a:srgbClr val="FFFF00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rgbClr val="0082B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0082B0"/>
            </a:solidFill>
            <a:effectLst/>
            <a:latin typeface="+mn-lt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rgbClr val="0082B0"/>
            </a:solidFill>
            <a:latin typeface="+mn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" id="{ABE4170C-ECBB-4C12-9CDB-1438AA076A2B}" vid="{E59A8CF6-1544-412F-BD41-23A8175CDA0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</Template>
  <TotalTime>0</TotalTime>
  <Words>1226</Words>
  <Application>Microsoft Office PowerPoint</Application>
  <PresentationFormat>Breitbild</PresentationFormat>
  <Paragraphs>236</Paragraphs>
  <Slides>22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ITC Officina Sans Book</vt:lpstr>
      <vt:lpstr>Symbol</vt:lpstr>
      <vt:lpstr>Tahoma</vt:lpstr>
      <vt:lpstr>Times</vt:lpstr>
      <vt:lpstr>TradeGothic Bold</vt:lpstr>
      <vt:lpstr>Wingdings</vt:lpstr>
      <vt:lpstr>Folienmaster</vt:lpstr>
      <vt:lpstr>Erste Hilfe, Notfallmaßnahmen und Erstellung eines Rettungskonzeptes</vt:lpstr>
      <vt:lpstr>Agenda Umgang mit Gefahrstoffen und Biostoffen</vt:lpstr>
      <vt:lpstr>Grundlagen der Ersten Hilfe I</vt:lpstr>
      <vt:lpstr>Grundlagen der Ersten Hilfe II</vt:lpstr>
      <vt:lpstr>Verhalten bei Unfällen</vt:lpstr>
      <vt:lpstr>Notruf und Erste Hilfe</vt:lpstr>
      <vt:lpstr>Erste-Hilfe-Material</vt:lpstr>
      <vt:lpstr>PowerPoint-Präsentation</vt:lpstr>
      <vt:lpstr>Sicherheitskennzeichnung TRGS 529 Nr. 4.1.1 und ASR 1.3</vt:lpstr>
      <vt:lpstr>Wichtige Aushänge im Unternehmen</vt:lpstr>
      <vt:lpstr>Alarmplan auf Biogasanlagen TRGS 529 Nr. 4.2.12</vt:lpstr>
      <vt:lpstr>EXKURS: Maßnahmen bei Störungen TRAS 120 Nr. 2.6.5</vt:lpstr>
      <vt:lpstr>Frage an die Teilnehmenden</vt:lpstr>
      <vt:lpstr>Informationen für Einsatzkräfte und Mitarbeitende TRGS 529 Nr. 4.2.12 und 4.2.2</vt:lpstr>
      <vt:lpstr>PowerPoint-Präsentation</vt:lpstr>
      <vt:lpstr>Wann ist ein Rettungskonzept erforderlich?</vt:lpstr>
      <vt:lpstr>Rettung aus Schächten, Behältern, Silos und engen Räumen  DGUV Regel 112-199</vt:lpstr>
      <vt:lpstr>Wie könnte so ein Rettungskonzept aussehen?</vt:lpstr>
      <vt:lpstr>Wie kann so ein Rettungskonzept aussehen?</vt:lpstr>
      <vt:lpstr>Wie kann so ein Rettungskonzept aussehen?</vt:lpstr>
      <vt:lpstr>Frage an die Teilnehmenden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Geltende rechtliche Vorgaben: TI 4, TRGS 529, BetrSichV, GefStoffV...</dc:title>
  <dc:creator>Marion Wiesheu</dc:creator>
  <cp:lastModifiedBy>Marion Wiesheu</cp:lastModifiedBy>
  <cp:revision>195</cp:revision>
  <dcterms:created xsi:type="dcterms:W3CDTF">2017-10-26T11:06:29Z</dcterms:created>
  <dcterms:modified xsi:type="dcterms:W3CDTF">2025-12-18T09:21:03Z</dcterms:modified>
</cp:coreProperties>
</file>