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 id="2147483709" r:id="rId2"/>
  </p:sldMasterIdLst>
  <p:notesMasterIdLst>
    <p:notesMasterId r:id="rId43"/>
  </p:notesMasterIdLst>
  <p:handoutMasterIdLst>
    <p:handoutMasterId r:id="rId44"/>
  </p:handoutMasterIdLst>
  <p:sldIdLst>
    <p:sldId id="257" r:id="rId3"/>
    <p:sldId id="272" r:id="rId4"/>
    <p:sldId id="1996" r:id="rId5"/>
    <p:sldId id="288" r:id="rId6"/>
    <p:sldId id="280" r:id="rId7"/>
    <p:sldId id="258" r:id="rId8"/>
    <p:sldId id="1997" r:id="rId9"/>
    <p:sldId id="1998" r:id="rId10"/>
    <p:sldId id="1999" r:id="rId11"/>
    <p:sldId id="1995" r:id="rId12"/>
    <p:sldId id="337" r:id="rId13"/>
    <p:sldId id="339" r:id="rId14"/>
    <p:sldId id="340" r:id="rId15"/>
    <p:sldId id="356" r:id="rId16"/>
    <p:sldId id="341" r:id="rId17"/>
    <p:sldId id="342" r:id="rId18"/>
    <p:sldId id="457" r:id="rId19"/>
    <p:sldId id="581" r:id="rId20"/>
    <p:sldId id="583" r:id="rId21"/>
    <p:sldId id="458" r:id="rId22"/>
    <p:sldId id="344" r:id="rId23"/>
    <p:sldId id="574" r:id="rId24"/>
    <p:sldId id="1380" r:id="rId25"/>
    <p:sldId id="346" r:id="rId26"/>
    <p:sldId id="578" r:id="rId27"/>
    <p:sldId id="2002" r:id="rId28"/>
    <p:sldId id="1085" r:id="rId29"/>
    <p:sldId id="987" r:id="rId30"/>
    <p:sldId id="505" r:id="rId31"/>
    <p:sldId id="1387" r:id="rId32"/>
    <p:sldId id="1388" r:id="rId33"/>
    <p:sldId id="347" r:id="rId34"/>
    <p:sldId id="1993" r:id="rId35"/>
    <p:sldId id="2003" r:id="rId36"/>
    <p:sldId id="2004" r:id="rId37"/>
    <p:sldId id="2147375701" r:id="rId38"/>
    <p:sldId id="2147375703" r:id="rId39"/>
    <p:sldId id="2147375704" r:id="rId40"/>
    <p:sldId id="2147375705" r:id="rId41"/>
    <p:sldId id="302" r:id="rId42"/>
  </p:sldIdLst>
  <p:sldSz cx="12192000" cy="6858000"/>
  <p:notesSz cx="9942513" cy="68119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p:cViewPr varScale="1">
        <p:scale>
          <a:sx n="92" d="100"/>
          <a:sy n="92" d="100"/>
        </p:scale>
        <p:origin x="1194" y="30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18268-ABF7-4526-A12F-5533D4D8B99A}" type="doc">
      <dgm:prSet loTypeId="urn:microsoft.com/office/officeart/2005/8/layout/vProcess5" loCatId="process" qsTypeId="urn:microsoft.com/office/officeart/2005/8/quickstyle/simple1#1" qsCatId="simple" csTypeId="urn:microsoft.com/office/officeart/2005/8/colors/accent1_5" csCatId="accent1" phldr="1"/>
      <dgm:spPr/>
      <dgm:t>
        <a:bodyPr/>
        <a:lstStyle/>
        <a:p>
          <a:endParaRPr lang="de-DE"/>
        </a:p>
      </dgm:t>
    </dgm:pt>
    <dgm:pt modelId="{CC661807-90D0-48E2-8D62-7CB5F73F5429}">
      <dgm:prSet phldrT="[Text]" custT="1"/>
      <dgm:spPr/>
      <dgm:t>
        <a:bodyPr/>
        <a:lstStyle/>
        <a:p>
          <a:r>
            <a:rPr lang="de-DE" sz="2000" dirty="0">
              <a:latin typeface="Arial" pitchFamily="34" charset="0"/>
              <a:cs typeface="Arial" pitchFamily="34" charset="0"/>
            </a:rPr>
            <a:t>Hydrolysephase</a:t>
          </a:r>
        </a:p>
        <a:p>
          <a:r>
            <a:rPr lang="de-DE" sz="1400" dirty="0">
              <a:latin typeface="Arial" pitchFamily="34" charset="0"/>
              <a:cs typeface="Arial" pitchFamily="34" charset="0"/>
            </a:rPr>
            <a:t>(säurebildende Bakterien)</a:t>
          </a:r>
        </a:p>
      </dgm:t>
    </dgm:pt>
    <dgm:pt modelId="{47428F4C-2363-4457-B9F3-CD815ACD8C36}" type="parTrans" cxnId="{F56FA683-A8A5-4E16-B006-6D90548421DF}">
      <dgm:prSet/>
      <dgm:spPr/>
      <dgm:t>
        <a:bodyPr/>
        <a:lstStyle/>
        <a:p>
          <a:endParaRPr lang="de-DE">
            <a:latin typeface="Arial" pitchFamily="34" charset="0"/>
            <a:cs typeface="Arial" pitchFamily="34" charset="0"/>
          </a:endParaRPr>
        </a:p>
      </dgm:t>
    </dgm:pt>
    <dgm:pt modelId="{8DE60E9B-B639-48EE-811C-99C54DEDCC37}" type="sibTrans" cxnId="{F56FA683-A8A5-4E16-B006-6D90548421DF}">
      <dgm:prSet/>
      <dgm:spPr/>
      <dgm:t>
        <a:bodyPr/>
        <a:lstStyle/>
        <a:p>
          <a:endParaRPr lang="de-DE">
            <a:latin typeface="Arial" pitchFamily="34" charset="0"/>
            <a:cs typeface="Arial" pitchFamily="34" charset="0"/>
          </a:endParaRPr>
        </a:p>
      </dgm:t>
    </dgm:pt>
    <dgm:pt modelId="{092A4A54-8BFA-4966-97FB-C7EA66829B1E}">
      <dgm:prSet phldrT="[Text]" custT="1"/>
      <dgm:spPr/>
      <dgm:t>
        <a:bodyPr/>
        <a:lstStyle/>
        <a:p>
          <a:r>
            <a:rPr lang="de-DE" sz="2000" dirty="0">
              <a:latin typeface="Arial" pitchFamily="34" charset="0"/>
              <a:cs typeface="Arial" pitchFamily="34" charset="0"/>
            </a:rPr>
            <a:t>Versäuerungsphase</a:t>
          </a:r>
        </a:p>
        <a:p>
          <a:r>
            <a:rPr lang="de-DE" sz="1400" dirty="0">
              <a:latin typeface="Arial" pitchFamily="34" charset="0"/>
              <a:cs typeface="Arial" pitchFamily="34" charset="0"/>
            </a:rPr>
            <a:t>(säurebildende Bakterien)</a:t>
          </a:r>
        </a:p>
      </dgm:t>
    </dgm:pt>
    <dgm:pt modelId="{2ECA2867-3486-4ABB-892A-C28283869B88}" type="parTrans" cxnId="{F7853098-F695-4896-97C7-7B3413F89DF9}">
      <dgm:prSet/>
      <dgm:spPr/>
      <dgm:t>
        <a:bodyPr/>
        <a:lstStyle/>
        <a:p>
          <a:endParaRPr lang="de-DE">
            <a:latin typeface="Arial" pitchFamily="34" charset="0"/>
            <a:cs typeface="Arial" pitchFamily="34" charset="0"/>
          </a:endParaRPr>
        </a:p>
      </dgm:t>
    </dgm:pt>
    <dgm:pt modelId="{7F6B1D1F-DD11-4B99-A254-83E363F8AAB2}" type="sibTrans" cxnId="{F7853098-F695-4896-97C7-7B3413F89DF9}">
      <dgm:prSet/>
      <dgm:spPr/>
      <dgm:t>
        <a:bodyPr/>
        <a:lstStyle/>
        <a:p>
          <a:endParaRPr lang="de-DE">
            <a:latin typeface="Arial" pitchFamily="34" charset="0"/>
            <a:cs typeface="Arial" pitchFamily="34" charset="0"/>
          </a:endParaRPr>
        </a:p>
      </dgm:t>
    </dgm:pt>
    <dgm:pt modelId="{7CCF80B5-6BD9-4524-A980-08C91C38D73B}">
      <dgm:prSet phldrT="[Text]" custT="1"/>
      <dgm:spPr/>
      <dgm:t>
        <a:bodyPr/>
        <a:lstStyle/>
        <a:p>
          <a:r>
            <a:rPr lang="de-DE" sz="2000" dirty="0">
              <a:latin typeface="Arial" pitchFamily="34" charset="0"/>
              <a:cs typeface="Arial" pitchFamily="34" charset="0"/>
            </a:rPr>
            <a:t>Acetogene Phase</a:t>
          </a:r>
        </a:p>
        <a:p>
          <a:r>
            <a:rPr lang="de-DE" sz="1400" dirty="0">
              <a:latin typeface="Arial" pitchFamily="34" charset="0"/>
              <a:cs typeface="Arial" pitchFamily="34" charset="0"/>
            </a:rPr>
            <a:t>(Essigsäurebildung)</a:t>
          </a:r>
        </a:p>
      </dgm:t>
    </dgm:pt>
    <dgm:pt modelId="{F5A7AEBE-8DBC-44A1-9E8E-833457D5CC17}" type="parTrans" cxnId="{8EAF9B14-8FED-4E20-8EA4-80E9526C783A}">
      <dgm:prSet/>
      <dgm:spPr/>
      <dgm:t>
        <a:bodyPr/>
        <a:lstStyle/>
        <a:p>
          <a:endParaRPr lang="de-DE">
            <a:latin typeface="Arial" pitchFamily="34" charset="0"/>
            <a:cs typeface="Arial" pitchFamily="34" charset="0"/>
          </a:endParaRPr>
        </a:p>
      </dgm:t>
    </dgm:pt>
    <dgm:pt modelId="{13D0CAB8-5270-4A5F-AA39-2B2F664C4DCF}" type="sibTrans" cxnId="{8EAF9B14-8FED-4E20-8EA4-80E9526C783A}">
      <dgm:prSet/>
      <dgm:spPr/>
      <dgm:t>
        <a:bodyPr/>
        <a:lstStyle/>
        <a:p>
          <a:endParaRPr lang="de-DE">
            <a:latin typeface="Arial" pitchFamily="34" charset="0"/>
            <a:cs typeface="Arial" pitchFamily="34" charset="0"/>
          </a:endParaRPr>
        </a:p>
      </dgm:t>
    </dgm:pt>
    <dgm:pt modelId="{F3CB9D51-F694-4788-8DBD-21DC4D7E83B5}">
      <dgm:prSet phldrT="[Text]" custT="1"/>
      <dgm:spPr/>
      <dgm:t>
        <a:bodyPr/>
        <a:lstStyle/>
        <a:p>
          <a:r>
            <a:rPr lang="de-DE" sz="2000" dirty="0">
              <a:latin typeface="Arial" pitchFamily="34" charset="0"/>
              <a:cs typeface="Arial" pitchFamily="34" charset="0"/>
            </a:rPr>
            <a:t>Methanogene Phase</a:t>
          </a:r>
        </a:p>
        <a:p>
          <a:r>
            <a:rPr lang="de-DE" sz="1400" dirty="0">
              <a:latin typeface="Arial" pitchFamily="34" charset="0"/>
              <a:cs typeface="Arial" pitchFamily="34" charset="0"/>
            </a:rPr>
            <a:t>(Methanogene Archaeen)</a:t>
          </a:r>
        </a:p>
      </dgm:t>
    </dgm:pt>
    <dgm:pt modelId="{A3966317-936C-449C-A97F-D9F997FC71E9}" type="parTrans" cxnId="{9948E0FA-8F07-44CC-9251-CB02F243BF1A}">
      <dgm:prSet/>
      <dgm:spPr/>
      <dgm:t>
        <a:bodyPr/>
        <a:lstStyle/>
        <a:p>
          <a:endParaRPr lang="de-DE">
            <a:latin typeface="Arial" pitchFamily="34" charset="0"/>
            <a:cs typeface="Arial" pitchFamily="34" charset="0"/>
          </a:endParaRPr>
        </a:p>
      </dgm:t>
    </dgm:pt>
    <dgm:pt modelId="{15381807-160C-4027-B949-566D787E074A}" type="sibTrans" cxnId="{9948E0FA-8F07-44CC-9251-CB02F243BF1A}">
      <dgm:prSet/>
      <dgm:spPr/>
      <dgm:t>
        <a:bodyPr/>
        <a:lstStyle/>
        <a:p>
          <a:endParaRPr lang="de-DE">
            <a:latin typeface="Arial" pitchFamily="34" charset="0"/>
            <a:cs typeface="Arial" pitchFamily="34" charset="0"/>
          </a:endParaRPr>
        </a:p>
      </dgm:t>
    </dgm:pt>
    <dgm:pt modelId="{473B1628-A608-4F0A-ADD6-BB4E6D952AA2}" type="pres">
      <dgm:prSet presAssocID="{F2A18268-ABF7-4526-A12F-5533D4D8B99A}" presName="outerComposite" presStyleCnt="0">
        <dgm:presLayoutVars>
          <dgm:chMax val="5"/>
          <dgm:dir/>
          <dgm:resizeHandles val="exact"/>
        </dgm:presLayoutVars>
      </dgm:prSet>
      <dgm:spPr/>
    </dgm:pt>
    <dgm:pt modelId="{FA2F1327-27C9-4ECC-84CE-335320F50EA1}" type="pres">
      <dgm:prSet presAssocID="{F2A18268-ABF7-4526-A12F-5533D4D8B99A}" presName="dummyMaxCanvas" presStyleCnt="0">
        <dgm:presLayoutVars/>
      </dgm:prSet>
      <dgm:spPr/>
    </dgm:pt>
    <dgm:pt modelId="{49E76BC6-CFC4-4EE6-955A-42AA51E12D1B}" type="pres">
      <dgm:prSet presAssocID="{F2A18268-ABF7-4526-A12F-5533D4D8B99A}" presName="FourNodes_1" presStyleLbl="node1" presStyleIdx="0" presStyleCnt="4">
        <dgm:presLayoutVars>
          <dgm:bulletEnabled val="1"/>
        </dgm:presLayoutVars>
      </dgm:prSet>
      <dgm:spPr/>
    </dgm:pt>
    <dgm:pt modelId="{A06800F5-9AAB-42D1-AF8C-1605D1AD2126}" type="pres">
      <dgm:prSet presAssocID="{F2A18268-ABF7-4526-A12F-5533D4D8B99A}" presName="FourNodes_2" presStyleLbl="node1" presStyleIdx="1" presStyleCnt="4" custLinFactNeighborX="-2327">
        <dgm:presLayoutVars>
          <dgm:bulletEnabled val="1"/>
        </dgm:presLayoutVars>
      </dgm:prSet>
      <dgm:spPr/>
    </dgm:pt>
    <dgm:pt modelId="{67E3362C-44E2-4FF7-AABC-B3EDC40E1914}" type="pres">
      <dgm:prSet presAssocID="{F2A18268-ABF7-4526-A12F-5533D4D8B99A}" presName="FourNodes_3" presStyleLbl="node1" presStyleIdx="2" presStyleCnt="4" custLinFactNeighborX="-4528">
        <dgm:presLayoutVars>
          <dgm:bulletEnabled val="1"/>
        </dgm:presLayoutVars>
      </dgm:prSet>
      <dgm:spPr/>
    </dgm:pt>
    <dgm:pt modelId="{BA5969F2-66BE-4936-BCE4-A58817FE9FEE}" type="pres">
      <dgm:prSet presAssocID="{F2A18268-ABF7-4526-A12F-5533D4D8B99A}" presName="FourNodes_4" presStyleLbl="node1" presStyleIdx="3" presStyleCnt="4" custLinFactNeighborX="-2015">
        <dgm:presLayoutVars>
          <dgm:bulletEnabled val="1"/>
        </dgm:presLayoutVars>
      </dgm:prSet>
      <dgm:spPr/>
    </dgm:pt>
    <dgm:pt modelId="{6A8B5E4A-FEC8-4C30-A78C-10A619D5F6AD}" type="pres">
      <dgm:prSet presAssocID="{F2A18268-ABF7-4526-A12F-5533D4D8B99A}" presName="FourConn_1-2" presStyleLbl="fgAccFollowNode1" presStyleIdx="0" presStyleCnt="3">
        <dgm:presLayoutVars>
          <dgm:bulletEnabled val="1"/>
        </dgm:presLayoutVars>
      </dgm:prSet>
      <dgm:spPr/>
    </dgm:pt>
    <dgm:pt modelId="{15AFFECA-5B9E-409D-9E21-DCB1E2AF3914}" type="pres">
      <dgm:prSet presAssocID="{F2A18268-ABF7-4526-A12F-5533D4D8B99A}" presName="FourConn_2-3" presStyleLbl="fgAccFollowNode1" presStyleIdx="1" presStyleCnt="3">
        <dgm:presLayoutVars>
          <dgm:bulletEnabled val="1"/>
        </dgm:presLayoutVars>
      </dgm:prSet>
      <dgm:spPr/>
    </dgm:pt>
    <dgm:pt modelId="{3CE670DC-5CD2-4B89-B0B4-4617BF6EEC95}" type="pres">
      <dgm:prSet presAssocID="{F2A18268-ABF7-4526-A12F-5533D4D8B99A}" presName="FourConn_3-4" presStyleLbl="fgAccFollowNode1" presStyleIdx="2" presStyleCnt="3">
        <dgm:presLayoutVars>
          <dgm:bulletEnabled val="1"/>
        </dgm:presLayoutVars>
      </dgm:prSet>
      <dgm:spPr/>
    </dgm:pt>
    <dgm:pt modelId="{FD06A35B-8D71-46A5-B027-3382DACB80CE}" type="pres">
      <dgm:prSet presAssocID="{F2A18268-ABF7-4526-A12F-5533D4D8B99A}" presName="FourNodes_1_text" presStyleLbl="node1" presStyleIdx="3" presStyleCnt="4">
        <dgm:presLayoutVars>
          <dgm:bulletEnabled val="1"/>
        </dgm:presLayoutVars>
      </dgm:prSet>
      <dgm:spPr/>
    </dgm:pt>
    <dgm:pt modelId="{59A86D4D-4B38-4BC2-8245-A346FA8A5EE0}" type="pres">
      <dgm:prSet presAssocID="{F2A18268-ABF7-4526-A12F-5533D4D8B99A}" presName="FourNodes_2_text" presStyleLbl="node1" presStyleIdx="3" presStyleCnt="4">
        <dgm:presLayoutVars>
          <dgm:bulletEnabled val="1"/>
        </dgm:presLayoutVars>
      </dgm:prSet>
      <dgm:spPr/>
    </dgm:pt>
    <dgm:pt modelId="{72F92DFA-C9DC-46B9-875A-AFA6DE673BED}" type="pres">
      <dgm:prSet presAssocID="{F2A18268-ABF7-4526-A12F-5533D4D8B99A}" presName="FourNodes_3_text" presStyleLbl="node1" presStyleIdx="3" presStyleCnt="4">
        <dgm:presLayoutVars>
          <dgm:bulletEnabled val="1"/>
        </dgm:presLayoutVars>
      </dgm:prSet>
      <dgm:spPr/>
    </dgm:pt>
    <dgm:pt modelId="{6038E46C-4A2B-41D2-8924-28FC897A607F}" type="pres">
      <dgm:prSet presAssocID="{F2A18268-ABF7-4526-A12F-5533D4D8B99A}" presName="FourNodes_4_text" presStyleLbl="node1" presStyleIdx="3" presStyleCnt="4">
        <dgm:presLayoutVars>
          <dgm:bulletEnabled val="1"/>
        </dgm:presLayoutVars>
      </dgm:prSet>
      <dgm:spPr/>
    </dgm:pt>
  </dgm:ptLst>
  <dgm:cxnLst>
    <dgm:cxn modelId="{8EAF9B14-8FED-4E20-8EA4-80E9526C783A}" srcId="{F2A18268-ABF7-4526-A12F-5533D4D8B99A}" destId="{7CCF80B5-6BD9-4524-A980-08C91C38D73B}" srcOrd="2" destOrd="0" parTransId="{F5A7AEBE-8DBC-44A1-9E8E-833457D5CC17}" sibTransId="{13D0CAB8-5270-4A5F-AA39-2B2F664C4DCF}"/>
    <dgm:cxn modelId="{1467FC3C-858D-4E18-98C4-6FAFED85BEE7}" type="presOf" srcId="{7F6B1D1F-DD11-4B99-A254-83E363F8AAB2}" destId="{15AFFECA-5B9E-409D-9E21-DCB1E2AF3914}" srcOrd="0" destOrd="0" presId="urn:microsoft.com/office/officeart/2005/8/layout/vProcess5"/>
    <dgm:cxn modelId="{30ACBB3D-7ECC-4B37-ACF0-6E8CA1B49A24}" type="presOf" srcId="{7CCF80B5-6BD9-4524-A980-08C91C38D73B}" destId="{72F92DFA-C9DC-46B9-875A-AFA6DE673BED}" srcOrd="1" destOrd="0" presId="urn:microsoft.com/office/officeart/2005/8/layout/vProcess5"/>
    <dgm:cxn modelId="{0550493E-F634-46CA-9853-3FA1DE2036DC}" type="presOf" srcId="{8DE60E9B-B639-48EE-811C-99C54DEDCC37}" destId="{6A8B5E4A-FEC8-4C30-A78C-10A619D5F6AD}" srcOrd="0" destOrd="0" presId="urn:microsoft.com/office/officeart/2005/8/layout/vProcess5"/>
    <dgm:cxn modelId="{8E2C474E-DD25-4F6D-9EC5-FF5AD4A847F8}" type="presOf" srcId="{F3CB9D51-F694-4788-8DBD-21DC4D7E83B5}" destId="{6038E46C-4A2B-41D2-8924-28FC897A607F}" srcOrd="1" destOrd="0" presId="urn:microsoft.com/office/officeart/2005/8/layout/vProcess5"/>
    <dgm:cxn modelId="{479C774E-CDD9-4D93-8ED6-A3B0B0FB5C46}" type="presOf" srcId="{7CCF80B5-6BD9-4524-A980-08C91C38D73B}" destId="{67E3362C-44E2-4FF7-AABC-B3EDC40E1914}" srcOrd="0" destOrd="0" presId="urn:microsoft.com/office/officeart/2005/8/layout/vProcess5"/>
    <dgm:cxn modelId="{BECE1E75-407F-4394-A934-B12DC49ED7CB}" type="presOf" srcId="{F2A18268-ABF7-4526-A12F-5533D4D8B99A}" destId="{473B1628-A608-4F0A-ADD6-BB4E6D952AA2}" srcOrd="0" destOrd="0" presId="urn:microsoft.com/office/officeart/2005/8/layout/vProcess5"/>
    <dgm:cxn modelId="{0D774355-4F9E-4938-A0C5-DF272EC8C5B9}" type="presOf" srcId="{CC661807-90D0-48E2-8D62-7CB5F73F5429}" destId="{FD06A35B-8D71-46A5-B027-3382DACB80CE}" srcOrd="1" destOrd="0" presId="urn:microsoft.com/office/officeart/2005/8/layout/vProcess5"/>
    <dgm:cxn modelId="{F56FA683-A8A5-4E16-B006-6D90548421DF}" srcId="{F2A18268-ABF7-4526-A12F-5533D4D8B99A}" destId="{CC661807-90D0-48E2-8D62-7CB5F73F5429}" srcOrd="0" destOrd="0" parTransId="{47428F4C-2363-4457-B9F3-CD815ACD8C36}" sibTransId="{8DE60E9B-B639-48EE-811C-99C54DEDCC37}"/>
    <dgm:cxn modelId="{0F577592-F6B7-43D6-9FF0-AF2ADC2FEEE4}" type="presOf" srcId="{092A4A54-8BFA-4966-97FB-C7EA66829B1E}" destId="{59A86D4D-4B38-4BC2-8245-A346FA8A5EE0}" srcOrd="1" destOrd="0" presId="urn:microsoft.com/office/officeart/2005/8/layout/vProcess5"/>
    <dgm:cxn modelId="{F7853098-F695-4896-97C7-7B3413F89DF9}" srcId="{F2A18268-ABF7-4526-A12F-5533D4D8B99A}" destId="{092A4A54-8BFA-4966-97FB-C7EA66829B1E}" srcOrd="1" destOrd="0" parTransId="{2ECA2867-3486-4ABB-892A-C28283869B88}" sibTransId="{7F6B1D1F-DD11-4B99-A254-83E363F8AAB2}"/>
    <dgm:cxn modelId="{781ADD98-527E-4B33-A35B-47DD2C247338}" type="presOf" srcId="{CC661807-90D0-48E2-8D62-7CB5F73F5429}" destId="{49E76BC6-CFC4-4EE6-955A-42AA51E12D1B}" srcOrd="0" destOrd="0" presId="urn:microsoft.com/office/officeart/2005/8/layout/vProcess5"/>
    <dgm:cxn modelId="{4E672BBD-8072-4F09-BFE1-1057F5B68B57}" type="presOf" srcId="{F3CB9D51-F694-4788-8DBD-21DC4D7E83B5}" destId="{BA5969F2-66BE-4936-BCE4-A58817FE9FEE}" srcOrd="0" destOrd="0" presId="urn:microsoft.com/office/officeart/2005/8/layout/vProcess5"/>
    <dgm:cxn modelId="{DCC260C3-EC9E-416E-92E4-57F67C29AE23}" type="presOf" srcId="{092A4A54-8BFA-4966-97FB-C7EA66829B1E}" destId="{A06800F5-9AAB-42D1-AF8C-1605D1AD2126}" srcOrd="0" destOrd="0" presId="urn:microsoft.com/office/officeart/2005/8/layout/vProcess5"/>
    <dgm:cxn modelId="{EA9100E9-BA70-4094-BDBE-9D952A5FA473}" type="presOf" srcId="{13D0CAB8-5270-4A5F-AA39-2B2F664C4DCF}" destId="{3CE670DC-5CD2-4B89-B0B4-4617BF6EEC95}" srcOrd="0" destOrd="0" presId="urn:microsoft.com/office/officeart/2005/8/layout/vProcess5"/>
    <dgm:cxn modelId="{9948E0FA-8F07-44CC-9251-CB02F243BF1A}" srcId="{F2A18268-ABF7-4526-A12F-5533D4D8B99A}" destId="{F3CB9D51-F694-4788-8DBD-21DC4D7E83B5}" srcOrd="3" destOrd="0" parTransId="{A3966317-936C-449C-A97F-D9F997FC71E9}" sibTransId="{15381807-160C-4027-B949-566D787E074A}"/>
    <dgm:cxn modelId="{67F6E3AE-CBD9-4D6B-9945-11799A7A9F66}" type="presParOf" srcId="{473B1628-A608-4F0A-ADD6-BB4E6D952AA2}" destId="{FA2F1327-27C9-4ECC-84CE-335320F50EA1}" srcOrd="0" destOrd="0" presId="urn:microsoft.com/office/officeart/2005/8/layout/vProcess5"/>
    <dgm:cxn modelId="{AE2DEE9E-A7AB-479A-9329-1FA40C719B49}" type="presParOf" srcId="{473B1628-A608-4F0A-ADD6-BB4E6D952AA2}" destId="{49E76BC6-CFC4-4EE6-955A-42AA51E12D1B}" srcOrd="1" destOrd="0" presId="urn:microsoft.com/office/officeart/2005/8/layout/vProcess5"/>
    <dgm:cxn modelId="{99B3A283-5C96-4DE5-A5EC-BE8C365C3323}" type="presParOf" srcId="{473B1628-A608-4F0A-ADD6-BB4E6D952AA2}" destId="{A06800F5-9AAB-42D1-AF8C-1605D1AD2126}" srcOrd="2" destOrd="0" presId="urn:microsoft.com/office/officeart/2005/8/layout/vProcess5"/>
    <dgm:cxn modelId="{D08EFE91-118A-4D05-80DC-C5791EE524B9}" type="presParOf" srcId="{473B1628-A608-4F0A-ADD6-BB4E6D952AA2}" destId="{67E3362C-44E2-4FF7-AABC-B3EDC40E1914}" srcOrd="3" destOrd="0" presId="urn:microsoft.com/office/officeart/2005/8/layout/vProcess5"/>
    <dgm:cxn modelId="{B525F32B-3EEE-4C68-9CF9-3DF8FE5F49D8}" type="presParOf" srcId="{473B1628-A608-4F0A-ADD6-BB4E6D952AA2}" destId="{BA5969F2-66BE-4936-BCE4-A58817FE9FEE}" srcOrd="4" destOrd="0" presId="urn:microsoft.com/office/officeart/2005/8/layout/vProcess5"/>
    <dgm:cxn modelId="{900563EC-D42E-49C9-8BE0-53F68064F045}" type="presParOf" srcId="{473B1628-A608-4F0A-ADD6-BB4E6D952AA2}" destId="{6A8B5E4A-FEC8-4C30-A78C-10A619D5F6AD}" srcOrd="5" destOrd="0" presId="urn:microsoft.com/office/officeart/2005/8/layout/vProcess5"/>
    <dgm:cxn modelId="{E999A88C-CE70-4BBC-8AEE-42D45D94F681}" type="presParOf" srcId="{473B1628-A608-4F0A-ADD6-BB4E6D952AA2}" destId="{15AFFECA-5B9E-409D-9E21-DCB1E2AF3914}" srcOrd="6" destOrd="0" presId="urn:microsoft.com/office/officeart/2005/8/layout/vProcess5"/>
    <dgm:cxn modelId="{45DE69C1-4217-446B-9805-EC743BD46EF3}" type="presParOf" srcId="{473B1628-A608-4F0A-ADD6-BB4E6D952AA2}" destId="{3CE670DC-5CD2-4B89-B0B4-4617BF6EEC95}" srcOrd="7" destOrd="0" presId="urn:microsoft.com/office/officeart/2005/8/layout/vProcess5"/>
    <dgm:cxn modelId="{1C0E4EF0-ED3C-4D7E-B966-CFC233FF2402}" type="presParOf" srcId="{473B1628-A608-4F0A-ADD6-BB4E6D952AA2}" destId="{FD06A35B-8D71-46A5-B027-3382DACB80CE}" srcOrd="8" destOrd="0" presId="urn:microsoft.com/office/officeart/2005/8/layout/vProcess5"/>
    <dgm:cxn modelId="{335593DE-7481-4012-999D-F25F7D924913}" type="presParOf" srcId="{473B1628-A608-4F0A-ADD6-BB4E6D952AA2}" destId="{59A86D4D-4B38-4BC2-8245-A346FA8A5EE0}" srcOrd="9" destOrd="0" presId="urn:microsoft.com/office/officeart/2005/8/layout/vProcess5"/>
    <dgm:cxn modelId="{7DD46A8C-0E00-47BF-B137-2307130888B6}" type="presParOf" srcId="{473B1628-A608-4F0A-ADD6-BB4E6D952AA2}" destId="{72F92DFA-C9DC-46B9-875A-AFA6DE673BED}" srcOrd="10" destOrd="0" presId="urn:microsoft.com/office/officeart/2005/8/layout/vProcess5"/>
    <dgm:cxn modelId="{B3A1E839-71EE-4518-9F14-B57F58FF3CC8}" type="presParOf" srcId="{473B1628-A608-4F0A-ADD6-BB4E6D952AA2}" destId="{6038E46C-4A2B-41D2-8924-28FC897A607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2F148-BE45-44FC-9D32-ED266806352F}" type="doc">
      <dgm:prSet loTypeId="urn:microsoft.com/office/officeart/2005/8/layout/process2" loCatId="process" qsTypeId="urn:microsoft.com/office/officeart/2005/8/quickstyle/simple1#2" qsCatId="simple" csTypeId="urn:microsoft.com/office/officeart/2005/8/colors/accent4_3" csCatId="accent4" phldr="1"/>
      <dgm:spPr/>
    </dgm:pt>
    <dgm:pt modelId="{6ADB85D1-F89F-4AF2-9587-89059BC2ACA0}">
      <dgm:prSet phldrT="[Text]" custT="1"/>
      <dgm:spPr/>
      <dgm:t>
        <a:bodyPr/>
        <a:lstStyle/>
        <a:p>
          <a:r>
            <a:rPr lang="de-DE" sz="2000" dirty="0">
              <a:latin typeface="Arial" pitchFamily="34" charset="0"/>
              <a:cs typeface="Arial" pitchFamily="34" charset="0"/>
            </a:rPr>
            <a:t>Biomasse</a:t>
          </a:r>
        </a:p>
        <a:p>
          <a:r>
            <a:rPr lang="de-DE" sz="1400" dirty="0">
              <a:latin typeface="Arial" pitchFamily="34" charset="0"/>
              <a:cs typeface="Arial" pitchFamily="34" charset="0"/>
            </a:rPr>
            <a:t>(Fette, Eiweiße, Kohlenhydrate)</a:t>
          </a:r>
        </a:p>
      </dgm:t>
    </dgm:pt>
    <dgm:pt modelId="{D4D602F7-99D5-4726-99D4-C27315765A73}" type="parTrans" cxnId="{C29D9F65-C199-496A-B61F-691976F7E6DE}">
      <dgm:prSet/>
      <dgm:spPr/>
      <dgm:t>
        <a:bodyPr/>
        <a:lstStyle/>
        <a:p>
          <a:endParaRPr lang="de-DE">
            <a:latin typeface="Arial" pitchFamily="34" charset="0"/>
            <a:cs typeface="Arial" pitchFamily="34" charset="0"/>
          </a:endParaRPr>
        </a:p>
      </dgm:t>
    </dgm:pt>
    <dgm:pt modelId="{C1CE4BFF-248F-4CB3-B26F-D028DB8A88DA}" type="sibTrans" cxnId="{C29D9F65-C199-496A-B61F-691976F7E6DE}">
      <dgm:prSet/>
      <dgm:spPr/>
      <dgm:t>
        <a:bodyPr/>
        <a:lstStyle/>
        <a:p>
          <a:endParaRPr lang="de-DE">
            <a:latin typeface="Arial" pitchFamily="34" charset="0"/>
            <a:cs typeface="Arial" pitchFamily="34" charset="0"/>
          </a:endParaRPr>
        </a:p>
      </dgm:t>
    </dgm:pt>
    <dgm:pt modelId="{2F08488D-DF41-47B9-9B99-D857BCE46330}">
      <dgm:prSet phldrT="[Text]" custT="1"/>
      <dgm:spPr/>
      <dgm:t>
        <a:bodyPr/>
        <a:lstStyle/>
        <a:p>
          <a:r>
            <a:rPr lang="de-DE" sz="2000" dirty="0">
              <a:latin typeface="Arial" pitchFamily="34" charset="0"/>
              <a:cs typeface="Arial" pitchFamily="34" charset="0"/>
            </a:rPr>
            <a:t>Monomere </a:t>
          </a:r>
        </a:p>
        <a:p>
          <a:r>
            <a:rPr lang="de-DE" sz="1200" dirty="0">
              <a:latin typeface="Arial" pitchFamily="34" charset="0"/>
              <a:cs typeface="Arial" pitchFamily="34" charset="0"/>
            </a:rPr>
            <a:t>(Fettsäuren, Aminosäuren, Einfachzucker)</a:t>
          </a:r>
        </a:p>
      </dgm:t>
    </dgm:pt>
    <dgm:pt modelId="{08E44D13-559B-4FE6-8398-C4525665755C}" type="parTrans" cxnId="{EB739054-4FAB-4A14-8A74-F9E90090D082}">
      <dgm:prSet/>
      <dgm:spPr/>
      <dgm:t>
        <a:bodyPr/>
        <a:lstStyle/>
        <a:p>
          <a:endParaRPr lang="de-DE">
            <a:latin typeface="Arial" pitchFamily="34" charset="0"/>
            <a:cs typeface="Arial" pitchFamily="34" charset="0"/>
          </a:endParaRPr>
        </a:p>
      </dgm:t>
    </dgm:pt>
    <dgm:pt modelId="{E4347667-E94D-4B56-88B2-FF36828A2B49}" type="sibTrans" cxnId="{EB739054-4FAB-4A14-8A74-F9E90090D082}">
      <dgm:prSet/>
      <dgm:spPr/>
      <dgm:t>
        <a:bodyPr/>
        <a:lstStyle/>
        <a:p>
          <a:endParaRPr lang="de-DE">
            <a:latin typeface="Arial" pitchFamily="34" charset="0"/>
            <a:cs typeface="Arial" pitchFamily="34" charset="0"/>
          </a:endParaRPr>
        </a:p>
      </dgm:t>
    </dgm:pt>
    <dgm:pt modelId="{563AEC26-87AB-4364-B082-219DAA25DD3D}">
      <dgm:prSet phldrT="[Text]" custT="1"/>
      <dgm:spPr/>
      <dgm:t>
        <a:bodyPr/>
        <a:lstStyle/>
        <a:p>
          <a:r>
            <a:rPr lang="de-DE" sz="2000" dirty="0">
              <a:latin typeface="Arial" pitchFamily="34" charset="0"/>
              <a:cs typeface="Arial" pitchFamily="34" charset="0"/>
            </a:rPr>
            <a:t>Flüchtige org. Säuren, Alkohole</a:t>
          </a:r>
        </a:p>
      </dgm:t>
    </dgm:pt>
    <dgm:pt modelId="{7875E027-BF02-4329-A17B-9D5351F4DD45}" type="parTrans" cxnId="{3EE6373E-38AC-4C42-9AED-D6C2C68A9DEF}">
      <dgm:prSet/>
      <dgm:spPr/>
      <dgm:t>
        <a:bodyPr/>
        <a:lstStyle/>
        <a:p>
          <a:endParaRPr lang="de-DE">
            <a:latin typeface="Arial" pitchFamily="34" charset="0"/>
            <a:cs typeface="Arial" pitchFamily="34" charset="0"/>
          </a:endParaRPr>
        </a:p>
      </dgm:t>
    </dgm:pt>
    <dgm:pt modelId="{0B8E7405-D466-4E17-87D8-BE49DA625689}" type="sibTrans" cxnId="{3EE6373E-38AC-4C42-9AED-D6C2C68A9DEF}">
      <dgm:prSet/>
      <dgm:spPr/>
      <dgm:t>
        <a:bodyPr/>
        <a:lstStyle/>
        <a:p>
          <a:endParaRPr lang="de-DE">
            <a:latin typeface="Arial" pitchFamily="34" charset="0"/>
            <a:cs typeface="Arial" pitchFamily="34" charset="0"/>
          </a:endParaRPr>
        </a:p>
      </dgm:t>
    </dgm:pt>
    <dgm:pt modelId="{F766290D-9A0E-483D-8040-F0B760218028}">
      <dgm:prSet phldrT="[Text]" custT="1"/>
      <dgm:spPr/>
      <dgm:t>
        <a:bodyPr/>
        <a:lstStyle/>
        <a:p>
          <a:r>
            <a:rPr lang="de-DE" sz="2000" dirty="0">
              <a:latin typeface="Arial" pitchFamily="34" charset="0"/>
              <a:cs typeface="Arial" pitchFamily="34" charset="0"/>
            </a:rPr>
            <a:t>Essigsäure </a:t>
          </a:r>
        </a:p>
        <a:p>
          <a:r>
            <a:rPr lang="de-DE" sz="1600" dirty="0">
              <a:latin typeface="Arial" pitchFamily="34" charset="0"/>
              <a:cs typeface="Arial" pitchFamily="34" charset="0"/>
            </a:rPr>
            <a:t>(CH</a:t>
          </a:r>
          <a:r>
            <a:rPr lang="de-DE" sz="1600" baseline="-25000" dirty="0">
              <a:latin typeface="Arial" pitchFamily="34" charset="0"/>
              <a:cs typeface="Arial" pitchFamily="34" charset="0"/>
            </a:rPr>
            <a:t>3</a:t>
          </a:r>
          <a:r>
            <a:rPr lang="de-DE" sz="1600" dirty="0">
              <a:latin typeface="Arial" pitchFamily="34" charset="0"/>
              <a:cs typeface="Arial" pitchFamily="34" charset="0"/>
            </a:rPr>
            <a:t>COOH)</a:t>
          </a:r>
        </a:p>
      </dgm:t>
    </dgm:pt>
    <dgm:pt modelId="{D4754891-9E53-48A1-AC4A-060D7CA087A5}" type="parTrans" cxnId="{67147803-E885-4945-91D6-D6E53C8D1394}">
      <dgm:prSet/>
      <dgm:spPr/>
      <dgm:t>
        <a:bodyPr/>
        <a:lstStyle/>
        <a:p>
          <a:endParaRPr lang="de-DE">
            <a:latin typeface="Arial" pitchFamily="34" charset="0"/>
            <a:cs typeface="Arial" pitchFamily="34" charset="0"/>
          </a:endParaRPr>
        </a:p>
      </dgm:t>
    </dgm:pt>
    <dgm:pt modelId="{1E5EC6B4-DD32-447B-9DE1-8236B02C9770}" type="sibTrans" cxnId="{67147803-E885-4945-91D6-D6E53C8D1394}">
      <dgm:prSet/>
      <dgm:spPr/>
      <dgm:t>
        <a:bodyPr/>
        <a:lstStyle/>
        <a:p>
          <a:endParaRPr lang="de-DE">
            <a:latin typeface="Arial" pitchFamily="34" charset="0"/>
            <a:cs typeface="Arial" pitchFamily="34" charset="0"/>
          </a:endParaRPr>
        </a:p>
      </dgm:t>
    </dgm:pt>
    <dgm:pt modelId="{CE729B9F-9287-4A3F-9FBA-265FE23DAF45}">
      <dgm:prSet phldrT="[Text]" custT="1"/>
      <dgm:spPr>
        <a:solidFill>
          <a:schemeClr val="accent5"/>
        </a:solidFill>
      </dgm:spPr>
      <dgm:t>
        <a:bodyPr/>
        <a:lstStyle/>
        <a:p>
          <a:r>
            <a:rPr lang="de-DE" sz="2000" dirty="0">
              <a:latin typeface="Arial" pitchFamily="34" charset="0"/>
              <a:cs typeface="Arial" pitchFamily="34" charset="0"/>
            </a:rPr>
            <a:t>BIOGAS</a:t>
          </a:r>
          <a:r>
            <a:rPr lang="de-DE" sz="1600" dirty="0">
              <a:latin typeface="Arial" pitchFamily="34" charset="0"/>
              <a:cs typeface="Arial" pitchFamily="34" charset="0"/>
            </a:rPr>
            <a:t> </a:t>
          </a:r>
        </a:p>
        <a:p>
          <a:r>
            <a:rPr lang="de-DE" sz="1600" dirty="0">
              <a:latin typeface="Arial" pitchFamily="34" charset="0"/>
              <a:cs typeface="Arial" pitchFamily="34" charset="0"/>
            </a:rPr>
            <a:t>(Methan, CO</a:t>
          </a:r>
          <a:r>
            <a:rPr lang="de-DE" sz="1600" baseline="-25000" dirty="0">
              <a:latin typeface="Arial" pitchFamily="34" charset="0"/>
              <a:cs typeface="Arial" pitchFamily="34" charset="0"/>
            </a:rPr>
            <a:t>2</a:t>
          </a:r>
          <a:r>
            <a:rPr lang="de-DE" sz="1600" dirty="0">
              <a:latin typeface="Arial" pitchFamily="34" charset="0"/>
              <a:cs typeface="Arial" pitchFamily="34" charset="0"/>
            </a:rPr>
            <a:t>, …)</a:t>
          </a:r>
        </a:p>
      </dgm:t>
    </dgm:pt>
    <dgm:pt modelId="{3878473B-BC17-47D3-A6D0-B97BD882BAB2}" type="parTrans" cxnId="{11B4E8CD-E0B1-4F8E-A993-C20166E4B35B}">
      <dgm:prSet/>
      <dgm:spPr/>
      <dgm:t>
        <a:bodyPr/>
        <a:lstStyle/>
        <a:p>
          <a:endParaRPr lang="de-DE">
            <a:latin typeface="Arial" pitchFamily="34" charset="0"/>
            <a:cs typeface="Arial" pitchFamily="34" charset="0"/>
          </a:endParaRPr>
        </a:p>
      </dgm:t>
    </dgm:pt>
    <dgm:pt modelId="{B74AA374-083E-46C8-91AB-110A7CF84996}" type="sibTrans" cxnId="{11B4E8CD-E0B1-4F8E-A993-C20166E4B35B}">
      <dgm:prSet/>
      <dgm:spPr/>
      <dgm:t>
        <a:bodyPr/>
        <a:lstStyle/>
        <a:p>
          <a:endParaRPr lang="de-DE">
            <a:latin typeface="Arial" pitchFamily="34" charset="0"/>
            <a:cs typeface="Arial" pitchFamily="34" charset="0"/>
          </a:endParaRPr>
        </a:p>
      </dgm:t>
    </dgm:pt>
    <dgm:pt modelId="{FB34D1EE-68B4-4E39-BF76-33CB5E08E939}" type="pres">
      <dgm:prSet presAssocID="{6B82F148-BE45-44FC-9D32-ED266806352F}" presName="linearFlow" presStyleCnt="0">
        <dgm:presLayoutVars>
          <dgm:resizeHandles val="exact"/>
        </dgm:presLayoutVars>
      </dgm:prSet>
      <dgm:spPr/>
    </dgm:pt>
    <dgm:pt modelId="{81DD9DC1-3F87-4112-AB2A-C3F29146777F}" type="pres">
      <dgm:prSet presAssocID="{6ADB85D1-F89F-4AF2-9587-89059BC2ACA0}" presName="node" presStyleLbl="node1" presStyleIdx="0" presStyleCnt="5" custScaleX="157438">
        <dgm:presLayoutVars>
          <dgm:bulletEnabled val="1"/>
        </dgm:presLayoutVars>
      </dgm:prSet>
      <dgm:spPr/>
    </dgm:pt>
    <dgm:pt modelId="{33D82BCE-2640-4E27-A8FA-1173709444B4}" type="pres">
      <dgm:prSet presAssocID="{C1CE4BFF-248F-4CB3-B26F-D028DB8A88DA}" presName="sibTrans" presStyleLbl="sibTrans2D1" presStyleIdx="0" presStyleCnt="4"/>
      <dgm:spPr/>
    </dgm:pt>
    <dgm:pt modelId="{3F5C0C31-E5C7-4F5D-B869-F265F66B5CB4}" type="pres">
      <dgm:prSet presAssocID="{C1CE4BFF-248F-4CB3-B26F-D028DB8A88DA}" presName="connectorText" presStyleLbl="sibTrans2D1" presStyleIdx="0" presStyleCnt="4"/>
      <dgm:spPr/>
    </dgm:pt>
    <dgm:pt modelId="{D371D8DE-93DA-44B8-8C3C-8D2592C25DD4}" type="pres">
      <dgm:prSet presAssocID="{2F08488D-DF41-47B9-9B99-D857BCE46330}" presName="node" presStyleLbl="node1" presStyleIdx="1" presStyleCnt="5" custScaleX="157438">
        <dgm:presLayoutVars>
          <dgm:bulletEnabled val="1"/>
        </dgm:presLayoutVars>
      </dgm:prSet>
      <dgm:spPr/>
    </dgm:pt>
    <dgm:pt modelId="{40BE07D3-336A-4BE0-BFE7-2BA33DD03190}" type="pres">
      <dgm:prSet presAssocID="{E4347667-E94D-4B56-88B2-FF36828A2B49}" presName="sibTrans" presStyleLbl="sibTrans2D1" presStyleIdx="1" presStyleCnt="4"/>
      <dgm:spPr/>
    </dgm:pt>
    <dgm:pt modelId="{08787CF0-30CB-4F21-8EBF-005B5AA603FF}" type="pres">
      <dgm:prSet presAssocID="{E4347667-E94D-4B56-88B2-FF36828A2B49}" presName="connectorText" presStyleLbl="sibTrans2D1" presStyleIdx="1" presStyleCnt="4"/>
      <dgm:spPr/>
    </dgm:pt>
    <dgm:pt modelId="{BA20D22B-07FA-43B4-B44F-B14EE73A03C8}" type="pres">
      <dgm:prSet presAssocID="{563AEC26-87AB-4364-B082-219DAA25DD3D}" presName="node" presStyleLbl="node1" presStyleIdx="2" presStyleCnt="5" custScaleX="157438">
        <dgm:presLayoutVars>
          <dgm:bulletEnabled val="1"/>
        </dgm:presLayoutVars>
      </dgm:prSet>
      <dgm:spPr/>
    </dgm:pt>
    <dgm:pt modelId="{A7991142-DCE2-4C44-A581-65770F3CC31A}" type="pres">
      <dgm:prSet presAssocID="{0B8E7405-D466-4E17-87D8-BE49DA625689}" presName="sibTrans" presStyleLbl="sibTrans2D1" presStyleIdx="2" presStyleCnt="4"/>
      <dgm:spPr/>
    </dgm:pt>
    <dgm:pt modelId="{82B9C5BA-CE33-4D69-955B-B690B6D6FEEC}" type="pres">
      <dgm:prSet presAssocID="{0B8E7405-D466-4E17-87D8-BE49DA625689}" presName="connectorText" presStyleLbl="sibTrans2D1" presStyleIdx="2" presStyleCnt="4"/>
      <dgm:spPr/>
    </dgm:pt>
    <dgm:pt modelId="{C3730D66-8B21-439D-B8AF-087FD3CFC44C}" type="pres">
      <dgm:prSet presAssocID="{F766290D-9A0E-483D-8040-F0B760218028}" presName="node" presStyleLbl="node1" presStyleIdx="3" presStyleCnt="5" custScaleX="157438">
        <dgm:presLayoutVars>
          <dgm:bulletEnabled val="1"/>
        </dgm:presLayoutVars>
      </dgm:prSet>
      <dgm:spPr/>
    </dgm:pt>
    <dgm:pt modelId="{44C8B3EB-FE42-4765-98CD-6D9343751FE6}" type="pres">
      <dgm:prSet presAssocID="{1E5EC6B4-DD32-447B-9DE1-8236B02C9770}" presName="sibTrans" presStyleLbl="sibTrans2D1" presStyleIdx="3" presStyleCnt="4"/>
      <dgm:spPr/>
    </dgm:pt>
    <dgm:pt modelId="{DAB1F167-3D49-4751-B2A3-FDFD28F88302}" type="pres">
      <dgm:prSet presAssocID="{1E5EC6B4-DD32-447B-9DE1-8236B02C9770}" presName="connectorText" presStyleLbl="sibTrans2D1" presStyleIdx="3" presStyleCnt="4"/>
      <dgm:spPr/>
    </dgm:pt>
    <dgm:pt modelId="{41D11C93-454F-4E98-8359-3C3465B9D4A1}" type="pres">
      <dgm:prSet presAssocID="{CE729B9F-9287-4A3F-9FBA-265FE23DAF45}" presName="node" presStyleLbl="node1" presStyleIdx="4" presStyleCnt="5" custScaleX="157438">
        <dgm:presLayoutVars>
          <dgm:bulletEnabled val="1"/>
        </dgm:presLayoutVars>
      </dgm:prSet>
      <dgm:spPr/>
    </dgm:pt>
  </dgm:ptLst>
  <dgm:cxnLst>
    <dgm:cxn modelId="{67147803-E885-4945-91D6-D6E53C8D1394}" srcId="{6B82F148-BE45-44FC-9D32-ED266806352F}" destId="{F766290D-9A0E-483D-8040-F0B760218028}" srcOrd="3" destOrd="0" parTransId="{D4754891-9E53-48A1-AC4A-060D7CA087A5}" sibTransId="{1E5EC6B4-DD32-447B-9DE1-8236B02C9770}"/>
    <dgm:cxn modelId="{2A50B808-523E-4658-9B8A-63B566D534D1}" type="presOf" srcId="{C1CE4BFF-248F-4CB3-B26F-D028DB8A88DA}" destId="{3F5C0C31-E5C7-4F5D-B869-F265F66B5CB4}" srcOrd="1" destOrd="0" presId="urn:microsoft.com/office/officeart/2005/8/layout/process2"/>
    <dgm:cxn modelId="{512F9B1F-D531-4D84-9BA4-6A071C1898E1}" type="presOf" srcId="{2F08488D-DF41-47B9-9B99-D857BCE46330}" destId="{D371D8DE-93DA-44B8-8C3C-8D2592C25DD4}" srcOrd="0" destOrd="0" presId="urn:microsoft.com/office/officeart/2005/8/layout/process2"/>
    <dgm:cxn modelId="{009E2C38-EC78-42BB-A24C-DB1BFD7A3490}" type="presOf" srcId="{1E5EC6B4-DD32-447B-9DE1-8236B02C9770}" destId="{44C8B3EB-FE42-4765-98CD-6D9343751FE6}" srcOrd="0" destOrd="0" presId="urn:microsoft.com/office/officeart/2005/8/layout/process2"/>
    <dgm:cxn modelId="{3EE6373E-38AC-4C42-9AED-D6C2C68A9DEF}" srcId="{6B82F148-BE45-44FC-9D32-ED266806352F}" destId="{563AEC26-87AB-4364-B082-219DAA25DD3D}" srcOrd="2" destOrd="0" parTransId="{7875E027-BF02-4329-A17B-9D5351F4DD45}" sibTransId="{0B8E7405-D466-4E17-87D8-BE49DA625689}"/>
    <dgm:cxn modelId="{747A1F65-E152-45EC-94AE-F874DFD9EB8E}" type="presOf" srcId="{C1CE4BFF-248F-4CB3-B26F-D028DB8A88DA}" destId="{33D82BCE-2640-4E27-A8FA-1173709444B4}" srcOrd="0" destOrd="0" presId="urn:microsoft.com/office/officeart/2005/8/layout/process2"/>
    <dgm:cxn modelId="{C29D9F65-C199-496A-B61F-691976F7E6DE}" srcId="{6B82F148-BE45-44FC-9D32-ED266806352F}" destId="{6ADB85D1-F89F-4AF2-9587-89059BC2ACA0}" srcOrd="0" destOrd="0" parTransId="{D4D602F7-99D5-4726-99D4-C27315765A73}" sibTransId="{C1CE4BFF-248F-4CB3-B26F-D028DB8A88DA}"/>
    <dgm:cxn modelId="{0B7BD353-E888-4C3C-8F38-6FF6F58DC4D0}" type="presOf" srcId="{E4347667-E94D-4B56-88B2-FF36828A2B49}" destId="{08787CF0-30CB-4F21-8EBF-005B5AA603FF}" srcOrd="1" destOrd="0" presId="urn:microsoft.com/office/officeart/2005/8/layout/process2"/>
    <dgm:cxn modelId="{EB739054-4FAB-4A14-8A74-F9E90090D082}" srcId="{6B82F148-BE45-44FC-9D32-ED266806352F}" destId="{2F08488D-DF41-47B9-9B99-D857BCE46330}" srcOrd="1" destOrd="0" parTransId="{08E44D13-559B-4FE6-8398-C4525665755C}" sibTransId="{E4347667-E94D-4B56-88B2-FF36828A2B49}"/>
    <dgm:cxn modelId="{6AB99F76-168C-49CB-B58D-31D4DC5EF444}" type="presOf" srcId="{0B8E7405-D466-4E17-87D8-BE49DA625689}" destId="{82B9C5BA-CE33-4D69-955B-B690B6D6FEEC}" srcOrd="1" destOrd="0" presId="urn:microsoft.com/office/officeart/2005/8/layout/process2"/>
    <dgm:cxn modelId="{70C32357-A009-487F-BE89-028D63CC6C3C}" type="presOf" srcId="{1E5EC6B4-DD32-447B-9DE1-8236B02C9770}" destId="{DAB1F167-3D49-4751-B2A3-FDFD28F88302}" srcOrd="1" destOrd="0" presId="urn:microsoft.com/office/officeart/2005/8/layout/process2"/>
    <dgm:cxn modelId="{C9B8B283-7D02-4AC5-AA13-36F5FCB9C58C}" type="presOf" srcId="{6ADB85D1-F89F-4AF2-9587-89059BC2ACA0}" destId="{81DD9DC1-3F87-4112-AB2A-C3F29146777F}" srcOrd="0" destOrd="0" presId="urn:microsoft.com/office/officeart/2005/8/layout/process2"/>
    <dgm:cxn modelId="{E158DFA7-D347-40F4-94BE-5FEEEABDD118}" type="presOf" srcId="{0B8E7405-D466-4E17-87D8-BE49DA625689}" destId="{A7991142-DCE2-4C44-A581-65770F3CC31A}" srcOrd="0" destOrd="0" presId="urn:microsoft.com/office/officeart/2005/8/layout/process2"/>
    <dgm:cxn modelId="{93D1EEB1-7E81-4AC0-86F5-C288BED4BF09}" type="presOf" srcId="{CE729B9F-9287-4A3F-9FBA-265FE23DAF45}" destId="{41D11C93-454F-4E98-8359-3C3465B9D4A1}" srcOrd="0" destOrd="0" presId="urn:microsoft.com/office/officeart/2005/8/layout/process2"/>
    <dgm:cxn modelId="{BCF50CB3-E678-4351-A9E0-61BEBD5C6CF4}" type="presOf" srcId="{E4347667-E94D-4B56-88B2-FF36828A2B49}" destId="{40BE07D3-336A-4BE0-BFE7-2BA33DD03190}" srcOrd="0" destOrd="0" presId="urn:microsoft.com/office/officeart/2005/8/layout/process2"/>
    <dgm:cxn modelId="{A613C9BC-1A55-4F4B-B31B-90BBFF327EE4}" type="presOf" srcId="{F766290D-9A0E-483D-8040-F0B760218028}" destId="{C3730D66-8B21-439D-B8AF-087FD3CFC44C}" srcOrd="0" destOrd="0" presId="urn:microsoft.com/office/officeart/2005/8/layout/process2"/>
    <dgm:cxn modelId="{11B4E8CD-E0B1-4F8E-A993-C20166E4B35B}" srcId="{6B82F148-BE45-44FC-9D32-ED266806352F}" destId="{CE729B9F-9287-4A3F-9FBA-265FE23DAF45}" srcOrd="4" destOrd="0" parTransId="{3878473B-BC17-47D3-A6D0-B97BD882BAB2}" sibTransId="{B74AA374-083E-46C8-91AB-110A7CF84996}"/>
    <dgm:cxn modelId="{3BBF57CE-7DF2-444F-8A2F-B11BC1427E1E}" type="presOf" srcId="{563AEC26-87AB-4364-B082-219DAA25DD3D}" destId="{BA20D22B-07FA-43B4-B44F-B14EE73A03C8}" srcOrd="0" destOrd="0" presId="urn:microsoft.com/office/officeart/2005/8/layout/process2"/>
    <dgm:cxn modelId="{7DF266E9-75E3-4297-AFEC-5D185991735D}" type="presOf" srcId="{6B82F148-BE45-44FC-9D32-ED266806352F}" destId="{FB34D1EE-68B4-4E39-BF76-33CB5E08E939}" srcOrd="0" destOrd="0" presId="urn:microsoft.com/office/officeart/2005/8/layout/process2"/>
    <dgm:cxn modelId="{659476C9-9B2C-4F32-9F24-51464011F7CD}" type="presParOf" srcId="{FB34D1EE-68B4-4E39-BF76-33CB5E08E939}" destId="{81DD9DC1-3F87-4112-AB2A-C3F29146777F}" srcOrd="0" destOrd="0" presId="urn:microsoft.com/office/officeart/2005/8/layout/process2"/>
    <dgm:cxn modelId="{0BDC6BC6-362B-4037-826C-1B761C59A4AE}" type="presParOf" srcId="{FB34D1EE-68B4-4E39-BF76-33CB5E08E939}" destId="{33D82BCE-2640-4E27-A8FA-1173709444B4}" srcOrd="1" destOrd="0" presId="urn:microsoft.com/office/officeart/2005/8/layout/process2"/>
    <dgm:cxn modelId="{7994293C-4ED1-4276-83ED-606F46044D49}" type="presParOf" srcId="{33D82BCE-2640-4E27-A8FA-1173709444B4}" destId="{3F5C0C31-E5C7-4F5D-B869-F265F66B5CB4}" srcOrd="0" destOrd="0" presId="urn:microsoft.com/office/officeart/2005/8/layout/process2"/>
    <dgm:cxn modelId="{A25E6BE2-B805-4DE4-B349-0FE4C66277D3}" type="presParOf" srcId="{FB34D1EE-68B4-4E39-BF76-33CB5E08E939}" destId="{D371D8DE-93DA-44B8-8C3C-8D2592C25DD4}" srcOrd="2" destOrd="0" presId="urn:microsoft.com/office/officeart/2005/8/layout/process2"/>
    <dgm:cxn modelId="{6E44F009-02BC-498C-B2B4-C60FD789C359}" type="presParOf" srcId="{FB34D1EE-68B4-4E39-BF76-33CB5E08E939}" destId="{40BE07D3-336A-4BE0-BFE7-2BA33DD03190}" srcOrd="3" destOrd="0" presId="urn:microsoft.com/office/officeart/2005/8/layout/process2"/>
    <dgm:cxn modelId="{FC6CEE6F-3276-4312-949D-9B1063AB12FE}" type="presParOf" srcId="{40BE07D3-336A-4BE0-BFE7-2BA33DD03190}" destId="{08787CF0-30CB-4F21-8EBF-005B5AA603FF}" srcOrd="0" destOrd="0" presId="urn:microsoft.com/office/officeart/2005/8/layout/process2"/>
    <dgm:cxn modelId="{EB8598D3-612B-4A40-A48F-9135583AE367}" type="presParOf" srcId="{FB34D1EE-68B4-4E39-BF76-33CB5E08E939}" destId="{BA20D22B-07FA-43B4-B44F-B14EE73A03C8}" srcOrd="4" destOrd="0" presId="urn:microsoft.com/office/officeart/2005/8/layout/process2"/>
    <dgm:cxn modelId="{DA32BC44-209C-43D4-B141-DD3601880ED0}" type="presParOf" srcId="{FB34D1EE-68B4-4E39-BF76-33CB5E08E939}" destId="{A7991142-DCE2-4C44-A581-65770F3CC31A}" srcOrd="5" destOrd="0" presId="urn:microsoft.com/office/officeart/2005/8/layout/process2"/>
    <dgm:cxn modelId="{53AD869F-1C08-4496-B505-1B9890D7451B}" type="presParOf" srcId="{A7991142-DCE2-4C44-A581-65770F3CC31A}" destId="{82B9C5BA-CE33-4D69-955B-B690B6D6FEEC}" srcOrd="0" destOrd="0" presId="urn:microsoft.com/office/officeart/2005/8/layout/process2"/>
    <dgm:cxn modelId="{2ECB5E0A-7D5D-4DE5-BCFC-2013E2347B24}" type="presParOf" srcId="{FB34D1EE-68B4-4E39-BF76-33CB5E08E939}" destId="{C3730D66-8B21-439D-B8AF-087FD3CFC44C}" srcOrd="6" destOrd="0" presId="urn:microsoft.com/office/officeart/2005/8/layout/process2"/>
    <dgm:cxn modelId="{E2A16724-A9E1-416E-964B-64FBA027FF40}" type="presParOf" srcId="{FB34D1EE-68B4-4E39-BF76-33CB5E08E939}" destId="{44C8B3EB-FE42-4765-98CD-6D9343751FE6}" srcOrd="7" destOrd="0" presId="urn:microsoft.com/office/officeart/2005/8/layout/process2"/>
    <dgm:cxn modelId="{C69952AB-2067-4ACB-9FC7-FBF1829ACADC}" type="presParOf" srcId="{44C8B3EB-FE42-4765-98CD-6D9343751FE6}" destId="{DAB1F167-3D49-4751-B2A3-FDFD28F88302}" srcOrd="0" destOrd="0" presId="urn:microsoft.com/office/officeart/2005/8/layout/process2"/>
    <dgm:cxn modelId="{46C3F0F7-FD99-42BB-B029-A9D9A2081A72}" type="presParOf" srcId="{FB34D1EE-68B4-4E39-BF76-33CB5E08E939}" destId="{41D11C93-454F-4E98-8359-3C3465B9D4A1}"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76BC6-CFC4-4EE6-955A-42AA51E12D1B}">
      <dsp:nvSpPr>
        <dsp:cNvPr id="0" name=""/>
        <dsp:cNvSpPr/>
      </dsp:nvSpPr>
      <dsp:spPr>
        <a:xfrm>
          <a:off x="0" y="0"/>
          <a:ext cx="3398777" cy="835349"/>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Arial" pitchFamily="34" charset="0"/>
              <a:cs typeface="Arial" pitchFamily="34" charset="0"/>
            </a:rPr>
            <a:t>Hydrolysephase</a:t>
          </a:r>
        </a:p>
        <a:p>
          <a:pPr marL="0" lvl="0" indent="0" algn="l" defTabSz="889000">
            <a:lnSpc>
              <a:spcPct val="90000"/>
            </a:lnSpc>
            <a:spcBef>
              <a:spcPct val="0"/>
            </a:spcBef>
            <a:spcAft>
              <a:spcPct val="35000"/>
            </a:spcAft>
            <a:buNone/>
          </a:pPr>
          <a:r>
            <a:rPr lang="de-DE" sz="1400" kern="1200" dirty="0">
              <a:latin typeface="Arial" pitchFamily="34" charset="0"/>
              <a:cs typeface="Arial" pitchFamily="34" charset="0"/>
            </a:rPr>
            <a:t>(säurebildende Bakterien)</a:t>
          </a:r>
        </a:p>
      </dsp:txBody>
      <dsp:txXfrm>
        <a:off x="24467" y="24467"/>
        <a:ext cx="2426782" cy="786415"/>
      </dsp:txXfrm>
    </dsp:sp>
    <dsp:sp modelId="{A06800F5-9AAB-42D1-AF8C-1605D1AD2126}">
      <dsp:nvSpPr>
        <dsp:cNvPr id="0" name=""/>
        <dsp:cNvSpPr/>
      </dsp:nvSpPr>
      <dsp:spPr>
        <a:xfrm>
          <a:off x="205558" y="987231"/>
          <a:ext cx="3398777" cy="835349"/>
        </a:xfrm>
        <a:prstGeom prst="roundRect">
          <a:avLst>
            <a:gd name="adj" fmla="val 10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Arial" pitchFamily="34" charset="0"/>
              <a:cs typeface="Arial" pitchFamily="34" charset="0"/>
            </a:rPr>
            <a:t>Versäuerungsphase</a:t>
          </a:r>
        </a:p>
        <a:p>
          <a:pPr marL="0" lvl="0" indent="0" algn="l" defTabSz="889000">
            <a:lnSpc>
              <a:spcPct val="90000"/>
            </a:lnSpc>
            <a:spcBef>
              <a:spcPct val="0"/>
            </a:spcBef>
            <a:spcAft>
              <a:spcPct val="35000"/>
            </a:spcAft>
            <a:buNone/>
          </a:pPr>
          <a:r>
            <a:rPr lang="de-DE" sz="1400" kern="1200" dirty="0">
              <a:latin typeface="Arial" pitchFamily="34" charset="0"/>
              <a:cs typeface="Arial" pitchFamily="34" charset="0"/>
            </a:rPr>
            <a:t>(säurebildende Bakterien)</a:t>
          </a:r>
        </a:p>
      </dsp:txBody>
      <dsp:txXfrm>
        <a:off x="230025" y="1011698"/>
        <a:ext cx="2522218" cy="786415"/>
      </dsp:txXfrm>
    </dsp:sp>
    <dsp:sp modelId="{67E3362C-44E2-4FF7-AABC-B3EDC40E1914}">
      <dsp:nvSpPr>
        <dsp:cNvPr id="0" name=""/>
        <dsp:cNvSpPr/>
      </dsp:nvSpPr>
      <dsp:spPr>
        <a:xfrm>
          <a:off x="411150" y="1974462"/>
          <a:ext cx="3398777" cy="835349"/>
        </a:xfrm>
        <a:prstGeom prst="roundRect">
          <a:avLst>
            <a:gd name="adj" fmla="val 10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Arial" pitchFamily="34" charset="0"/>
              <a:cs typeface="Arial" pitchFamily="34" charset="0"/>
            </a:rPr>
            <a:t>Acetogene Phase</a:t>
          </a:r>
        </a:p>
        <a:p>
          <a:pPr marL="0" lvl="0" indent="0" algn="l" defTabSz="889000">
            <a:lnSpc>
              <a:spcPct val="90000"/>
            </a:lnSpc>
            <a:spcBef>
              <a:spcPct val="0"/>
            </a:spcBef>
            <a:spcAft>
              <a:spcPct val="35000"/>
            </a:spcAft>
            <a:buNone/>
          </a:pPr>
          <a:r>
            <a:rPr lang="de-DE" sz="1400" kern="1200" dirty="0">
              <a:latin typeface="Arial" pitchFamily="34" charset="0"/>
              <a:cs typeface="Arial" pitchFamily="34" charset="0"/>
            </a:rPr>
            <a:t>(Essigsäurebildung)</a:t>
          </a:r>
        </a:p>
      </dsp:txBody>
      <dsp:txXfrm>
        <a:off x="435617" y="1998929"/>
        <a:ext cx="2526467" cy="786415"/>
      </dsp:txXfrm>
    </dsp:sp>
    <dsp:sp modelId="{BA5969F2-66BE-4936-BCE4-A58817FE9FEE}">
      <dsp:nvSpPr>
        <dsp:cNvPr id="0" name=""/>
        <dsp:cNvSpPr/>
      </dsp:nvSpPr>
      <dsp:spPr>
        <a:xfrm>
          <a:off x="781209" y="2961694"/>
          <a:ext cx="3398777" cy="835349"/>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Arial" pitchFamily="34" charset="0"/>
              <a:cs typeface="Arial" pitchFamily="34" charset="0"/>
            </a:rPr>
            <a:t>Methanogene Phase</a:t>
          </a:r>
        </a:p>
        <a:p>
          <a:pPr marL="0" lvl="0" indent="0" algn="l" defTabSz="889000">
            <a:lnSpc>
              <a:spcPct val="90000"/>
            </a:lnSpc>
            <a:spcBef>
              <a:spcPct val="0"/>
            </a:spcBef>
            <a:spcAft>
              <a:spcPct val="35000"/>
            </a:spcAft>
            <a:buNone/>
          </a:pPr>
          <a:r>
            <a:rPr lang="de-DE" sz="1400" kern="1200" dirty="0">
              <a:latin typeface="Arial" pitchFamily="34" charset="0"/>
              <a:cs typeface="Arial" pitchFamily="34" charset="0"/>
            </a:rPr>
            <a:t>(Methanogene Archaeen)</a:t>
          </a:r>
        </a:p>
      </dsp:txBody>
      <dsp:txXfrm>
        <a:off x="805676" y="2986161"/>
        <a:ext cx="2522218" cy="786415"/>
      </dsp:txXfrm>
    </dsp:sp>
    <dsp:sp modelId="{6A8B5E4A-FEC8-4C30-A78C-10A619D5F6AD}">
      <dsp:nvSpPr>
        <dsp:cNvPr id="0" name=""/>
        <dsp:cNvSpPr/>
      </dsp:nvSpPr>
      <dsp:spPr>
        <a:xfrm>
          <a:off x="2855800" y="639801"/>
          <a:ext cx="542977" cy="54297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de-DE" sz="2600" kern="1200">
            <a:latin typeface="Arial" pitchFamily="34" charset="0"/>
            <a:cs typeface="Arial" pitchFamily="34" charset="0"/>
          </a:endParaRPr>
        </a:p>
      </dsp:txBody>
      <dsp:txXfrm>
        <a:off x="2977970" y="639801"/>
        <a:ext cx="298637" cy="408590"/>
      </dsp:txXfrm>
    </dsp:sp>
    <dsp:sp modelId="{15AFFECA-5B9E-409D-9E21-DCB1E2AF3914}">
      <dsp:nvSpPr>
        <dsp:cNvPr id="0" name=""/>
        <dsp:cNvSpPr/>
      </dsp:nvSpPr>
      <dsp:spPr>
        <a:xfrm>
          <a:off x="3140447" y="1627033"/>
          <a:ext cx="542977" cy="542977"/>
        </a:xfrm>
        <a:prstGeom prst="downArrow">
          <a:avLst>
            <a:gd name="adj1" fmla="val 55000"/>
            <a:gd name="adj2" fmla="val 45000"/>
          </a:avLst>
        </a:prstGeom>
        <a:solidFill>
          <a:schemeClr val="accent1">
            <a:alpha val="90000"/>
            <a:tint val="40000"/>
            <a:hueOff val="0"/>
            <a:satOff val="0"/>
            <a:lumOff val="0"/>
            <a:alphaOff val="-2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de-DE" sz="2600" kern="1200">
            <a:latin typeface="Arial" pitchFamily="34" charset="0"/>
            <a:cs typeface="Arial" pitchFamily="34" charset="0"/>
          </a:endParaRPr>
        </a:p>
      </dsp:txBody>
      <dsp:txXfrm>
        <a:off x="3262617" y="1627033"/>
        <a:ext cx="298637" cy="408590"/>
      </dsp:txXfrm>
    </dsp:sp>
    <dsp:sp modelId="{3CE670DC-5CD2-4B89-B0B4-4617BF6EEC95}">
      <dsp:nvSpPr>
        <dsp:cNvPr id="0" name=""/>
        <dsp:cNvSpPr/>
      </dsp:nvSpPr>
      <dsp:spPr>
        <a:xfrm>
          <a:off x="3420847" y="2614264"/>
          <a:ext cx="542977" cy="542977"/>
        </a:xfrm>
        <a:prstGeom prst="downArrow">
          <a:avLst>
            <a:gd name="adj1" fmla="val 55000"/>
            <a:gd name="adj2" fmla="val 45000"/>
          </a:avLst>
        </a:prstGeom>
        <a:solidFill>
          <a:schemeClr val="accent1">
            <a:alpha val="90000"/>
            <a:tint val="40000"/>
            <a:hueOff val="0"/>
            <a:satOff val="0"/>
            <a:lumOff val="0"/>
            <a:alpha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de-DE" sz="2600" kern="1200">
            <a:latin typeface="Arial" pitchFamily="34" charset="0"/>
            <a:cs typeface="Arial" pitchFamily="34" charset="0"/>
          </a:endParaRPr>
        </a:p>
      </dsp:txBody>
      <dsp:txXfrm>
        <a:off x="3543017" y="2614264"/>
        <a:ext cx="298637" cy="408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D9DC1-3F87-4112-AB2A-C3F29146777F}">
      <dsp:nvSpPr>
        <dsp:cNvPr id="0" name=""/>
        <dsp:cNvSpPr/>
      </dsp:nvSpPr>
      <dsp:spPr>
        <a:xfrm>
          <a:off x="71300" y="2886"/>
          <a:ext cx="4249886" cy="674850"/>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rial" pitchFamily="34" charset="0"/>
              <a:cs typeface="Arial" pitchFamily="34" charset="0"/>
            </a:rPr>
            <a:t>Biomasse</a:t>
          </a:r>
        </a:p>
        <a:p>
          <a:pPr marL="0" lvl="0" indent="0" algn="ctr" defTabSz="889000">
            <a:lnSpc>
              <a:spcPct val="90000"/>
            </a:lnSpc>
            <a:spcBef>
              <a:spcPct val="0"/>
            </a:spcBef>
            <a:spcAft>
              <a:spcPct val="35000"/>
            </a:spcAft>
            <a:buNone/>
          </a:pPr>
          <a:r>
            <a:rPr lang="de-DE" sz="1400" kern="1200" dirty="0">
              <a:latin typeface="Arial" pitchFamily="34" charset="0"/>
              <a:cs typeface="Arial" pitchFamily="34" charset="0"/>
            </a:rPr>
            <a:t>(Fette, Eiweiße, Kohlenhydrate)</a:t>
          </a:r>
        </a:p>
      </dsp:txBody>
      <dsp:txXfrm>
        <a:off x="91066" y="22652"/>
        <a:ext cx="4210354" cy="635318"/>
      </dsp:txXfrm>
    </dsp:sp>
    <dsp:sp modelId="{33D82BCE-2640-4E27-A8FA-1173709444B4}">
      <dsp:nvSpPr>
        <dsp:cNvPr id="0" name=""/>
        <dsp:cNvSpPr/>
      </dsp:nvSpPr>
      <dsp:spPr>
        <a:xfrm rot="5400000">
          <a:off x="2069709" y="694608"/>
          <a:ext cx="253069" cy="303682"/>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latin typeface="Arial" pitchFamily="34" charset="0"/>
            <a:cs typeface="Arial" pitchFamily="34" charset="0"/>
          </a:endParaRPr>
        </a:p>
      </dsp:txBody>
      <dsp:txXfrm rot="-5400000">
        <a:off x="2105139" y="719915"/>
        <a:ext cx="182210" cy="177148"/>
      </dsp:txXfrm>
    </dsp:sp>
    <dsp:sp modelId="{D371D8DE-93DA-44B8-8C3C-8D2592C25DD4}">
      <dsp:nvSpPr>
        <dsp:cNvPr id="0" name=""/>
        <dsp:cNvSpPr/>
      </dsp:nvSpPr>
      <dsp:spPr>
        <a:xfrm>
          <a:off x="71300" y="1015162"/>
          <a:ext cx="4249886" cy="674850"/>
        </a:xfrm>
        <a:prstGeom prst="roundRect">
          <a:avLst>
            <a:gd name="adj" fmla="val 10000"/>
          </a:avLst>
        </a:prstGeom>
        <a:solidFill>
          <a:schemeClr val="accent4">
            <a:shade val="80000"/>
            <a:hueOff val="0"/>
            <a:satOff val="0"/>
            <a:lumOff val="62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rial" pitchFamily="34" charset="0"/>
              <a:cs typeface="Arial" pitchFamily="34" charset="0"/>
            </a:rPr>
            <a:t>Monomere </a:t>
          </a:r>
        </a:p>
        <a:p>
          <a:pPr marL="0" lvl="0" indent="0" algn="ctr" defTabSz="889000">
            <a:lnSpc>
              <a:spcPct val="90000"/>
            </a:lnSpc>
            <a:spcBef>
              <a:spcPct val="0"/>
            </a:spcBef>
            <a:spcAft>
              <a:spcPct val="35000"/>
            </a:spcAft>
            <a:buNone/>
          </a:pPr>
          <a:r>
            <a:rPr lang="de-DE" sz="1200" kern="1200" dirty="0">
              <a:latin typeface="Arial" pitchFamily="34" charset="0"/>
              <a:cs typeface="Arial" pitchFamily="34" charset="0"/>
            </a:rPr>
            <a:t>(Fettsäuren, Aminosäuren, Einfachzucker)</a:t>
          </a:r>
        </a:p>
      </dsp:txBody>
      <dsp:txXfrm>
        <a:off x="91066" y="1034928"/>
        <a:ext cx="4210354" cy="635318"/>
      </dsp:txXfrm>
    </dsp:sp>
    <dsp:sp modelId="{40BE07D3-336A-4BE0-BFE7-2BA33DD03190}">
      <dsp:nvSpPr>
        <dsp:cNvPr id="0" name=""/>
        <dsp:cNvSpPr/>
      </dsp:nvSpPr>
      <dsp:spPr>
        <a:xfrm rot="5400000">
          <a:off x="2069709" y="1706884"/>
          <a:ext cx="253069" cy="303682"/>
        </a:xfrm>
        <a:prstGeom prst="rightArrow">
          <a:avLst>
            <a:gd name="adj1" fmla="val 60000"/>
            <a:gd name="adj2" fmla="val 50000"/>
          </a:avLst>
        </a:prstGeom>
        <a:solidFill>
          <a:schemeClr val="accent4">
            <a:shade val="90000"/>
            <a:hueOff val="0"/>
            <a:satOff val="0"/>
            <a:lumOff val="75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latin typeface="Arial" pitchFamily="34" charset="0"/>
            <a:cs typeface="Arial" pitchFamily="34" charset="0"/>
          </a:endParaRPr>
        </a:p>
      </dsp:txBody>
      <dsp:txXfrm rot="-5400000">
        <a:off x="2105139" y="1732191"/>
        <a:ext cx="182210" cy="177148"/>
      </dsp:txXfrm>
    </dsp:sp>
    <dsp:sp modelId="{BA20D22B-07FA-43B4-B44F-B14EE73A03C8}">
      <dsp:nvSpPr>
        <dsp:cNvPr id="0" name=""/>
        <dsp:cNvSpPr/>
      </dsp:nvSpPr>
      <dsp:spPr>
        <a:xfrm>
          <a:off x="71300" y="2027438"/>
          <a:ext cx="4249886" cy="674850"/>
        </a:xfrm>
        <a:prstGeom prst="roundRect">
          <a:avLst>
            <a:gd name="adj" fmla="val 10000"/>
          </a:avLst>
        </a:prstGeom>
        <a:solidFill>
          <a:schemeClr val="accent4">
            <a:shade val="80000"/>
            <a:hueOff val="0"/>
            <a:satOff val="0"/>
            <a:lumOff val="125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rial" pitchFamily="34" charset="0"/>
              <a:cs typeface="Arial" pitchFamily="34" charset="0"/>
            </a:rPr>
            <a:t>Flüchtige org. Säuren, Alkohole</a:t>
          </a:r>
        </a:p>
      </dsp:txBody>
      <dsp:txXfrm>
        <a:off x="91066" y="2047204"/>
        <a:ext cx="4210354" cy="635318"/>
      </dsp:txXfrm>
    </dsp:sp>
    <dsp:sp modelId="{A7991142-DCE2-4C44-A581-65770F3CC31A}">
      <dsp:nvSpPr>
        <dsp:cNvPr id="0" name=""/>
        <dsp:cNvSpPr/>
      </dsp:nvSpPr>
      <dsp:spPr>
        <a:xfrm rot="5400000">
          <a:off x="2069709" y="2719160"/>
          <a:ext cx="253069" cy="303682"/>
        </a:xfrm>
        <a:prstGeom prst="rightArrow">
          <a:avLst>
            <a:gd name="adj1" fmla="val 60000"/>
            <a:gd name="adj2" fmla="val 50000"/>
          </a:avLst>
        </a:prstGeom>
        <a:solidFill>
          <a:schemeClr val="accent4">
            <a:shade val="90000"/>
            <a:hueOff val="0"/>
            <a:satOff val="0"/>
            <a:lumOff val="150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latin typeface="Arial" pitchFamily="34" charset="0"/>
            <a:cs typeface="Arial" pitchFamily="34" charset="0"/>
          </a:endParaRPr>
        </a:p>
      </dsp:txBody>
      <dsp:txXfrm rot="-5400000">
        <a:off x="2105139" y="2744467"/>
        <a:ext cx="182210" cy="177148"/>
      </dsp:txXfrm>
    </dsp:sp>
    <dsp:sp modelId="{C3730D66-8B21-439D-B8AF-087FD3CFC44C}">
      <dsp:nvSpPr>
        <dsp:cNvPr id="0" name=""/>
        <dsp:cNvSpPr/>
      </dsp:nvSpPr>
      <dsp:spPr>
        <a:xfrm>
          <a:off x="71300" y="3039714"/>
          <a:ext cx="4249886" cy="674850"/>
        </a:xfrm>
        <a:prstGeom prst="roundRect">
          <a:avLst>
            <a:gd name="adj" fmla="val 10000"/>
          </a:avLst>
        </a:prstGeom>
        <a:solidFill>
          <a:schemeClr val="accent4">
            <a:shade val="80000"/>
            <a:hueOff val="0"/>
            <a:satOff val="0"/>
            <a:lumOff val="188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rial" pitchFamily="34" charset="0"/>
              <a:cs typeface="Arial" pitchFamily="34" charset="0"/>
            </a:rPr>
            <a:t>Essigsäure </a:t>
          </a:r>
        </a:p>
        <a:p>
          <a:pPr marL="0" lvl="0" indent="0" algn="ctr" defTabSz="889000">
            <a:lnSpc>
              <a:spcPct val="90000"/>
            </a:lnSpc>
            <a:spcBef>
              <a:spcPct val="0"/>
            </a:spcBef>
            <a:spcAft>
              <a:spcPct val="35000"/>
            </a:spcAft>
            <a:buNone/>
          </a:pPr>
          <a:r>
            <a:rPr lang="de-DE" sz="1600" kern="1200" dirty="0">
              <a:latin typeface="Arial" pitchFamily="34" charset="0"/>
              <a:cs typeface="Arial" pitchFamily="34" charset="0"/>
            </a:rPr>
            <a:t>(CH</a:t>
          </a:r>
          <a:r>
            <a:rPr lang="de-DE" sz="1600" kern="1200" baseline="-25000" dirty="0">
              <a:latin typeface="Arial" pitchFamily="34" charset="0"/>
              <a:cs typeface="Arial" pitchFamily="34" charset="0"/>
            </a:rPr>
            <a:t>3</a:t>
          </a:r>
          <a:r>
            <a:rPr lang="de-DE" sz="1600" kern="1200" dirty="0">
              <a:latin typeface="Arial" pitchFamily="34" charset="0"/>
              <a:cs typeface="Arial" pitchFamily="34" charset="0"/>
            </a:rPr>
            <a:t>COOH)</a:t>
          </a:r>
        </a:p>
      </dsp:txBody>
      <dsp:txXfrm>
        <a:off x="91066" y="3059480"/>
        <a:ext cx="4210354" cy="635318"/>
      </dsp:txXfrm>
    </dsp:sp>
    <dsp:sp modelId="{44C8B3EB-FE42-4765-98CD-6D9343751FE6}">
      <dsp:nvSpPr>
        <dsp:cNvPr id="0" name=""/>
        <dsp:cNvSpPr/>
      </dsp:nvSpPr>
      <dsp:spPr>
        <a:xfrm rot="5400000">
          <a:off x="2069709" y="3731436"/>
          <a:ext cx="253069" cy="303682"/>
        </a:xfrm>
        <a:prstGeom prst="rightArrow">
          <a:avLst>
            <a:gd name="adj1" fmla="val 60000"/>
            <a:gd name="adj2" fmla="val 50000"/>
          </a:avLst>
        </a:prstGeom>
        <a:solidFill>
          <a:schemeClr val="accent4">
            <a:shade val="90000"/>
            <a:hueOff val="0"/>
            <a:satOff val="0"/>
            <a:lumOff val="226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latin typeface="Arial" pitchFamily="34" charset="0"/>
            <a:cs typeface="Arial" pitchFamily="34" charset="0"/>
          </a:endParaRPr>
        </a:p>
      </dsp:txBody>
      <dsp:txXfrm rot="-5400000">
        <a:off x="2105139" y="3756743"/>
        <a:ext cx="182210" cy="177148"/>
      </dsp:txXfrm>
    </dsp:sp>
    <dsp:sp modelId="{41D11C93-454F-4E98-8359-3C3465B9D4A1}">
      <dsp:nvSpPr>
        <dsp:cNvPr id="0" name=""/>
        <dsp:cNvSpPr/>
      </dsp:nvSpPr>
      <dsp:spPr>
        <a:xfrm>
          <a:off x="71300" y="4051990"/>
          <a:ext cx="4249886" cy="67485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rial" pitchFamily="34" charset="0"/>
              <a:cs typeface="Arial" pitchFamily="34" charset="0"/>
            </a:rPr>
            <a:t>BIOGAS</a:t>
          </a:r>
          <a:r>
            <a:rPr lang="de-DE" sz="1600" kern="1200" dirty="0">
              <a:latin typeface="Arial" pitchFamily="34" charset="0"/>
              <a:cs typeface="Arial" pitchFamily="34" charset="0"/>
            </a:rPr>
            <a:t> </a:t>
          </a:r>
        </a:p>
        <a:p>
          <a:pPr marL="0" lvl="0" indent="0" algn="ctr" defTabSz="889000">
            <a:lnSpc>
              <a:spcPct val="90000"/>
            </a:lnSpc>
            <a:spcBef>
              <a:spcPct val="0"/>
            </a:spcBef>
            <a:spcAft>
              <a:spcPct val="35000"/>
            </a:spcAft>
            <a:buNone/>
          </a:pPr>
          <a:r>
            <a:rPr lang="de-DE" sz="1600" kern="1200" dirty="0">
              <a:latin typeface="Arial" pitchFamily="34" charset="0"/>
              <a:cs typeface="Arial" pitchFamily="34" charset="0"/>
            </a:rPr>
            <a:t>(Methan, CO</a:t>
          </a:r>
          <a:r>
            <a:rPr lang="de-DE" sz="1600" kern="1200" baseline="-25000" dirty="0">
              <a:latin typeface="Arial" pitchFamily="34" charset="0"/>
              <a:cs typeface="Arial" pitchFamily="34" charset="0"/>
            </a:rPr>
            <a:t>2</a:t>
          </a:r>
          <a:r>
            <a:rPr lang="de-DE" sz="1600" kern="1200" dirty="0">
              <a:latin typeface="Arial" pitchFamily="34" charset="0"/>
              <a:cs typeface="Arial" pitchFamily="34" charset="0"/>
            </a:rPr>
            <a:t>, …)</a:t>
          </a:r>
        </a:p>
      </dsp:txBody>
      <dsp:txXfrm>
        <a:off x="91066" y="4071756"/>
        <a:ext cx="4210354" cy="6353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7419" cy="34152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32778" y="0"/>
            <a:ext cx="4307417" cy="341523"/>
          </a:xfrm>
          <a:prstGeom prst="rect">
            <a:avLst/>
          </a:prstGeom>
        </p:spPr>
        <p:txBody>
          <a:bodyPr vert="horz" lIns="91440" tIns="45720" rIns="91440" bIns="45720" rtlCol="0"/>
          <a:lstStyle>
            <a:lvl1pPr algn="r">
              <a:defRPr sz="1200"/>
            </a:lvl1pPr>
          </a:lstStyle>
          <a:p>
            <a:fld id="{B56ABD8D-8C62-456A-81FD-539792AEDA18}" type="datetimeFigureOut">
              <a:rPr lang="de-DE" smtClean="0"/>
              <a:t>28.11.2025</a:t>
            </a:fld>
            <a:endParaRPr lang="de-DE"/>
          </a:p>
        </p:txBody>
      </p:sp>
      <p:sp>
        <p:nvSpPr>
          <p:cNvPr id="4" name="Fußzeilenplatzhalter 3"/>
          <p:cNvSpPr>
            <a:spLocks noGrp="1"/>
          </p:cNvSpPr>
          <p:nvPr>
            <p:ph type="ftr" sz="quarter" idx="2"/>
          </p:nvPr>
        </p:nvSpPr>
        <p:spPr>
          <a:xfrm>
            <a:off x="1" y="6470441"/>
            <a:ext cx="4307419" cy="34152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32778" y="6470441"/>
            <a:ext cx="4307417" cy="341523"/>
          </a:xfrm>
          <a:prstGeom prst="rect">
            <a:avLst/>
          </a:prstGeom>
        </p:spPr>
        <p:txBody>
          <a:bodyPr vert="horz" lIns="91440" tIns="45720" rIns="91440" bIns="45720" rtlCol="0" anchor="b"/>
          <a:lstStyle>
            <a:lvl1pPr algn="r">
              <a:defRPr sz="1200"/>
            </a:lvl1pPr>
          </a:lstStyle>
          <a:p>
            <a:fld id="{81B9AF1C-26D0-4CBB-A9C8-87C33670C4C8}" type="slidenum">
              <a:rPr lang="de-DE" smtClean="0"/>
              <a:t>‹Nr.›</a:t>
            </a:fld>
            <a:endParaRPr lang="de-DE"/>
          </a:p>
        </p:txBody>
      </p:sp>
    </p:spTree>
    <p:extLst>
      <p:ext uri="{BB962C8B-B14F-4D97-AF65-F5344CB8AC3E}">
        <p14:creationId xmlns:p14="http://schemas.microsoft.com/office/powerpoint/2010/main" val="159269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8423" cy="34059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31791" y="0"/>
            <a:ext cx="4308423" cy="340598"/>
          </a:xfrm>
          <a:prstGeom prst="rect">
            <a:avLst/>
          </a:prstGeom>
        </p:spPr>
        <p:txBody>
          <a:bodyPr vert="horz" lIns="91440" tIns="45720" rIns="91440" bIns="45720" rtlCol="0"/>
          <a:lstStyle>
            <a:lvl1pPr algn="r">
              <a:defRPr sz="1200"/>
            </a:lvl1pPr>
          </a:lstStyle>
          <a:p>
            <a:fld id="{B8BC1145-58B2-48CA-9B03-26455184A54C}" type="datetimeFigureOut">
              <a:rPr lang="de-DE" smtClean="0"/>
              <a:pPr/>
              <a:t>28.11.2025</a:t>
            </a:fld>
            <a:endParaRPr lang="de-DE"/>
          </a:p>
        </p:txBody>
      </p:sp>
      <p:sp>
        <p:nvSpPr>
          <p:cNvPr id="4" name="Folienbildplatzhalter 3"/>
          <p:cNvSpPr>
            <a:spLocks noGrp="1" noRot="1" noChangeAspect="1"/>
          </p:cNvSpPr>
          <p:nvPr>
            <p:ph type="sldImg" idx="2"/>
          </p:nvPr>
        </p:nvSpPr>
        <p:spPr>
          <a:xfrm>
            <a:off x="2701925" y="511175"/>
            <a:ext cx="4538663" cy="25542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4252" y="3235683"/>
            <a:ext cx="7954010" cy="306538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70183"/>
            <a:ext cx="4308423" cy="34059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31791" y="6470183"/>
            <a:ext cx="4308423" cy="340598"/>
          </a:xfrm>
          <a:prstGeom prst="rect">
            <a:avLst/>
          </a:prstGeom>
        </p:spPr>
        <p:txBody>
          <a:bodyPr vert="horz" lIns="91440" tIns="45720" rIns="91440" bIns="45720" rtlCol="0" anchor="b"/>
          <a:lstStyle>
            <a:lvl1pPr algn="r">
              <a:defRPr sz="1200"/>
            </a:lvl1pPr>
          </a:lstStyle>
          <a:p>
            <a:fld id="{1C47E6D9-C348-4605-B4A3-8F01253A9397}" type="slidenum">
              <a:rPr lang="de-DE" smtClean="0"/>
              <a:pPr/>
              <a:t>‹Nr.›</a:t>
            </a:fld>
            <a:endParaRPr lang="de-DE"/>
          </a:p>
        </p:txBody>
      </p:sp>
    </p:spTree>
    <p:extLst>
      <p:ext uri="{BB962C8B-B14F-4D97-AF65-F5344CB8AC3E}">
        <p14:creationId xmlns:p14="http://schemas.microsoft.com/office/powerpoint/2010/main" val="294220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a:t>
            </a:fld>
            <a:endParaRPr lang="de-DE" dirty="0"/>
          </a:p>
        </p:txBody>
      </p:sp>
    </p:spTree>
    <p:extLst>
      <p:ext uri="{BB962C8B-B14F-4D97-AF65-F5344CB8AC3E}">
        <p14:creationId xmlns:p14="http://schemas.microsoft.com/office/powerpoint/2010/main" val="150858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DFD9ECF-E237-2A41-949B-8B1968C6B228}" type="slidenum">
              <a:rPr lang="de-DE" smtClean="0"/>
              <a:t>15</a:t>
            </a:fld>
            <a:endParaRPr lang="de-DE"/>
          </a:p>
        </p:txBody>
      </p:sp>
    </p:spTree>
    <p:extLst>
      <p:ext uri="{BB962C8B-B14F-4D97-AF65-F5344CB8AC3E}">
        <p14:creationId xmlns:p14="http://schemas.microsoft.com/office/powerpoint/2010/main" val="325946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DFD9ECF-E237-2A41-949B-8B1968C6B228}" type="slidenum">
              <a:rPr lang="de-DE" smtClean="0"/>
              <a:t>16</a:t>
            </a:fld>
            <a:endParaRPr lang="de-DE"/>
          </a:p>
        </p:txBody>
      </p:sp>
    </p:spTree>
    <p:extLst>
      <p:ext uri="{BB962C8B-B14F-4D97-AF65-F5344CB8AC3E}">
        <p14:creationId xmlns:p14="http://schemas.microsoft.com/office/powerpoint/2010/main" val="132054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17</a:t>
            </a:fld>
            <a:endParaRPr lang="de-DE" dirty="0"/>
          </a:p>
        </p:txBody>
      </p:sp>
    </p:spTree>
    <p:extLst>
      <p:ext uri="{BB962C8B-B14F-4D97-AF65-F5344CB8AC3E}">
        <p14:creationId xmlns:p14="http://schemas.microsoft.com/office/powerpoint/2010/main" val="1741672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18</a:t>
            </a:fld>
            <a:endParaRPr lang="de-DE"/>
          </a:p>
        </p:txBody>
      </p:sp>
    </p:spTree>
    <p:extLst>
      <p:ext uri="{BB962C8B-B14F-4D97-AF65-F5344CB8AC3E}">
        <p14:creationId xmlns:p14="http://schemas.microsoft.com/office/powerpoint/2010/main" val="251528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19</a:t>
            </a:fld>
            <a:endParaRPr lang="de-DE"/>
          </a:p>
        </p:txBody>
      </p:sp>
    </p:spTree>
    <p:extLst>
      <p:ext uri="{BB962C8B-B14F-4D97-AF65-F5344CB8AC3E}">
        <p14:creationId xmlns:p14="http://schemas.microsoft.com/office/powerpoint/2010/main" val="175378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20</a:t>
            </a:fld>
            <a:endParaRPr lang="de-DE" dirty="0"/>
          </a:p>
        </p:txBody>
      </p:sp>
    </p:spTree>
    <p:extLst>
      <p:ext uri="{BB962C8B-B14F-4D97-AF65-F5344CB8AC3E}">
        <p14:creationId xmlns:p14="http://schemas.microsoft.com/office/powerpoint/2010/main" val="176981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47E6D9-C348-4605-B4A3-8F01253A9397}" type="slidenum">
              <a:rPr lang="de-DE" smtClean="0"/>
              <a:pPr/>
              <a:t>24</a:t>
            </a:fld>
            <a:endParaRPr lang="de-DE"/>
          </a:p>
        </p:txBody>
      </p:sp>
    </p:spTree>
    <p:extLst>
      <p:ext uri="{BB962C8B-B14F-4D97-AF65-F5344CB8AC3E}">
        <p14:creationId xmlns:p14="http://schemas.microsoft.com/office/powerpoint/2010/main" val="417290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9625A-301B-653F-9401-346D0FB7F18E}"/>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265817AE-3A0D-7FC7-625D-14CD5F75D84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168774AE-00B8-A518-B21F-DC638EA45C33}"/>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692C65C3-2FC1-E017-E536-34FF21359102}"/>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26</a:t>
            </a:fld>
            <a:endParaRPr lang="de-DE" altLang="de-DE" dirty="0">
              <a:ea typeface="ＭＳ Ｐゴシック" pitchFamily="1" charset="-128"/>
            </a:endParaRPr>
          </a:p>
        </p:txBody>
      </p:sp>
    </p:spTree>
    <p:extLst>
      <p:ext uri="{BB962C8B-B14F-4D97-AF65-F5344CB8AC3E}">
        <p14:creationId xmlns:p14="http://schemas.microsoft.com/office/powerpoint/2010/main" val="349871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28</a:t>
            </a:fld>
            <a:endParaRPr lang="de-DE" dirty="0"/>
          </a:p>
        </p:txBody>
      </p:sp>
    </p:spTree>
    <p:extLst>
      <p:ext uri="{BB962C8B-B14F-4D97-AF65-F5344CB8AC3E}">
        <p14:creationId xmlns:p14="http://schemas.microsoft.com/office/powerpoint/2010/main" val="3576407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29</a:t>
            </a:fld>
            <a:endParaRPr lang="de-DE" altLang="de-DE" dirty="0">
              <a:ea typeface="ＭＳ Ｐゴシック" pitchFamily="1" charset="-128"/>
            </a:endParaRPr>
          </a:p>
        </p:txBody>
      </p:sp>
    </p:spTree>
    <p:extLst>
      <p:ext uri="{BB962C8B-B14F-4D97-AF65-F5344CB8AC3E}">
        <p14:creationId xmlns:p14="http://schemas.microsoft.com/office/powerpoint/2010/main" val="180798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C47E6D9-C348-4605-B4A3-8F01253A9397}" type="slidenum">
              <a:rPr lang="de-DE" smtClean="0"/>
              <a:pPr/>
              <a:t>2</a:t>
            </a:fld>
            <a:endParaRPr lang="de-DE"/>
          </a:p>
        </p:txBody>
      </p:sp>
    </p:spTree>
    <p:extLst>
      <p:ext uri="{BB962C8B-B14F-4D97-AF65-F5344CB8AC3E}">
        <p14:creationId xmlns:p14="http://schemas.microsoft.com/office/powerpoint/2010/main" val="62940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30987" cy="3730625"/>
          </a:xfrm>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solidFill>
                  <a:prstClr val="black"/>
                </a:solidFill>
              </a:rPr>
              <a:pPr>
                <a:defRPr/>
              </a:pPr>
              <a:t>30</a:t>
            </a:fld>
            <a:endParaRPr lang="de-DE" dirty="0">
              <a:solidFill>
                <a:prstClr val="black"/>
              </a:solidFill>
            </a:endParaRPr>
          </a:p>
        </p:txBody>
      </p:sp>
    </p:spTree>
    <p:extLst>
      <p:ext uri="{BB962C8B-B14F-4D97-AF65-F5344CB8AC3E}">
        <p14:creationId xmlns:p14="http://schemas.microsoft.com/office/powerpoint/2010/main" val="229843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4A5948-EBBC-4295-B51E-00EC22312DB5}" type="slidenum">
              <a:rPr lang="de-DE" smtClean="0"/>
              <a:pPr/>
              <a:t>31</a:t>
            </a:fld>
            <a:endParaRPr lang="de-DE" dirty="0"/>
          </a:p>
        </p:txBody>
      </p:sp>
    </p:spTree>
    <p:extLst>
      <p:ext uri="{BB962C8B-B14F-4D97-AF65-F5344CB8AC3E}">
        <p14:creationId xmlns:p14="http://schemas.microsoft.com/office/powerpoint/2010/main" val="2048995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2701925" y="511175"/>
            <a:ext cx="4538663" cy="2554288"/>
          </a:xfrm>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de-DE"/>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32</a:t>
            </a:fld>
            <a:endParaRPr lang="de-DE" altLang="de-DE">
              <a:ea typeface="ＭＳ Ｐゴシック" pitchFamily="1" charset="-128"/>
            </a:endParaRPr>
          </a:p>
        </p:txBody>
      </p:sp>
    </p:spTree>
    <p:extLst>
      <p:ext uri="{BB962C8B-B14F-4D97-AF65-F5344CB8AC3E}">
        <p14:creationId xmlns:p14="http://schemas.microsoft.com/office/powerpoint/2010/main" val="2925835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C47E6D9-C348-4605-B4A3-8F01253A9397}" type="slidenum">
              <a:rPr lang="de-DE" smtClean="0"/>
              <a:pPr/>
              <a:t>33</a:t>
            </a:fld>
            <a:endParaRPr lang="de-DE"/>
          </a:p>
        </p:txBody>
      </p:sp>
    </p:spTree>
    <p:extLst>
      <p:ext uri="{BB962C8B-B14F-4D97-AF65-F5344CB8AC3E}">
        <p14:creationId xmlns:p14="http://schemas.microsoft.com/office/powerpoint/2010/main" val="2773879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de-DE" b="1" i="0" dirty="0">
                <a:effectLst/>
                <a:latin typeface="inherit"/>
              </a:rPr>
              <a:t>Ein 54-jähriger Mann ist in Bayern bei einem Betriebsunfall umgekommen. Er war mehrere Meter von einem Teleskoplader in die Tiefe gestürzt.</a:t>
            </a:r>
          </a:p>
          <a:p>
            <a:pPr algn="l" fontAlgn="base"/>
            <a:r>
              <a:rPr lang="de-DE" b="0" i="0" dirty="0">
                <a:effectLst/>
                <a:latin typeface="inherit"/>
              </a:rPr>
              <a:t>Eine Person getötet und zwei weitere verletzt worden. Ein 54-Jähriger stürzte aus dem Arbeitskorb des Fahrzeugs mehrere Meter tief zu Boden und zog sich dabei tödliche Verletzungen zu.</a:t>
            </a:r>
          </a:p>
          <a:p>
            <a:pPr algn="l" fontAlgn="base"/>
            <a:r>
              <a:rPr lang="de-DE" b="0" i="0" dirty="0">
                <a:effectLst/>
                <a:latin typeface="inherit"/>
              </a:rPr>
              <a:t>Ein 57-Jähriger stürzte demnach ebenfalls aus dem Korb und verletzte sich beim folgenden Aufprall schwer. Der 27-jährige Fahrer des Teleskopladers wurde aus der Fahrerkabine geschleudert und verletzte sich dadurch leicht.</a:t>
            </a:r>
          </a:p>
          <a:p>
            <a:endParaRPr lang="de-DE" dirty="0"/>
          </a:p>
        </p:txBody>
      </p:sp>
      <p:sp>
        <p:nvSpPr>
          <p:cNvPr id="4" name="Foliennummernplatzhalter 3"/>
          <p:cNvSpPr>
            <a:spLocks noGrp="1"/>
          </p:cNvSpPr>
          <p:nvPr>
            <p:ph type="sldNum" sz="quarter" idx="5"/>
          </p:nvPr>
        </p:nvSpPr>
        <p:spPr/>
        <p:txBody>
          <a:bodyPr/>
          <a:lstStyle/>
          <a:p>
            <a:pPr>
              <a:defRPr/>
            </a:pPr>
            <a:fld id="{F64BD7C5-CBE9-445C-A975-61468FDCDE8A}" type="slidenum">
              <a:rPr lang="de-DE" smtClean="0"/>
              <a:pPr>
                <a:defRPr/>
              </a:pPr>
              <a:t>36</a:t>
            </a:fld>
            <a:endParaRPr lang="de-DE" dirty="0"/>
          </a:p>
        </p:txBody>
      </p:sp>
    </p:spTree>
    <p:extLst>
      <p:ext uri="{BB962C8B-B14F-4D97-AF65-F5344CB8AC3E}">
        <p14:creationId xmlns:p14="http://schemas.microsoft.com/office/powerpoint/2010/main" val="317642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40</a:t>
            </a:fld>
            <a:endParaRPr lang="de-DE"/>
          </a:p>
        </p:txBody>
      </p:sp>
    </p:spTree>
    <p:extLst>
      <p:ext uri="{BB962C8B-B14F-4D97-AF65-F5344CB8AC3E}">
        <p14:creationId xmlns:p14="http://schemas.microsoft.com/office/powerpoint/2010/main" val="243451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0FC64-8531-AE98-6D32-02B6B8963175}"/>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AFEE446B-A9BE-FCAC-27A3-03B9F1FF7BA5}"/>
              </a:ext>
            </a:extLst>
          </p:cNvPr>
          <p:cNvSpPr>
            <a:spLocks noGrp="1" noRot="1" noChangeAspect="1" noTextEdit="1"/>
          </p:cNvSpPr>
          <p:nvPr>
            <p:ph type="sldImg"/>
          </p:nvPr>
        </p:nvSpPr>
        <p:spPr bwMode="auto">
          <a:xfrm>
            <a:off x="2701925" y="511175"/>
            <a:ext cx="4538663" cy="2554288"/>
          </a:xfrm>
          <a:noFill/>
          <a:ln>
            <a:solidFill>
              <a:srgbClr val="000000"/>
            </a:solidFill>
            <a:miter lim="800000"/>
            <a:headEnd/>
            <a:tailEnd/>
          </a:ln>
        </p:spPr>
      </p:sp>
      <p:sp>
        <p:nvSpPr>
          <p:cNvPr id="47107" name="Notizenplatzhalter 2">
            <a:extLst>
              <a:ext uri="{FF2B5EF4-FFF2-40B4-BE49-F238E27FC236}">
                <a16:creationId xmlns:a16="http://schemas.microsoft.com/office/drawing/2014/main" id="{4E66097E-5481-32F5-CDD6-80166E7757D4}"/>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a:p>
        </p:txBody>
      </p:sp>
      <p:sp>
        <p:nvSpPr>
          <p:cNvPr id="47108" name="Foliennummernplatzhalter 3">
            <a:extLst>
              <a:ext uri="{FF2B5EF4-FFF2-40B4-BE49-F238E27FC236}">
                <a16:creationId xmlns:a16="http://schemas.microsoft.com/office/drawing/2014/main" id="{7B70DFBF-A9EF-6702-F39B-519E4B510E20}"/>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3</a:t>
            </a:fld>
            <a:endParaRPr lang="de-DE" altLang="de-DE">
              <a:ea typeface="ＭＳ Ｐゴシック" pitchFamily="1" charset="-128"/>
            </a:endParaRPr>
          </a:p>
        </p:txBody>
      </p:sp>
    </p:spTree>
    <p:extLst>
      <p:ext uri="{BB962C8B-B14F-4D97-AF65-F5344CB8AC3E}">
        <p14:creationId xmlns:p14="http://schemas.microsoft.com/office/powerpoint/2010/main" val="273977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C47E6D9-C348-4605-B4A3-8F01253A9397}" type="slidenum">
              <a:rPr lang="de-DE" smtClean="0"/>
              <a:pPr/>
              <a:t>5</a:t>
            </a:fld>
            <a:endParaRPr lang="de-DE"/>
          </a:p>
        </p:txBody>
      </p:sp>
    </p:spTree>
    <p:extLst>
      <p:ext uri="{BB962C8B-B14F-4D97-AF65-F5344CB8AC3E}">
        <p14:creationId xmlns:p14="http://schemas.microsoft.com/office/powerpoint/2010/main" val="60851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noTextEdi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p>
        </p:txBody>
      </p:sp>
      <p:sp>
        <p:nvSpPr>
          <p:cNvPr id="389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671714-0C8A-49DB-B37D-828A1580036B}" type="slidenum">
              <a:rPr lang="de-DE" smtClean="0">
                <a:latin typeface="Arial" pitchFamily="34" charset="0"/>
                <a:ea typeface="ＭＳ Ｐゴシック" pitchFamily="34" charset="-128"/>
              </a:rPr>
              <a:pPr/>
              <a:t>6</a:t>
            </a:fld>
            <a:endParaRPr lang="de-DE">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9FEC6-C9E4-E3AB-AEC3-51F93B20E146}"/>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F1577E6C-12B1-0097-BC53-107F5D587E6A}"/>
              </a:ext>
            </a:extLst>
          </p:cNvPr>
          <p:cNvSpPr>
            <a:spLocks noGrp="1" noRot="1" noChangeAspect="1" noTextEdit="1"/>
          </p:cNvSpPr>
          <p:nvPr>
            <p:ph type="sldImg"/>
          </p:nvPr>
        </p:nvSpPr>
        <p:spPr bwMode="auto">
          <a:xfrm>
            <a:off x="2701925" y="511175"/>
            <a:ext cx="4538663" cy="2554288"/>
          </a:xfrm>
          <a:noFill/>
          <a:ln>
            <a:solidFill>
              <a:srgbClr val="000000"/>
            </a:solidFill>
            <a:miter lim="800000"/>
            <a:headEnd/>
            <a:tailEnd/>
          </a:ln>
        </p:spPr>
      </p:sp>
      <p:sp>
        <p:nvSpPr>
          <p:cNvPr id="47107" name="Notizenplatzhalter 2">
            <a:extLst>
              <a:ext uri="{FF2B5EF4-FFF2-40B4-BE49-F238E27FC236}">
                <a16:creationId xmlns:a16="http://schemas.microsoft.com/office/drawing/2014/main" id="{7FA8CEC0-7729-0E1C-DE1D-5E0A18816476}"/>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a:p>
        </p:txBody>
      </p:sp>
      <p:sp>
        <p:nvSpPr>
          <p:cNvPr id="47108" name="Foliennummernplatzhalter 3">
            <a:extLst>
              <a:ext uri="{FF2B5EF4-FFF2-40B4-BE49-F238E27FC236}">
                <a16:creationId xmlns:a16="http://schemas.microsoft.com/office/drawing/2014/main" id="{5D44E656-DA76-DD89-2A33-9620E1DD2231}"/>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10</a:t>
            </a:fld>
            <a:endParaRPr lang="de-DE" altLang="de-DE">
              <a:ea typeface="ＭＳ Ｐゴシック" pitchFamily="1" charset="-128"/>
            </a:endParaRPr>
          </a:p>
        </p:txBody>
      </p:sp>
    </p:spTree>
    <p:extLst>
      <p:ext uri="{BB962C8B-B14F-4D97-AF65-F5344CB8AC3E}">
        <p14:creationId xmlns:p14="http://schemas.microsoft.com/office/powerpoint/2010/main" val="164072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3B6B343-22AE-497C-A39B-6DBD30898649}" type="slidenum">
              <a:rPr lang="de-DE" smtClean="0"/>
              <a:pPr/>
              <a:t>11</a:t>
            </a:fld>
            <a:endParaRPr lang="de-DE"/>
          </a:p>
        </p:txBody>
      </p:sp>
    </p:spTree>
    <p:extLst>
      <p:ext uri="{BB962C8B-B14F-4D97-AF65-F5344CB8AC3E}">
        <p14:creationId xmlns:p14="http://schemas.microsoft.com/office/powerpoint/2010/main" val="332918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DFD9ECF-E237-2A41-949B-8B1968C6B228}" type="slidenum">
              <a:rPr lang="de-DE" smtClean="0"/>
              <a:t>12</a:t>
            </a:fld>
            <a:endParaRPr lang="de-DE"/>
          </a:p>
        </p:txBody>
      </p:sp>
    </p:spTree>
    <p:extLst>
      <p:ext uri="{BB962C8B-B14F-4D97-AF65-F5344CB8AC3E}">
        <p14:creationId xmlns:p14="http://schemas.microsoft.com/office/powerpoint/2010/main" val="290176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01925" y="511175"/>
            <a:ext cx="4538663" cy="25542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13</a:t>
            </a:fld>
            <a:endParaRPr lang="de-DE"/>
          </a:p>
        </p:txBody>
      </p:sp>
    </p:spTree>
    <p:extLst>
      <p:ext uri="{BB962C8B-B14F-4D97-AF65-F5344CB8AC3E}">
        <p14:creationId xmlns:p14="http://schemas.microsoft.com/office/powerpoint/2010/main" val="58564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376446"/>
            <a:ext cx="9927205" cy="217865"/>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 – Fachkunde sichere Instandhaltung</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
        <p:nvSpPr>
          <p:cNvPr id="3" name="Rectangle 3">
            <a:extLst>
              <a:ext uri="{FF2B5EF4-FFF2-40B4-BE49-F238E27FC236}">
                <a16:creationId xmlns:a16="http://schemas.microsoft.com/office/drawing/2014/main" id="{79269042-9A1B-6A1D-DF2B-7A00E1B14E5E}"/>
              </a:ext>
            </a:extLst>
          </p:cNvPr>
          <p:cNvSpPr txBox="1">
            <a:spLocks noChangeArrowheads="1"/>
          </p:cNvSpPr>
          <p:nvPr userDrawn="1"/>
        </p:nvSpPr>
        <p:spPr bwMode="auto">
          <a:xfrm>
            <a:off x="537215" y="5949280"/>
            <a:ext cx="791999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r>
              <a:rPr lang="de-DE" dirty="0">
                <a:solidFill>
                  <a:schemeClr val="bg1"/>
                </a:solidFill>
              </a:rPr>
              <a:t>Vorname Nachname</a:t>
            </a:r>
          </a:p>
        </p:txBody>
      </p:sp>
    </p:spTree>
    <p:extLst>
      <p:ext uri="{BB962C8B-B14F-4D97-AF65-F5344CB8AC3E}">
        <p14:creationId xmlns:p14="http://schemas.microsoft.com/office/powerpoint/2010/main" val="180813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216661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lvl1pPr>
              <a:defRPr sz="1000"/>
            </a:lvl1pPr>
          </a:lstStyle>
          <a:p>
            <a:r>
              <a:rPr lang="de-DE"/>
              <a:t>Schulung 2025/2026</a:t>
            </a:r>
          </a:p>
        </p:txBody>
      </p:sp>
      <p:sp>
        <p:nvSpPr>
          <p:cNvPr id="7" name="Foliennummernplatzhalter 6"/>
          <p:cNvSpPr>
            <a:spLocks noGrp="1"/>
          </p:cNvSpPr>
          <p:nvPr>
            <p:ph type="sldNum" sz="quarter" idx="12"/>
          </p:nvPr>
        </p:nvSpPr>
        <p:spPr/>
        <p:txBody>
          <a:bodyPr/>
          <a:lstStyle>
            <a:lvl1pPr algn="ctr">
              <a:defRPr sz="1000"/>
            </a:lvl1pPr>
          </a:lstStyle>
          <a:p>
            <a:fld id="{D6A5E5EF-0834-4E75-BB99-5BD99C2491AC}" type="slidenum">
              <a:rPr lang="de-DE" smtClean="0"/>
              <a:pPr/>
              <a:t>‹Nr.›</a:t>
            </a:fld>
            <a:endParaRPr lang="de-DE"/>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Tree>
    <p:extLst>
      <p:ext uri="{BB962C8B-B14F-4D97-AF65-F5344CB8AC3E}">
        <p14:creationId xmlns:p14="http://schemas.microsoft.com/office/powerpoint/2010/main" val="420121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333003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p>
        </p:txBody>
      </p:sp>
      <p:sp>
        <p:nvSpPr>
          <p:cNvPr id="4" name="Foliennummernplatzhalter 3"/>
          <p:cNvSpPr>
            <a:spLocks noGrp="1"/>
          </p:cNvSpPr>
          <p:nvPr>
            <p:ph type="sldNum" sz="quarter" idx="11"/>
          </p:nvPr>
        </p:nvSpPr>
        <p:spPr/>
        <p:txBody>
          <a:bodyPr/>
          <a:lstStyle>
            <a:lvl1pPr algn="ctr">
              <a:defRPr sz="1000"/>
            </a:lvl1pPr>
          </a:lstStyle>
          <a:p>
            <a:fld id="{D6A5E5EF-0834-4E75-BB99-5BD99C2491AC}" type="slidenum">
              <a:rPr lang="de-DE" smtClean="0"/>
              <a:pPr/>
              <a:t>‹Nr.›</a:t>
            </a:fld>
            <a:endParaRPr lang="de-DE"/>
          </a:p>
        </p:txBody>
      </p:sp>
    </p:spTree>
    <p:extLst>
      <p:ext uri="{BB962C8B-B14F-4D97-AF65-F5344CB8AC3E}">
        <p14:creationId xmlns:p14="http://schemas.microsoft.com/office/powerpoint/2010/main" val="298003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pPr>
              <a:defRPr/>
            </a:pPr>
            <a:fld id="{42020CB9-598F-41BD-B058-380FB38EF93E}" type="slidenum">
              <a:rPr lang="de-DE" smtClean="0"/>
              <a:pPr>
                <a:defRPr/>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AA43EE6C-F6DF-BBA1-20D0-4FA170F27D9F}"/>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err="1">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22713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p>
            <a:r>
              <a:rPr lang="de-DE"/>
              <a:t>Schulung 2025/2026</a:t>
            </a:r>
          </a:p>
        </p:txBody>
      </p:sp>
      <p:sp>
        <p:nvSpPr>
          <p:cNvPr id="4" name="Foliennummernplatzhalter 3"/>
          <p:cNvSpPr>
            <a:spLocks noGrp="1"/>
          </p:cNvSpPr>
          <p:nvPr>
            <p:ph type="sldNum" sz="quarter" idx="11"/>
          </p:nvPr>
        </p:nvSpPr>
        <p:spPr/>
        <p:txBody>
          <a:bodyPr/>
          <a:lstStyle>
            <a:lvl1pPr algn="ctr">
              <a:defRPr/>
            </a:lvl1pPr>
          </a:lstStyle>
          <a:p>
            <a:fld id="{D6A5E5EF-0834-4E75-BB99-5BD99C2491AC}" type="slidenum">
              <a:rPr lang="de-DE" smtClean="0"/>
              <a:pPr/>
              <a:t>‹Nr.›</a:t>
            </a:fld>
            <a:endParaRPr lang="de-DE"/>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239425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a:solidFill>
                  <a:srgbClr val="0082B0"/>
                </a:solidFill>
                <a:latin typeface="Arial" pitchFamily="34" charset="0"/>
                <a:cs typeface="Arial" pitchFamily="34" charset="0"/>
              </a:defRPr>
            </a:lvl1pPr>
          </a:lstStyle>
          <a:p>
            <a:r>
              <a:rPr lang="de-DE"/>
              <a:t>Schulung 2025/2026</a:t>
            </a:r>
          </a:p>
        </p:txBody>
      </p:sp>
      <p:sp>
        <p:nvSpPr>
          <p:cNvPr id="6" name="Rectangle 6"/>
          <p:cNvSpPr>
            <a:spLocks noGrp="1" noChangeArrowheads="1"/>
          </p:cNvSpPr>
          <p:nvPr>
            <p:ph type="sldNum" sz="quarter" idx="12"/>
          </p:nvPr>
        </p:nvSpPr>
        <p:spPr>
          <a:ln/>
        </p:spPr>
        <p:txBody>
          <a:bodyPr/>
          <a:lstStyle>
            <a:lvl1pPr algn="ctr">
              <a:defRPr>
                <a:solidFill>
                  <a:srgbClr val="0082B0"/>
                </a:solidFill>
                <a:latin typeface="Arial" pitchFamily="34" charset="0"/>
                <a:cs typeface="Arial" pitchFamily="34" charset="0"/>
              </a:defRPr>
            </a:lvl1pPr>
          </a:lstStyle>
          <a:p>
            <a:fld id="{D6A5E5EF-0834-4E75-BB99-5BD99C2491AC}" type="slidenum">
              <a:rPr lang="de-DE" smtClean="0"/>
              <a:pPr/>
              <a:t>‹Nr.›</a:t>
            </a:fld>
            <a:endParaRPr lang="de-DE"/>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90950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p>
            <a:r>
              <a:rPr lang="de-DE"/>
              <a:t>Schulung 2025/2026</a:t>
            </a:r>
          </a:p>
        </p:txBody>
      </p:sp>
      <p:sp>
        <p:nvSpPr>
          <p:cNvPr id="7" name="Foliennummernplatzhalter 6"/>
          <p:cNvSpPr>
            <a:spLocks noGrp="1"/>
          </p:cNvSpPr>
          <p:nvPr>
            <p:ph type="sldNum" sz="quarter" idx="12"/>
          </p:nvPr>
        </p:nvSpPr>
        <p:spPr/>
        <p:txBody>
          <a:bodyPr/>
          <a:lstStyle>
            <a:lvl1pPr algn="ctr">
              <a:defRPr/>
            </a:lvl1pPr>
          </a:lstStyle>
          <a:p>
            <a:fld id="{D6A5E5EF-0834-4E75-BB99-5BD99C2491AC}" type="slidenum">
              <a:rPr lang="de-DE" smtClean="0"/>
              <a:pPr/>
              <a:t>‹Nr.›</a:t>
            </a:fld>
            <a:endParaRPr lang="de-DE"/>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Tree>
    <p:extLst>
      <p:ext uri="{BB962C8B-B14F-4D97-AF65-F5344CB8AC3E}">
        <p14:creationId xmlns:p14="http://schemas.microsoft.com/office/powerpoint/2010/main" val="399941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a:solidFill>
                  <a:srgbClr val="0082B0"/>
                </a:solidFill>
                <a:latin typeface="Arial" pitchFamily="34" charset="0"/>
                <a:cs typeface="Arial" pitchFamily="34" charset="0"/>
              </a:defRPr>
            </a:lvl1pPr>
          </a:lstStyle>
          <a:p>
            <a:r>
              <a:rPr lang="de-DE"/>
              <a:t>Schulung 2025/2026</a:t>
            </a:r>
          </a:p>
        </p:txBody>
      </p:sp>
      <p:sp>
        <p:nvSpPr>
          <p:cNvPr id="6" name="Rectangle 6"/>
          <p:cNvSpPr>
            <a:spLocks noGrp="1" noChangeArrowheads="1"/>
          </p:cNvSpPr>
          <p:nvPr>
            <p:ph type="sldNum" sz="quarter" idx="12"/>
          </p:nvPr>
        </p:nvSpPr>
        <p:spPr>
          <a:ln/>
        </p:spPr>
        <p:txBody>
          <a:bodyPr/>
          <a:lstStyle>
            <a:lvl1pPr algn="ctr">
              <a:defRPr>
                <a:solidFill>
                  <a:srgbClr val="0082B0"/>
                </a:solidFill>
                <a:latin typeface="Arial" pitchFamily="34" charset="0"/>
                <a:cs typeface="Arial" pitchFamily="34" charset="0"/>
              </a:defRPr>
            </a:lvl1pPr>
          </a:lstStyle>
          <a:p>
            <a:fld id="{D6A5E5EF-0834-4E75-BB99-5BD99C2491AC}" type="slidenum">
              <a:rPr lang="de-DE" smtClean="0"/>
              <a:pPr/>
              <a:t>‹Nr.›</a:t>
            </a:fld>
            <a:endParaRPr lang="de-DE"/>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134637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p>
            <a:r>
              <a:rPr lang="de-DE"/>
              <a:t>Schulung 2025/2026</a:t>
            </a:r>
          </a:p>
        </p:txBody>
      </p:sp>
      <p:sp>
        <p:nvSpPr>
          <p:cNvPr id="4" name="Foliennummernplatzhalter 3"/>
          <p:cNvSpPr>
            <a:spLocks noGrp="1"/>
          </p:cNvSpPr>
          <p:nvPr>
            <p:ph type="sldNum" sz="quarter" idx="11"/>
          </p:nvPr>
        </p:nvSpPr>
        <p:spPr/>
        <p:txBody>
          <a:bodyPr/>
          <a:lstStyle>
            <a:lvl1pPr algn="ctr">
              <a:defRPr/>
            </a:lvl1pPr>
          </a:lstStyle>
          <a:p>
            <a:fld id="{D6A5E5EF-0834-4E75-BB99-5BD99C2491AC}" type="slidenum">
              <a:rPr lang="de-DE" smtClean="0"/>
              <a:pPr/>
              <a:t>‹Nr.›</a:t>
            </a:fld>
            <a:endParaRPr lang="de-DE"/>
          </a:p>
        </p:txBody>
      </p:sp>
    </p:spTree>
    <p:extLst>
      <p:ext uri="{BB962C8B-B14F-4D97-AF65-F5344CB8AC3E}">
        <p14:creationId xmlns:p14="http://schemas.microsoft.com/office/powerpoint/2010/main" val="61308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a:lvl1pPr>
          </a:lstStyle>
          <a:p>
            <a:pPr>
              <a:defRPr/>
            </a:pPr>
            <a:fld id="{42020CB9-598F-41BD-B058-380FB38EF93E}" type="slidenum">
              <a:rPr lang="de-DE" smtClean="0"/>
              <a:pPr>
                <a:defRPr/>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469AA4B1-24F3-EC21-30DF-2850B5AA628D}"/>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err="1">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398975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376446"/>
            <a:ext cx="9927205" cy="217865"/>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 – Fachkunde sichere Instandhaltung</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
        <p:nvSpPr>
          <p:cNvPr id="3" name="Rectangle 3">
            <a:extLst>
              <a:ext uri="{FF2B5EF4-FFF2-40B4-BE49-F238E27FC236}">
                <a16:creationId xmlns:a16="http://schemas.microsoft.com/office/drawing/2014/main" id="{C68520BA-D396-0E07-A7D0-9B4D5DA760A3}"/>
              </a:ext>
            </a:extLst>
          </p:cNvPr>
          <p:cNvSpPr txBox="1">
            <a:spLocks noChangeArrowheads="1"/>
          </p:cNvSpPr>
          <p:nvPr userDrawn="1"/>
        </p:nvSpPr>
        <p:spPr bwMode="auto">
          <a:xfrm>
            <a:off x="537215" y="5949280"/>
            <a:ext cx="791999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r>
              <a:rPr lang="de-DE" dirty="0">
                <a:solidFill>
                  <a:schemeClr val="bg1"/>
                </a:solidFill>
              </a:rPr>
              <a:t>Vorname Nachname</a:t>
            </a:r>
          </a:p>
        </p:txBody>
      </p:sp>
    </p:spTree>
    <p:extLst>
      <p:ext uri="{BB962C8B-B14F-4D97-AF65-F5344CB8AC3E}">
        <p14:creationId xmlns:p14="http://schemas.microsoft.com/office/powerpoint/2010/main" val="363357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p>
        </p:txBody>
      </p:sp>
      <p:sp>
        <p:nvSpPr>
          <p:cNvPr id="4" name="Foliennummernplatzhalter 3"/>
          <p:cNvSpPr>
            <a:spLocks noGrp="1"/>
          </p:cNvSpPr>
          <p:nvPr>
            <p:ph type="sldNum" sz="quarter" idx="11"/>
          </p:nvPr>
        </p:nvSpPr>
        <p:spPr/>
        <p:txBody>
          <a:bodyPr/>
          <a:lstStyle>
            <a:lvl1pPr algn="ctr">
              <a:defRPr sz="1000"/>
            </a:lvl1pPr>
          </a:lstStyle>
          <a:p>
            <a:fld id="{D6A5E5EF-0834-4E75-BB99-5BD99C2491AC}" type="slidenum">
              <a:rPr lang="de-DE" smtClean="0"/>
              <a:pPr/>
              <a:t>‹Nr.›</a:t>
            </a:fld>
            <a:endParaRPr lang="de-DE"/>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116524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506">
                <a:solidFill>
                  <a:srgbClr val="007FAC"/>
                </a:solidFill>
                <a:latin typeface="Arial" pitchFamily="34" charset="0"/>
                <a:cs typeface="Arial" pitchFamily="34" charset="0"/>
              </a:defRPr>
            </a:lvl1pPr>
          </a:lstStyle>
          <a:p>
            <a:r>
              <a:rPr lang="de-DE"/>
              <a:t>Schulung 2025/2026</a:t>
            </a:r>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506">
                <a:solidFill>
                  <a:srgbClr val="0082B0"/>
                </a:solidFill>
                <a:latin typeface="Arial" pitchFamily="34" charset="0"/>
                <a:cs typeface="Arial" pitchFamily="34" charset="0"/>
              </a:defRPr>
            </a:lvl1pPr>
          </a:lstStyle>
          <a:p>
            <a:fld id="{D6A5E5EF-0834-4E75-BB99-5BD99C2491AC}" type="slidenum">
              <a:rPr lang="de-DE" smtClean="0"/>
              <a:pPr/>
              <a:t>‹Nr.›</a:t>
            </a:fld>
            <a:endParaRPr lang="de-DE"/>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26012513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007FAC"/>
                </a:solidFill>
                <a:latin typeface="Arial" pitchFamily="34" charset="0"/>
                <a:cs typeface="Arial" pitchFamily="34" charset="0"/>
              </a:defRPr>
            </a:lvl1pPr>
          </a:lstStyle>
          <a:p>
            <a:r>
              <a:rPr lang="de-DE"/>
              <a:t>Schulung 2025/2026</a:t>
            </a:r>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0082B0"/>
                </a:solidFill>
                <a:latin typeface="Arial" pitchFamily="34" charset="0"/>
                <a:cs typeface="Arial" pitchFamily="34" charset="0"/>
              </a:defRPr>
            </a:lvl1pPr>
          </a:lstStyle>
          <a:p>
            <a:fld id="{D6A5E5EF-0834-4E75-BB99-5BD99C2491AC}" type="slidenum">
              <a:rPr lang="de-DE" smtClean="0"/>
              <a:pPr/>
              <a:t>‹Nr.›</a:t>
            </a:fld>
            <a:endParaRPr lang="de-DE"/>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12289791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publikationen.dguv.de/widgets/pdf/download/article/948" TargetMode="External"/><Relationship Id="rId2" Type="http://schemas.openxmlformats.org/officeDocument/2006/relationships/hyperlink" Target="https://publikationen.dguv.de/widgets/pdf/download/article/90" TargetMode="Externa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www.baua.de/DE/Angebote/Regelwerk/TRBS/TRBS-1112-Teil-1.html"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members.biogas.org/edcom/webfvb.nsf/id/DE-Technik-und-Sicherheit--Arbeitshilfen-Hintergrundinfos-und-Infopapiere"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hyperlink" Target="https://www.vrt.be/vrtnws/de/2024/11/29/leiche-eines-53-jaehrigen-belgiers-auf-baustelle-in-daenemark-ge/" TargetMode="External"/><Relationship Id="rId3" Type="http://schemas.openxmlformats.org/officeDocument/2006/relationships/hyperlink" Target="https://www.ndr.de/nachrichten/niedersachsen/oldenburg_ostfriesland/Nach-Sturz-in-Biogasanlage-19-Jaehrige-an-Verletzungen-gestorben,aktuelloldenburg18266.html" TargetMode="External"/><Relationship Id="rId7" Type="http://schemas.openxmlformats.org/officeDocument/2006/relationships/hyperlink" Target="https://www.kosmo.at/arbeiter-stirbt-qualvoll-in-foerderschnecke-not-schalter-versperrt/"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s://www.merkur.de/bayern/pfeffenhausen-leblos-in-schacht-entdeckt-toedlicher-unfall-in-biogasanlage-in-bayern-92383843.html" TargetMode="External"/><Relationship Id="rId5" Type="http://schemas.openxmlformats.org/officeDocument/2006/relationships/hyperlink" Target="https://www.t-online.de/nachrichten/panorama/menschen-schicksale/id_100370362/bayern-rotthalmuenster-mann-stuerzt-von-teleskoplader-in-die-tiefe-tot.html" TargetMode="External"/><Relationship Id="rId10" Type="http://schemas.openxmlformats.org/officeDocument/2006/relationships/hyperlink" Target="https://www.youtube.com/watch?v=MPXD55W7LTI" TargetMode="External"/><Relationship Id="rId4" Type="http://schemas.openxmlformats.org/officeDocument/2006/relationships/hyperlink" Target="https://www.ndr.de/nachrichten/niedersachsen/braunschweig_harz_goettingen/Nach-Explosion-von-Biogasanlage-Arbeiter-verstirbt-in-Klinik,aktuellbraunschweig12986.html" TargetMode="External"/><Relationship Id="rId9" Type="http://schemas.openxmlformats.org/officeDocument/2006/relationships/hyperlink" Target="https://www1.wdr.de/nachrichten/westfalen-lippe/guellefass-biogasanlage-unfall-kalletal-100.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7214" y="2060848"/>
            <a:ext cx="10743361" cy="1439590"/>
          </a:xfrm>
        </p:spPr>
        <p:txBody>
          <a:bodyPr/>
          <a:lstStyle/>
          <a:p>
            <a:pPr>
              <a:spcAft>
                <a:spcPts val="2400"/>
              </a:spcAft>
            </a:pPr>
            <a:r>
              <a:rPr lang="de-DE" dirty="0"/>
              <a:t>Einführung in das Thema Biogas und Sicherheit</a:t>
            </a:r>
            <a:br>
              <a:rPr lang="de-DE" dirty="0"/>
            </a:br>
            <a:endParaRPr lang="de-DE" sz="2800" dirty="0"/>
          </a:p>
        </p:txBody>
      </p:sp>
      <p:sp>
        <p:nvSpPr>
          <p:cNvPr id="3" name="Rectangle 3">
            <a:extLst>
              <a:ext uri="{FF2B5EF4-FFF2-40B4-BE49-F238E27FC236}">
                <a16:creationId xmlns:a16="http://schemas.microsoft.com/office/drawing/2014/main" id="{3DE658AD-2E15-4436-A52B-42301E96AD63}"/>
              </a:ext>
            </a:extLst>
          </p:cNvPr>
          <p:cNvSpPr txBox="1">
            <a:spLocks noChangeArrowheads="1"/>
          </p:cNvSpPr>
          <p:nvPr/>
        </p:nvSpPr>
        <p:spPr bwMode="auto">
          <a:xfrm>
            <a:off x="537215" y="5949280"/>
            <a:ext cx="791999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endParaRPr lang="de-DE" dirty="0">
              <a:solidFill>
                <a:schemeClr val="bg1"/>
              </a:solidFill>
            </a:endParaRPr>
          </a:p>
        </p:txBody>
      </p:sp>
    </p:spTree>
    <p:extLst>
      <p:ext uri="{BB962C8B-B14F-4D97-AF65-F5344CB8AC3E}">
        <p14:creationId xmlns:p14="http://schemas.microsoft.com/office/powerpoint/2010/main" val="2795928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FB47B-8872-0D58-D87B-F7EC1DBF8A62}"/>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C0E21693-BA37-97D3-2AC3-304451A9B8ED}"/>
              </a:ext>
            </a:extLst>
          </p:cNvPr>
          <p:cNvGrpSpPr>
            <a:grpSpLocks/>
          </p:cNvGrpSpPr>
          <p:nvPr/>
        </p:nvGrpSpPr>
        <p:grpSpPr bwMode="auto">
          <a:xfrm>
            <a:off x="1920876" y="2143123"/>
            <a:ext cx="8373133" cy="2928937"/>
            <a:chOff x="357188" y="2786063"/>
            <a:chExt cx="8429625" cy="2928937"/>
          </a:xfrm>
        </p:grpSpPr>
        <p:sp>
          <p:nvSpPr>
            <p:cNvPr id="5" name="Rechteck 4">
              <a:extLst>
                <a:ext uri="{FF2B5EF4-FFF2-40B4-BE49-F238E27FC236}">
                  <a16:creationId xmlns:a16="http://schemas.microsoft.com/office/drawing/2014/main" id="{5C773E5D-C70E-3928-8316-F5F8ED46707D}"/>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E7C5ABF1-FF8C-B3F2-A59C-13F14D186927}"/>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a:solidFill>
                  <a:schemeClr val="accent2"/>
                </a:solidFill>
              </a:endParaRPr>
            </a:p>
          </p:txBody>
        </p:sp>
        <p:sp>
          <p:nvSpPr>
            <p:cNvPr id="17413" name="Rechteck 9">
              <a:extLst>
                <a:ext uri="{FF2B5EF4-FFF2-40B4-BE49-F238E27FC236}">
                  <a16:creationId xmlns:a16="http://schemas.microsoft.com/office/drawing/2014/main" id="{AD7EF9D1-1743-D078-F6F2-A2EF9D61B848}"/>
                </a:ext>
              </a:extLst>
            </p:cNvPr>
            <p:cNvSpPr>
              <a:spLocks noChangeArrowheads="1"/>
            </p:cNvSpPr>
            <p:nvPr/>
          </p:nvSpPr>
          <p:spPr bwMode="auto">
            <a:xfrm>
              <a:off x="500063" y="2928938"/>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en-US" sz="2800" b="1" dirty="0">
                  <a:solidFill>
                    <a:schemeClr val="accent1"/>
                  </a:solidFill>
                  <a:latin typeface="+mj-lt"/>
                  <a:cs typeface="Calibri" panose="020F0502020204030204" pitchFamily="34" charset="0"/>
                </a:rPr>
                <a:t>Allgemeine Rechtsgrundlagen, warum sind Sie hier?</a:t>
              </a:r>
            </a:p>
          </p:txBody>
        </p:sp>
        <p:pic>
          <p:nvPicPr>
            <p:cNvPr id="17414" name="Picture 8">
              <a:extLst>
                <a:ext uri="{FF2B5EF4-FFF2-40B4-BE49-F238E27FC236}">
                  <a16:creationId xmlns:a16="http://schemas.microsoft.com/office/drawing/2014/main" id="{9C9819E6-F1E9-53DC-2ED7-FF0892272475}"/>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E5B0FC8D-6832-5FF3-5555-03E1B1D4EE0B}"/>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C4D41C1B-2EAA-F66B-5994-C2836B1AFF29}"/>
              </a:ext>
            </a:extLst>
          </p:cNvPr>
          <p:cNvSpPr>
            <a:spLocks noGrp="1"/>
          </p:cNvSpPr>
          <p:nvPr>
            <p:ph type="sldNum" sz="quarter" idx="11"/>
          </p:nvPr>
        </p:nvSpPr>
        <p:spPr/>
        <p:txBody>
          <a:bodyPr/>
          <a:lstStyle/>
          <a:p>
            <a:pPr>
              <a:defRPr/>
            </a:pPr>
            <a:fld id="{42020CB9-598F-41BD-B058-380FB38EF93E}" type="slidenum">
              <a:rPr lang="de-DE" smtClean="0"/>
              <a:pPr>
                <a:defRPr/>
              </a:pPr>
              <a:t>10</a:t>
            </a:fld>
            <a:endParaRPr lang="de-DE" dirty="0"/>
          </a:p>
        </p:txBody>
      </p:sp>
    </p:spTree>
    <p:extLst>
      <p:ext uri="{BB962C8B-B14F-4D97-AF65-F5344CB8AC3E}">
        <p14:creationId xmlns:p14="http://schemas.microsoft.com/office/powerpoint/2010/main" val="299238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1487805" cy="457200"/>
          </a:xfrm>
        </p:spPr>
        <p:txBody>
          <a:bodyPr/>
          <a:lstStyle/>
          <a:p>
            <a:r>
              <a:rPr lang="de-DE"/>
              <a:t>Schulung 2025/2026</a:t>
            </a:r>
            <a:endParaRPr lang="de-DE" dirty="0"/>
          </a:p>
        </p:txBody>
      </p:sp>
      <p:sp>
        <p:nvSpPr>
          <p:cNvPr id="4" name="Foliennummernplatzhalter 3"/>
          <p:cNvSpPr>
            <a:spLocks noGrp="1"/>
          </p:cNvSpPr>
          <p:nvPr>
            <p:ph type="sldNum" sz="quarter" idx="11"/>
          </p:nvPr>
        </p:nvSpPr>
        <p:spPr/>
        <p:txBody>
          <a:bodyPr/>
          <a:lstStyle/>
          <a:p>
            <a:fld id="{427FF638-13A2-469C-83A3-7A0B5375A2CC}" type="slidenum">
              <a:rPr lang="de-DE" smtClean="0"/>
              <a:pPr/>
              <a:t>11</a:t>
            </a:fld>
            <a:endParaRPr lang="de-DE"/>
          </a:p>
        </p:txBody>
      </p:sp>
      <p:sp>
        <p:nvSpPr>
          <p:cNvPr id="2" name="Titel 1"/>
          <p:cNvSpPr>
            <a:spLocks noGrp="1"/>
          </p:cNvSpPr>
          <p:nvPr>
            <p:ph type="title"/>
          </p:nvPr>
        </p:nvSpPr>
        <p:spPr/>
        <p:txBody>
          <a:bodyPr/>
          <a:lstStyle/>
          <a:p>
            <a:r>
              <a:rPr lang="de-DE" dirty="0"/>
              <a:t>Allgemeiner rechtlicher Rahmen</a:t>
            </a:r>
          </a:p>
        </p:txBody>
      </p:sp>
      <p:sp>
        <p:nvSpPr>
          <p:cNvPr id="18" name="Abgerundetes Rechteck 4"/>
          <p:cNvSpPr/>
          <p:nvPr/>
        </p:nvSpPr>
        <p:spPr>
          <a:xfrm>
            <a:off x="5426341" y="3627803"/>
            <a:ext cx="2253718" cy="1092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indent="36000" algn="ctr" defTabSz="889000">
              <a:spcBef>
                <a:spcPct val="0"/>
              </a:spcBef>
            </a:pPr>
            <a:r>
              <a:rPr lang="de-DE" sz="2000" dirty="0">
                <a:latin typeface="Arial" pitchFamily="34" charset="0"/>
                <a:cs typeface="Arial" pitchFamily="34" charset="0"/>
              </a:rPr>
              <a:t>Gefahrstoffverordnung</a:t>
            </a:r>
          </a:p>
        </p:txBody>
      </p:sp>
      <p:sp>
        <p:nvSpPr>
          <p:cNvPr id="19" name="Abgerundetes Rechteck 18"/>
          <p:cNvSpPr/>
          <p:nvPr/>
        </p:nvSpPr>
        <p:spPr bwMode="auto">
          <a:xfrm>
            <a:off x="4066488" y="2636856"/>
            <a:ext cx="612000"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BGs</a:t>
            </a:r>
          </a:p>
        </p:txBody>
      </p:sp>
      <p:sp>
        <p:nvSpPr>
          <p:cNvPr id="22" name="Abgerundetes Rechteck 21"/>
          <p:cNvSpPr/>
          <p:nvPr/>
        </p:nvSpPr>
        <p:spPr bwMode="auto">
          <a:xfrm>
            <a:off x="623392" y="3212976"/>
            <a:ext cx="2628000" cy="2426624"/>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BImSchG (4.BImSchV, 12.BImSchV, </a:t>
            </a:r>
            <a:r>
              <a:rPr lang="de-DE" sz="1300" b="1" dirty="0">
                <a:solidFill>
                  <a:schemeClr val="accent5"/>
                </a:solidFill>
                <a:latin typeface="Arial" pitchFamily="34" charset="0"/>
                <a:ea typeface="ＭＳ Ｐゴシック" pitchFamily="1" charset="-128"/>
                <a:cs typeface="Arial" pitchFamily="34" charset="0"/>
              </a:rPr>
              <a:t>TRAS 120</a:t>
            </a:r>
            <a:r>
              <a:rPr lang="de-DE" sz="1300" dirty="0">
                <a:solidFill>
                  <a:srgbClr val="0082B0"/>
                </a:solidFill>
                <a:latin typeface="Arial" pitchFamily="34" charset="0"/>
                <a:ea typeface="ＭＳ Ｐゴシック" pitchFamily="1" charset="-128"/>
                <a:cs typeface="Arial" pitchFamily="34" charset="0"/>
              </a:rPr>
              <a:t>, TA-Luft, TA-Lärm…)</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WHG (AwSV, TRwS..)</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DüngeG (DüngeV…)</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KreislaufWG (</a:t>
            </a:r>
            <a:r>
              <a:rPr lang="de-DE" sz="1300" dirty="0" err="1">
                <a:solidFill>
                  <a:srgbClr val="0082B0"/>
                </a:solidFill>
                <a:latin typeface="Arial" pitchFamily="34" charset="0"/>
                <a:ea typeface="ＭＳ Ｐゴシック" pitchFamily="1" charset="-128"/>
                <a:cs typeface="Arial" pitchFamily="34" charset="0"/>
              </a:rPr>
              <a:t>BioabfallV</a:t>
            </a:r>
            <a:r>
              <a:rPr lang="de-DE" sz="1300" dirty="0">
                <a:solidFill>
                  <a:srgbClr val="0082B0"/>
                </a:solidFill>
                <a:latin typeface="Arial" pitchFamily="34" charset="0"/>
                <a:ea typeface="ＭＳ Ｐゴシック" pitchFamily="1" charset="-128"/>
                <a:cs typeface="Arial" pitchFamily="34" charset="0"/>
              </a:rPr>
              <a:t>, Gewerbe </a:t>
            </a:r>
            <a:r>
              <a:rPr lang="de-DE" sz="1300" dirty="0" err="1">
                <a:solidFill>
                  <a:srgbClr val="0082B0"/>
                </a:solidFill>
                <a:latin typeface="Arial" pitchFamily="34" charset="0"/>
                <a:ea typeface="ＭＳ Ｐゴシック" pitchFamily="1" charset="-128"/>
                <a:cs typeface="Arial" pitchFamily="34" charset="0"/>
              </a:rPr>
              <a:t>AbfV</a:t>
            </a:r>
            <a:r>
              <a:rPr lang="de-DE" sz="1300" dirty="0">
                <a:solidFill>
                  <a:srgbClr val="0082B0"/>
                </a:solidFill>
                <a:latin typeface="Arial" pitchFamily="34" charset="0"/>
                <a:ea typeface="ＭＳ Ｐゴシック" pitchFamily="1" charset="-128"/>
                <a:cs typeface="Arial" pitchFamily="34" charset="0"/>
              </a:rPr>
              <a:t>….)</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TierNebG (</a:t>
            </a:r>
            <a:r>
              <a:rPr lang="de-DE" sz="1300" dirty="0" err="1">
                <a:solidFill>
                  <a:srgbClr val="0082B0"/>
                </a:solidFill>
                <a:latin typeface="Arial" pitchFamily="34" charset="0"/>
                <a:ea typeface="ＭＳ Ｐゴシック" pitchFamily="1" charset="-128"/>
                <a:cs typeface="Arial" pitchFamily="34" charset="0"/>
              </a:rPr>
              <a:t>TierNebV</a:t>
            </a:r>
            <a:r>
              <a:rPr lang="de-DE" sz="1300" dirty="0">
                <a:solidFill>
                  <a:srgbClr val="0082B0"/>
                </a:solidFill>
                <a:latin typeface="Arial" pitchFamily="34" charset="0"/>
                <a:ea typeface="ＭＳ Ｐゴシック" pitchFamily="1" charset="-128"/>
                <a:cs typeface="Arial" pitchFamily="34" charset="0"/>
              </a:rPr>
              <a:t>…)</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a:t>
            </a:r>
          </a:p>
        </p:txBody>
      </p:sp>
      <p:sp>
        <p:nvSpPr>
          <p:cNvPr id="23" name="Abgerundetes Rechteck 22"/>
          <p:cNvSpPr/>
          <p:nvPr/>
        </p:nvSpPr>
        <p:spPr bwMode="auto">
          <a:xfrm>
            <a:off x="623393" y="2636912"/>
            <a:ext cx="612000"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UBA</a:t>
            </a:r>
          </a:p>
        </p:txBody>
      </p:sp>
      <p:sp>
        <p:nvSpPr>
          <p:cNvPr id="25" name="Abgerundetes Rechteck 24"/>
          <p:cNvSpPr/>
          <p:nvPr/>
        </p:nvSpPr>
        <p:spPr bwMode="auto">
          <a:xfrm>
            <a:off x="3395992" y="2132856"/>
            <a:ext cx="2628000" cy="504000"/>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400" dirty="0">
                <a:solidFill>
                  <a:srgbClr val="0082B0"/>
                </a:solidFill>
                <a:latin typeface="Arial" pitchFamily="34" charset="0"/>
                <a:ea typeface="ＭＳ Ｐゴシック" pitchFamily="1" charset="-128"/>
                <a:cs typeface="Arial" pitchFamily="34" charset="0"/>
              </a:rPr>
              <a:t>Arbeitssicherheit u. Gesundheitsschutz</a:t>
            </a:r>
          </a:p>
        </p:txBody>
      </p:sp>
      <p:sp>
        <p:nvSpPr>
          <p:cNvPr id="27" name="Abgerundetes Rechteck 26"/>
          <p:cNvSpPr/>
          <p:nvPr/>
        </p:nvSpPr>
        <p:spPr bwMode="auto">
          <a:xfrm>
            <a:off x="623393" y="1628800"/>
            <a:ext cx="2628000" cy="504000"/>
          </a:xfrm>
          <a:prstGeom prst="roundRect">
            <a:avLst/>
          </a:prstGeom>
          <a:solidFill>
            <a:schemeClr val="accent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pPr>
            <a:r>
              <a:rPr lang="de-DE" b="1" dirty="0">
                <a:solidFill>
                  <a:schemeClr val="bg1"/>
                </a:solidFill>
                <a:latin typeface="Arial" pitchFamily="34" charset="0"/>
                <a:ea typeface="ＭＳ Ｐゴシック" pitchFamily="1" charset="-128"/>
                <a:cs typeface="Arial" pitchFamily="34" charset="0"/>
              </a:rPr>
              <a:t>BMUKN</a:t>
            </a:r>
          </a:p>
        </p:txBody>
      </p:sp>
      <p:sp>
        <p:nvSpPr>
          <p:cNvPr id="28" name="Abgerundetes Rechteck 27"/>
          <p:cNvSpPr/>
          <p:nvPr/>
        </p:nvSpPr>
        <p:spPr bwMode="auto">
          <a:xfrm>
            <a:off x="623392" y="2132856"/>
            <a:ext cx="1295794" cy="504056"/>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400" dirty="0">
                <a:solidFill>
                  <a:srgbClr val="0082B0"/>
                </a:solidFill>
                <a:latin typeface="Arial" pitchFamily="34" charset="0"/>
                <a:ea typeface="ＭＳ Ｐゴシック" pitchFamily="1" charset="-128"/>
                <a:cs typeface="Arial" pitchFamily="34" charset="0"/>
              </a:rPr>
              <a:t>Anlagen-sicherheit</a:t>
            </a:r>
          </a:p>
        </p:txBody>
      </p:sp>
      <p:sp>
        <p:nvSpPr>
          <p:cNvPr id="29" name="Abgerundetes Rechteck 28"/>
          <p:cNvSpPr/>
          <p:nvPr/>
        </p:nvSpPr>
        <p:spPr bwMode="auto">
          <a:xfrm>
            <a:off x="1955831" y="2137972"/>
            <a:ext cx="1295794" cy="504056"/>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400" dirty="0">
                <a:solidFill>
                  <a:srgbClr val="0082B0"/>
                </a:solidFill>
                <a:latin typeface="Arial" pitchFamily="34" charset="0"/>
                <a:ea typeface="ＭＳ Ｐゴシック" pitchFamily="1" charset="-128"/>
                <a:cs typeface="Arial" pitchFamily="34" charset="0"/>
              </a:rPr>
              <a:t>Umwelt-schutz</a:t>
            </a:r>
          </a:p>
        </p:txBody>
      </p:sp>
      <p:sp>
        <p:nvSpPr>
          <p:cNvPr id="30" name="Abgerundetes Rechteck 29"/>
          <p:cNvSpPr/>
          <p:nvPr/>
        </p:nvSpPr>
        <p:spPr bwMode="auto">
          <a:xfrm>
            <a:off x="6132296" y="1628800"/>
            <a:ext cx="2628000" cy="504000"/>
          </a:xfrm>
          <a:prstGeom prst="roundRect">
            <a:avLst/>
          </a:prstGeom>
          <a:solidFill>
            <a:schemeClr val="accent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b="1" dirty="0">
                <a:solidFill>
                  <a:schemeClr val="bg1"/>
                </a:solidFill>
                <a:latin typeface="Arial" pitchFamily="34" charset="0"/>
                <a:ea typeface="ＭＳ Ｐゴシック" pitchFamily="1" charset="-128"/>
                <a:cs typeface="Arial" pitchFamily="34" charset="0"/>
              </a:rPr>
              <a:t>BMWE</a:t>
            </a:r>
          </a:p>
        </p:txBody>
      </p:sp>
      <p:sp>
        <p:nvSpPr>
          <p:cNvPr id="31" name="Abgerundetes Rechteck 30"/>
          <p:cNvSpPr/>
          <p:nvPr/>
        </p:nvSpPr>
        <p:spPr bwMode="auto">
          <a:xfrm>
            <a:off x="3395992" y="1628800"/>
            <a:ext cx="2628000" cy="504000"/>
          </a:xfrm>
          <a:prstGeom prst="roundRect">
            <a:avLst/>
          </a:prstGeom>
          <a:solidFill>
            <a:schemeClr val="accent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b="1" dirty="0">
                <a:solidFill>
                  <a:schemeClr val="bg1"/>
                </a:solidFill>
                <a:latin typeface="Arial" pitchFamily="34" charset="0"/>
                <a:ea typeface="ＭＳ Ｐゴシック" pitchFamily="1" charset="-128"/>
                <a:cs typeface="Arial" pitchFamily="34" charset="0"/>
              </a:rPr>
              <a:t>BMAS</a:t>
            </a:r>
          </a:p>
        </p:txBody>
      </p:sp>
      <p:sp>
        <p:nvSpPr>
          <p:cNvPr id="32" name="Abgerundetes Rechteck 31"/>
          <p:cNvSpPr/>
          <p:nvPr/>
        </p:nvSpPr>
        <p:spPr bwMode="auto">
          <a:xfrm>
            <a:off x="8868600" y="1628800"/>
            <a:ext cx="2628000" cy="504000"/>
          </a:xfrm>
          <a:prstGeom prst="roundRect">
            <a:avLst/>
          </a:prstGeom>
          <a:solidFill>
            <a:schemeClr val="accent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b="1" dirty="0">
                <a:solidFill>
                  <a:schemeClr val="bg1"/>
                </a:solidFill>
                <a:latin typeface="Arial" pitchFamily="34" charset="0"/>
                <a:ea typeface="ＭＳ Ｐゴシック" pitchFamily="1" charset="-128"/>
                <a:cs typeface="Arial" pitchFamily="34" charset="0"/>
              </a:rPr>
              <a:t>BMLEH</a:t>
            </a:r>
          </a:p>
        </p:txBody>
      </p:sp>
      <p:sp>
        <p:nvSpPr>
          <p:cNvPr id="33" name="Abgerundetes Rechteck 32"/>
          <p:cNvSpPr/>
          <p:nvPr/>
        </p:nvSpPr>
        <p:spPr bwMode="auto">
          <a:xfrm>
            <a:off x="1307178" y="2636912"/>
            <a:ext cx="612000"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KAS</a:t>
            </a:r>
          </a:p>
        </p:txBody>
      </p:sp>
      <p:sp>
        <p:nvSpPr>
          <p:cNvPr id="34" name="Abgerundetes Rechteck 33"/>
          <p:cNvSpPr/>
          <p:nvPr/>
        </p:nvSpPr>
        <p:spPr bwMode="auto">
          <a:xfrm>
            <a:off x="1963816" y="2636856"/>
            <a:ext cx="612000"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LAI</a:t>
            </a:r>
          </a:p>
        </p:txBody>
      </p:sp>
      <p:sp>
        <p:nvSpPr>
          <p:cNvPr id="35" name="Abgerundetes Rechteck 34"/>
          <p:cNvSpPr/>
          <p:nvPr/>
        </p:nvSpPr>
        <p:spPr bwMode="auto">
          <a:xfrm>
            <a:off x="2630757" y="2636912"/>
            <a:ext cx="612000"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AISV</a:t>
            </a:r>
          </a:p>
        </p:txBody>
      </p:sp>
      <p:sp>
        <p:nvSpPr>
          <p:cNvPr id="36" name="Abgerundetes Rechteck 35"/>
          <p:cNvSpPr/>
          <p:nvPr/>
        </p:nvSpPr>
        <p:spPr bwMode="auto">
          <a:xfrm>
            <a:off x="5411992" y="2636912"/>
            <a:ext cx="612000"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AGS</a:t>
            </a:r>
          </a:p>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ABS</a:t>
            </a:r>
          </a:p>
        </p:txBody>
      </p:sp>
      <p:sp>
        <p:nvSpPr>
          <p:cNvPr id="37" name="Abgerundetes Rechteck 36"/>
          <p:cNvSpPr/>
          <p:nvPr/>
        </p:nvSpPr>
        <p:spPr bwMode="auto">
          <a:xfrm>
            <a:off x="3399547" y="2636912"/>
            <a:ext cx="612000"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LASI</a:t>
            </a:r>
          </a:p>
        </p:txBody>
      </p:sp>
      <p:sp>
        <p:nvSpPr>
          <p:cNvPr id="38" name="Abgerundetes Rechteck 37"/>
          <p:cNvSpPr/>
          <p:nvPr/>
        </p:nvSpPr>
        <p:spPr bwMode="auto">
          <a:xfrm>
            <a:off x="4764376" y="2636912"/>
            <a:ext cx="583894"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GAA</a:t>
            </a:r>
          </a:p>
        </p:txBody>
      </p:sp>
      <p:sp>
        <p:nvSpPr>
          <p:cNvPr id="39" name="Abgerundetes Rechteck 38"/>
          <p:cNvSpPr/>
          <p:nvPr/>
        </p:nvSpPr>
        <p:spPr bwMode="auto">
          <a:xfrm>
            <a:off x="6132296" y="2132856"/>
            <a:ext cx="2628000" cy="504000"/>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400" dirty="0">
                <a:solidFill>
                  <a:srgbClr val="0082B0"/>
                </a:solidFill>
                <a:latin typeface="Arial" pitchFamily="34" charset="0"/>
                <a:ea typeface="ＭＳ Ｐゴシック" pitchFamily="1" charset="-128"/>
                <a:cs typeface="Arial" pitchFamily="34" charset="0"/>
              </a:rPr>
              <a:t>Energieversorgung</a:t>
            </a:r>
          </a:p>
        </p:txBody>
      </p:sp>
      <p:sp>
        <p:nvSpPr>
          <p:cNvPr id="40" name="Abgerundetes Rechteck 39"/>
          <p:cNvSpPr/>
          <p:nvPr/>
        </p:nvSpPr>
        <p:spPr bwMode="auto">
          <a:xfrm>
            <a:off x="6168143" y="2636912"/>
            <a:ext cx="1224001"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Energie-aufsicht</a:t>
            </a:r>
          </a:p>
        </p:txBody>
      </p:sp>
      <p:sp>
        <p:nvSpPr>
          <p:cNvPr id="41" name="Abgerundetes Rechteck 40"/>
          <p:cNvSpPr/>
          <p:nvPr/>
        </p:nvSpPr>
        <p:spPr bwMode="auto">
          <a:xfrm>
            <a:off x="7477800" y="2636912"/>
            <a:ext cx="1282495" cy="432048"/>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36000" algn="ctr" eaLnBrk="0" fontAlgn="base" hangingPunct="0">
              <a:spcBef>
                <a:spcPct val="0"/>
              </a:spcBef>
            </a:pPr>
            <a:r>
              <a:rPr lang="de-DE" sz="1200" dirty="0">
                <a:solidFill>
                  <a:srgbClr val="0082B0"/>
                </a:solidFill>
                <a:latin typeface="Arial" pitchFamily="34" charset="0"/>
                <a:ea typeface="ＭＳ Ｐゴシック" pitchFamily="1" charset="-128"/>
                <a:cs typeface="Arial" pitchFamily="34" charset="0"/>
              </a:rPr>
              <a:t>DVGW</a:t>
            </a:r>
          </a:p>
        </p:txBody>
      </p:sp>
      <p:sp>
        <p:nvSpPr>
          <p:cNvPr id="42" name="Abgerundetes Rechteck 41"/>
          <p:cNvSpPr/>
          <p:nvPr/>
        </p:nvSpPr>
        <p:spPr bwMode="auto">
          <a:xfrm>
            <a:off x="8868600" y="3213216"/>
            <a:ext cx="2628000" cy="2439882"/>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Dezentrale Energieerzeugung</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Regionale Wertschöpfung</a:t>
            </a:r>
          </a:p>
          <a:p>
            <a:pPr marL="88900" indent="-88900" eaLnBrk="0" fontAlgn="base" hangingPunct="0">
              <a:spcBef>
                <a:spcPct val="0"/>
              </a:spcBef>
              <a:buFont typeface="Arial" pitchFamily="34" charset="0"/>
              <a:buChar char="•"/>
            </a:pPr>
            <a:r>
              <a:rPr lang="en-GB" sz="1300" dirty="0">
                <a:solidFill>
                  <a:srgbClr val="0082B0"/>
                </a:solidFill>
                <a:latin typeface="Arial" pitchFamily="34" charset="0"/>
                <a:ea typeface="ＭＳ Ｐゴシック" pitchFamily="1" charset="-128"/>
                <a:cs typeface="Arial" pitchFamily="34" charset="0"/>
              </a:rPr>
              <a:t>Cross-Compliance</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 </a:t>
            </a:r>
          </a:p>
        </p:txBody>
      </p:sp>
      <p:sp>
        <p:nvSpPr>
          <p:cNvPr id="43" name="Abgerundetes Rechteck 42"/>
          <p:cNvSpPr/>
          <p:nvPr/>
        </p:nvSpPr>
        <p:spPr bwMode="auto">
          <a:xfrm>
            <a:off x="3395752" y="3212975"/>
            <a:ext cx="2628000" cy="2440123"/>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ProdSG</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ArbSchG (BetrSichV, ArbstättV, BiostoffV, GefstoffV, DGUV 113-001, </a:t>
            </a:r>
            <a:r>
              <a:rPr lang="de-DE" sz="1300" b="1" dirty="0">
                <a:solidFill>
                  <a:schemeClr val="accent5"/>
                </a:solidFill>
                <a:latin typeface="Arial" pitchFamily="34" charset="0"/>
                <a:ea typeface="ＭＳ Ｐゴシック" pitchFamily="1" charset="-128"/>
                <a:cs typeface="Arial" pitchFamily="34" charset="0"/>
              </a:rPr>
              <a:t>TRGS 529</a:t>
            </a:r>
            <a:r>
              <a:rPr lang="de-DE" sz="1300" dirty="0">
                <a:solidFill>
                  <a:srgbClr val="0082B0"/>
                </a:solidFill>
                <a:latin typeface="Arial" pitchFamily="34" charset="0"/>
                <a:ea typeface="ＭＳ Ｐゴシック" pitchFamily="1" charset="-128"/>
                <a:cs typeface="Arial" pitchFamily="34" charset="0"/>
              </a:rPr>
              <a:t>, …)</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a:t>
            </a:r>
          </a:p>
          <a:p>
            <a:pPr marL="88900" indent="-88900" eaLnBrk="0" fontAlgn="base" hangingPunct="0">
              <a:spcBef>
                <a:spcPct val="0"/>
              </a:spcBef>
              <a:buFont typeface="Arial" pitchFamily="34" charset="0"/>
              <a:buChar char="•"/>
            </a:pPr>
            <a:endParaRPr lang="de-DE" sz="1300" dirty="0">
              <a:solidFill>
                <a:srgbClr val="0082B0"/>
              </a:solidFill>
              <a:latin typeface="Arial" pitchFamily="34" charset="0"/>
              <a:ea typeface="ＭＳ Ｐゴシック" pitchFamily="1" charset="-128"/>
              <a:cs typeface="Arial" pitchFamily="34" charset="0"/>
            </a:endParaRPr>
          </a:p>
          <a:p>
            <a:pPr marL="88900" indent="-88900" eaLnBrk="0" fontAlgn="base" hangingPunct="0">
              <a:spcBef>
                <a:spcPct val="0"/>
              </a:spcBef>
              <a:buFont typeface="Arial" pitchFamily="34" charset="0"/>
              <a:buChar char="•"/>
            </a:pPr>
            <a:endParaRPr lang="de-DE" sz="1300" dirty="0">
              <a:solidFill>
                <a:srgbClr val="0082B0"/>
              </a:solidFill>
              <a:latin typeface="Arial" pitchFamily="34" charset="0"/>
              <a:ea typeface="ＭＳ Ｐゴシック" pitchFamily="1" charset="-128"/>
              <a:cs typeface="Arial" pitchFamily="34" charset="0"/>
            </a:endParaRPr>
          </a:p>
        </p:txBody>
      </p:sp>
      <p:sp>
        <p:nvSpPr>
          <p:cNvPr id="44" name="Abgerundetes Rechteck 43"/>
          <p:cNvSpPr/>
          <p:nvPr/>
        </p:nvSpPr>
        <p:spPr bwMode="auto">
          <a:xfrm>
            <a:off x="6132296" y="3212976"/>
            <a:ext cx="2628000" cy="2426624"/>
          </a:xfrm>
          <a:prstGeom prst="round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ENWG (DVGW G 1030...)</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GasNZV (DGVW G 260, DVGW G 262….)</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EEG</a:t>
            </a:r>
          </a:p>
          <a:p>
            <a:pPr marL="88900" indent="-88900" eaLnBrk="0" fontAlgn="base" hangingPunct="0">
              <a:spcBef>
                <a:spcPct val="0"/>
              </a:spcBef>
              <a:buFont typeface="Arial" pitchFamily="34" charset="0"/>
              <a:buChar char="•"/>
            </a:pPr>
            <a:r>
              <a:rPr lang="de-DE" sz="1300" dirty="0">
                <a:solidFill>
                  <a:srgbClr val="0082B0"/>
                </a:solidFill>
                <a:latin typeface="Arial" pitchFamily="34" charset="0"/>
                <a:ea typeface="ＭＳ Ｐゴシック" pitchFamily="1" charset="-128"/>
                <a:cs typeface="Arial" pitchFamily="34" charset="0"/>
              </a:rPr>
              <a:t>…….</a:t>
            </a:r>
          </a:p>
          <a:p>
            <a:pPr marL="88900" indent="-88900" eaLnBrk="0" fontAlgn="base" hangingPunct="0">
              <a:spcBef>
                <a:spcPct val="0"/>
              </a:spcBef>
              <a:buFont typeface="Arial" pitchFamily="34" charset="0"/>
              <a:buChar char="•"/>
            </a:pPr>
            <a:endParaRPr lang="de-DE" sz="1300" dirty="0">
              <a:solidFill>
                <a:srgbClr val="0082B0"/>
              </a:solidFill>
              <a:latin typeface="Arial" pitchFamily="34" charset="0"/>
              <a:ea typeface="ＭＳ Ｐゴシック" pitchFamily="1" charset="-128"/>
              <a:cs typeface="Arial" pitchFamily="34" charset="0"/>
            </a:endParaRPr>
          </a:p>
        </p:txBody>
      </p:sp>
      <p:sp>
        <p:nvSpPr>
          <p:cNvPr id="45" name="Textfeld 44"/>
          <p:cNvSpPr txBox="1"/>
          <p:nvPr/>
        </p:nvSpPr>
        <p:spPr>
          <a:xfrm>
            <a:off x="1008112" y="5805264"/>
            <a:ext cx="10272464" cy="584775"/>
          </a:xfrm>
          <a:prstGeom prst="rect">
            <a:avLst/>
          </a:prstGeom>
          <a:noFill/>
        </p:spPr>
        <p:txBody>
          <a:bodyPr wrap="square" rtlCol="0">
            <a:spAutoFit/>
          </a:bodyPr>
          <a:lstStyle/>
          <a:p>
            <a:pPr algn="ctr"/>
            <a:r>
              <a:rPr lang="de-DE" sz="1600" b="1" dirty="0">
                <a:solidFill>
                  <a:schemeClr val="accent5"/>
                </a:solidFill>
                <a:latin typeface="Arial" pitchFamily="34" charset="0"/>
                <a:cs typeface="Arial" pitchFamily="34" charset="0"/>
                <a:sym typeface="Wingdings" pitchFamily="2" charset="2"/>
              </a:rPr>
              <a:t>Deshalb sind Sie hier: Grundschulung und Auffrischung im Rahmen der TRGS 529 und TRAS 120 </a:t>
            </a:r>
          </a:p>
          <a:p>
            <a:pPr algn="ctr"/>
            <a:r>
              <a:rPr lang="de-DE" sz="1600" b="1" dirty="0">
                <a:solidFill>
                  <a:schemeClr val="accent5"/>
                </a:solidFill>
                <a:latin typeface="Arial" pitchFamily="34" charset="0"/>
                <a:cs typeface="Arial" pitchFamily="34" charset="0"/>
                <a:sym typeface="Wingdings" pitchFamily="2" charset="2"/>
              </a:rPr>
              <a:t>mind. alle 4 Jahre.</a:t>
            </a:r>
          </a:p>
        </p:txBody>
      </p:sp>
      <p:cxnSp>
        <p:nvCxnSpPr>
          <p:cNvPr id="6" name="Gerade Verbindung mit Pfeil 5"/>
          <p:cNvCxnSpPr>
            <a:cxnSpLocks/>
            <a:stCxn id="45" idx="0"/>
          </p:cNvCxnSpPr>
          <p:nvPr/>
        </p:nvCxnSpPr>
        <p:spPr bwMode="auto">
          <a:xfrm flipH="1" flipV="1">
            <a:off x="2783632" y="3861048"/>
            <a:ext cx="3360712" cy="1944216"/>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sp>
        <p:nvSpPr>
          <p:cNvPr id="48" name="Textfeld 47"/>
          <p:cNvSpPr txBox="1"/>
          <p:nvPr/>
        </p:nvSpPr>
        <p:spPr>
          <a:xfrm>
            <a:off x="1847528" y="1204901"/>
            <a:ext cx="8640720" cy="338554"/>
          </a:xfrm>
          <a:prstGeom prst="rect">
            <a:avLst/>
          </a:prstGeom>
          <a:noFill/>
        </p:spPr>
        <p:txBody>
          <a:bodyPr wrap="square" rtlCol="0">
            <a:spAutoFit/>
          </a:bodyPr>
          <a:lstStyle/>
          <a:p>
            <a:pPr algn="ctr"/>
            <a:r>
              <a:rPr lang="de-DE" sz="1600" dirty="0">
                <a:solidFill>
                  <a:schemeClr val="accent5"/>
                </a:solidFill>
                <a:latin typeface="Arial" pitchFamily="34" charset="0"/>
                <a:cs typeface="Arial" pitchFamily="34" charset="0"/>
                <a:sym typeface="Wingdings" pitchFamily="2" charset="2"/>
              </a:rPr>
              <a:t>Insgesamt an die 400 Gesetze, Verordnungen, Regelwerke, Merkblätter, Arbeitshilfen, etc.</a:t>
            </a:r>
            <a:endParaRPr lang="de-DE" sz="1600" dirty="0">
              <a:solidFill>
                <a:schemeClr val="accent5"/>
              </a:solidFill>
              <a:latin typeface="Arial" pitchFamily="34" charset="0"/>
              <a:cs typeface="Arial" pitchFamily="34" charset="0"/>
            </a:endParaRPr>
          </a:p>
        </p:txBody>
      </p:sp>
      <p:sp>
        <p:nvSpPr>
          <p:cNvPr id="46" name="Textfeld 45"/>
          <p:cNvSpPr txBox="1"/>
          <p:nvPr/>
        </p:nvSpPr>
        <p:spPr>
          <a:xfrm>
            <a:off x="4799856" y="6400801"/>
            <a:ext cx="2736304" cy="246221"/>
          </a:xfrm>
          <a:prstGeom prst="rect">
            <a:avLst/>
          </a:prstGeom>
          <a:noFill/>
        </p:spPr>
        <p:txBody>
          <a:bodyPr wrap="square" rtlCol="0">
            <a:spAutoFit/>
          </a:bodyPr>
          <a:lstStyle/>
          <a:p>
            <a:pPr algn="ctr"/>
            <a:r>
              <a:rPr lang="de-DE" sz="1000" dirty="0">
                <a:solidFill>
                  <a:srgbClr val="0082B0"/>
                </a:solidFill>
                <a:latin typeface="Arial" panose="020B0604020202020204" pitchFamily="34" charset="0"/>
                <a:cs typeface="Arial" panose="020B0604020202020204" pitchFamily="34" charset="0"/>
              </a:rPr>
              <a:t>Quelle: Fachverband Biogas e.V.</a:t>
            </a:r>
          </a:p>
        </p:txBody>
      </p:sp>
      <p:cxnSp>
        <p:nvCxnSpPr>
          <p:cNvPr id="5" name="Gerade Verbindung mit Pfeil 4">
            <a:extLst>
              <a:ext uri="{FF2B5EF4-FFF2-40B4-BE49-F238E27FC236}">
                <a16:creationId xmlns:a16="http://schemas.microsoft.com/office/drawing/2014/main" id="{7274A3AF-F1BA-7FCF-6EBD-2B14C9F655C1}"/>
              </a:ext>
            </a:extLst>
          </p:cNvPr>
          <p:cNvCxnSpPr>
            <a:cxnSpLocks/>
            <a:stCxn id="45" idx="0"/>
          </p:cNvCxnSpPr>
          <p:nvPr/>
        </p:nvCxnSpPr>
        <p:spPr bwMode="auto">
          <a:xfrm flipH="1" flipV="1">
            <a:off x="4439816" y="4437112"/>
            <a:ext cx="1704528" cy="1368152"/>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spTree>
    <p:extLst>
      <p:ext uri="{BB962C8B-B14F-4D97-AF65-F5344CB8AC3E}">
        <p14:creationId xmlns:p14="http://schemas.microsoft.com/office/powerpoint/2010/main" val="423978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Schulung 2025/2026</a:t>
            </a:r>
          </a:p>
        </p:txBody>
      </p:sp>
      <p:sp>
        <p:nvSpPr>
          <p:cNvPr id="6" name="Foliennummernplatzhalter 5"/>
          <p:cNvSpPr>
            <a:spLocks noGrp="1"/>
          </p:cNvSpPr>
          <p:nvPr>
            <p:ph type="sldNum" sz="quarter" idx="11"/>
          </p:nvPr>
        </p:nvSpPr>
        <p:spPr/>
        <p:txBody>
          <a:bodyPr/>
          <a:lstStyle/>
          <a:p>
            <a:fld id="{AC2A1D8C-56D4-824E-918A-A8B905137C22}" type="slidenum">
              <a:rPr lang="de-DE" smtClean="0"/>
              <a:t>12</a:t>
            </a:fld>
            <a:endParaRPr lang="de-DE" dirty="0"/>
          </a:p>
        </p:txBody>
      </p:sp>
      <p:sp>
        <p:nvSpPr>
          <p:cNvPr id="13" name="Rectangle 2"/>
          <p:cNvSpPr>
            <a:spLocks noGrp="1" noChangeArrowheads="1"/>
          </p:cNvSpPr>
          <p:nvPr>
            <p:ph type="title"/>
          </p:nvPr>
        </p:nvSpPr>
        <p:spPr/>
        <p:txBody>
          <a:bodyPr/>
          <a:lstStyle/>
          <a:p>
            <a:r>
              <a:rPr lang="de-DE" altLang="de-DE" dirty="0"/>
              <a:t>Anwendungsbereich der TRGS 529 </a:t>
            </a:r>
            <a:br>
              <a:rPr lang="de-DE" altLang="de-DE" dirty="0"/>
            </a:br>
            <a:r>
              <a:rPr lang="de-DE" altLang="de-DE" sz="2000" dirty="0">
                <a:solidFill>
                  <a:schemeClr val="accent2"/>
                </a:solidFill>
              </a:rPr>
              <a:t>TRGS 529 Nr. 1 </a:t>
            </a:r>
          </a:p>
        </p:txBody>
      </p:sp>
      <p:sp>
        <p:nvSpPr>
          <p:cNvPr id="2" name="Textplatzhalter 1"/>
          <p:cNvSpPr>
            <a:spLocks noGrp="1"/>
          </p:cNvSpPr>
          <p:nvPr>
            <p:ph type="body" sz="quarter" idx="13"/>
          </p:nvPr>
        </p:nvSpPr>
        <p:spPr>
          <a:xfrm>
            <a:off x="529166" y="1706489"/>
            <a:ext cx="11399482" cy="4694311"/>
          </a:xfrm>
        </p:spPr>
        <p:txBody>
          <a:bodyPr/>
          <a:lstStyle/>
          <a:p>
            <a:pPr marL="0" indent="0">
              <a:buNone/>
            </a:pPr>
            <a:endParaRPr lang="de-DE" altLang="de-DE" b="1" dirty="0">
              <a:solidFill>
                <a:schemeClr val="accent1"/>
              </a:solidFill>
            </a:endParaRPr>
          </a:p>
          <a:p>
            <a:pPr marL="0" indent="0">
              <a:buNone/>
            </a:pPr>
            <a:endParaRPr lang="de-DE" altLang="de-DE" sz="1000" b="1" dirty="0">
              <a:solidFill>
                <a:schemeClr val="accent1"/>
              </a:solidFill>
            </a:endParaRPr>
          </a:p>
          <a:p>
            <a:pPr marL="0" indent="0">
              <a:buNone/>
            </a:pPr>
            <a:r>
              <a:rPr lang="de-DE" altLang="de-DE" sz="1800" b="1" dirty="0">
                <a:solidFill>
                  <a:schemeClr val="accent1"/>
                </a:solidFill>
              </a:rPr>
              <a:t>Anwendungsbereich:</a:t>
            </a:r>
          </a:p>
          <a:p>
            <a:pPr marL="0" indent="0">
              <a:buNone/>
            </a:pPr>
            <a:r>
              <a:rPr lang="de-DE" altLang="de-DE" sz="1600" b="0" dirty="0">
                <a:solidFill>
                  <a:schemeClr val="accent1"/>
                </a:solidFill>
              </a:rPr>
              <a:t>Gilt für </a:t>
            </a:r>
            <a:r>
              <a:rPr lang="de-DE" altLang="de-DE" sz="1600" b="0" dirty="0">
                <a:solidFill>
                  <a:schemeClr val="accent5"/>
                </a:solidFill>
              </a:rPr>
              <a:t>alle </a:t>
            </a:r>
            <a:r>
              <a:rPr lang="de-DE" altLang="de-DE" sz="1600" b="0" u="sng" dirty="0">
                <a:solidFill>
                  <a:schemeClr val="accent5"/>
                </a:solidFill>
              </a:rPr>
              <a:t>Tätigkeiten</a:t>
            </a:r>
            <a:r>
              <a:rPr lang="de-DE" altLang="de-DE" sz="1600" b="0" dirty="0">
                <a:solidFill>
                  <a:schemeClr val="accent5"/>
                </a:solidFill>
              </a:rPr>
              <a:t> zur Herstellung von Biogas </a:t>
            </a:r>
            <a:r>
              <a:rPr lang="de-DE" altLang="de-DE" sz="1600" b="0" dirty="0">
                <a:solidFill>
                  <a:schemeClr val="accent1"/>
                </a:solidFill>
              </a:rPr>
              <a:t>und </a:t>
            </a:r>
            <a:r>
              <a:rPr lang="de-DE" altLang="de-DE" sz="1600" b="0" dirty="0">
                <a:solidFill>
                  <a:schemeClr val="accent5"/>
                </a:solidFill>
              </a:rPr>
              <a:t>den Betrieb </a:t>
            </a:r>
            <a:r>
              <a:rPr lang="de-DE" altLang="de-DE" sz="1600" b="0" dirty="0">
                <a:solidFill>
                  <a:schemeClr val="accent1"/>
                </a:solidFill>
              </a:rPr>
              <a:t>von</a:t>
            </a:r>
            <a:r>
              <a:rPr lang="de-DE" altLang="de-DE" sz="1600" b="0" dirty="0">
                <a:solidFill>
                  <a:schemeClr val="accent2"/>
                </a:solidFill>
              </a:rPr>
              <a:t> </a:t>
            </a:r>
            <a:r>
              <a:rPr lang="de-DE" altLang="de-DE" sz="1600" b="0" dirty="0">
                <a:solidFill>
                  <a:schemeClr val="accent5"/>
                </a:solidFill>
              </a:rPr>
              <a:t>landwirtschaftlichen</a:t>
            </a:r>
            <a:r>
              <a:rPr lang="de-DE" altLang="de-DE" sz="1600" b="0" dirty="0">
                <a:solidFill>
                  <a:schemeClr val="accent1"/>
                </a:solidFill>
              </a:rPr>
              <a:t> und </a:t>
            </a:r>
            <a:r>
              <a:rPr lang="de-DE" altLang="de-DE" sz="1600" b="0" dirty="0">
                <a:solidFill>
                  <a:schemeClr val="accent5"/>
                </a:solidFill>
              </a:rPr>
              <a:t>industriellen</a:t>
            </a:r>
            <a:r>
              <a:rPr lang="de-DE" altLang="de-DE" sz="1600" b="0" dirty="0">
                <a:solidFill>
                  <a:schemeClr val="accent2"/>
                </a:solidFill>
              </a:rPr>
              <a:t> </a:t>
            </a:r>
            <a:r>
              <a:rPr lang="de-DE" altLang="de-DE" sz="1600" b="0" dirty="0">
                <a:solidFill>
                  <a:schemeClr val="accent1"/>
                </a:solidFill>
              </a:rPr>
              <a:t>Biogasanlagen.</a:t>
            </a:r>
          </a:p>
          <a:p>
            <a:pPr marL="0" indent="0">
              <a:buNone/>
            </a:pPr>
            <a:r>
              <a:rPr lang="de-DE" altLang="de-DE" sz="1600" b="0" dirty="0">
                <a:solidFill>
                  <a:schemeClr val="accent1"/>
                </a:solidFill>
                <a:sym typeface="Wingdings" panose="05000000000000000000" pitchFamily="2" charset="2"/>
              </a:rPr>
              <a:t> Umfasst alle für die Biogaserzeugung erforderlichen Anlagenteile und Nebeneinrichtungen z.B. auch</a:t>
            </a:r>
            <a:endParaRPr lang="de-DE" altLang="de-DE" sz="1600" b="0" dirty="0">
              <a:solidFill>
                <a:schemeClr val="accent1"/>
              </a:solidFill>
            </a:endParaRPr>
          </a:p>
          <a:p>
            <a:pPr marL="571500" lvl="1">
              <a:buFont typeface="Arial" panose="020B0604020202020204" pitchFamily="34" charset="0"/>
              <a:buChar char="•"/>
            </a:pPr>
            <a:r>
              <a:rPr lang="de-DE" altLang="de-DE" sz="1600" dirty="0">
                <a:solidFill>
                  <a:schemeClr val="accent1"/>
                </a:solidFill>
              </a:rPr>
              <a:t>die A</a:t>
            </a:r>
            <a:r>
              <a:rPr lang="de-DE" altLang="de-DE" sz="1600" b="0" dirty="0">
                <a:solidFill>
                  <a:schemeClr val="accent1"/>
                </a:solidFill>
              </a:rPr>
              <a:t>nnahme der Substrate,</a:t>
            </a:r>
          </a:p>
          <a:p>
            <a:pPr marL="571500" lvl="1">
              <a:buFont typeface="Arial" panose="020B0604020202020204" pitchFamily="34" charset="0"/>
              <a:buChar char="•"/>
            </a:pPr>
            <a:r>
              <a:rPr lang="de-DE" altLang="de-DE" sz="1600" dirty="0">
                <a:solidFill>
                  <a:schemeClr val="accent1"/>
                </a:solidFill>
              </a:rPr>
              <a:t>die</a:t>
            </a:r>
            <a:r>
              <a:rPr lang="de-DE" altLang="de-DE" sz="1600" b="0" dirty="0">
                <a:solidFill>
                  <a:schemeClr val="accent1"/>
                </a:solidFill>
              </a:rPr>
              <a:t> Aufbereitung und Lagerung von </a:t>
            </a:r>
            <a:r>
              <a:rPr lang="de-DE" altLang="de-DE" sz="1600" dirty="0">
                <a:solidFill>
                  <a:schemeClr val="accent1"/>
                </a:solidFill>
              </a:rPr>
              <a:t>G</a:t>
            </a:r>
            <a:r>
              <a:rPr lang="de-DE" altLang="de-DE" sz="1600" b="0" dirty="0">
                <a:solidFill>
                  <a:schemeClr val="accent1"/>
                </a:solidFill>
              </a:rPr>
              <a:t>ärprodukten und</a:t>
            </a:r>
          </a:p>
          <a:p>
            <a:pPr marL="571500" lvl="1">
              <a:buFont typeface="Arial" panose="020B0604020202020204" pitchFamily="34" charset="0"/>
              <a:buChar char="•"/>
            </a:pPr>
            <a:r>
              <a:rPr lang="de-DE" altLang="de-DE" sz="1600" dirty="0">
                <a:solidFill>
                  <a:schemeClr val="accent1"/>
                </a:solidFill>
              </a:rPr>
              <a:t>die Verwertung und Weiterleitung von Biogas.</a:t>
            </a:r>
          </a:p>
          <a:p>
            <a:pPr marL="571500" lvl="1">
              <a:buFont typeface="Arial" panose="020B0604020202020204" pitchFamily="34" charset="0"/>
              <a:buChar char="•"/>
            </a:pPr>
            <a:endParaRPr lang="de-DE" altLang="de-DE" sz="800" b="0" dirty="0">
              <a:solidFill>
                <a:schemeClr val="tx1"/>
              </a:solidFill>
            </a:endParaRPr>
          </a:p>
          <a:p>
            <a:pPr marL="0" indent="0">
              <a:buNone/>
            </a:pPr>
            <a:r>
              <a:rPr lang="de-DE" altLang="de-DE" sz="1800" b="1" dirty="0">
                <a:solidFill>
                  <a:schemeClr val="accent1"/>
                </a:solidFill>
              </a:rPr>
              <a:t>Ausgenommen sind:</a:t>
            </a:r>
          </a:p>
          <a:p>
            <a:pPr marL="285750" indent="-285750">
              <a:buFont typeface="Arial" panose="020B0604020202020204" pitchFamily="34" charset="0"/>
              <a:buChar char="•"/>
            </a:pPr>
            <a:r>
              <a:rPr lang="de-DE" altLang="de-DE" sz="1600" b="0" dirty="0">
                <a:solidFill>
                  <a:schemeClr val="accent1"/>
                </a:solidFill>
              </a:rPr>
              <a:t>Biogasanlagen die </a:t>
            </a:r>
            <a:r>
              <a:rPr lang="de-DE" altLang="de-DE" sz="1600" b="0" dirty="0">
                <a:solidFill>
                  <a:schemeClr val="accent5"/>
                </a:solidFill>
              </a:rPr>
              <a:t>ausschließlich</a:t>
            </a:r>
            <a:r>
              <a:rPr lang="de-DE" altLang="de-DE" sz="1600" b="0" dirty="0">
                <a:solidFill>
                  <a:schemeClr val="accent1"/>
                </a:solidFill>
              </a:rPr>
              <a:t> der </a:t>
            </a:r>
            <a:r>
              <a:rPr lang="de-DE" altLang="de-DE" sz="1600" b="0" dirty="0">
                <a:solidFill>
                  <a:schemeClr val="accent5"/>
                </a:solidFill>
              </a:rPr>
              <a:t>Ausfaulung von Wasser und Klärschlamm </a:t>
            </a:r>
            <a:r>
              <a:rPr lang="de-DE" altLang="de-DE" sz="1600" b="0" dirty="0">
                <a:solidFill>
                  <a:schemeClr val="accent1"/>
                </a:solidFill>
              </a:rPr>
              <a:t>dienen, als Teil einer Abwasserbehandlungsanlage.</a:t>
            </a:r>
          </a:p>
          <a:p>
            <a:pPr marL="285750" indent="-285750">
              <a:buFont typeface="Arial" panose="020B0604020202020204" pitchFamily="34" charset="0"/>
              <a:buChar char="•"/>
            </a:pPr>
            <a:r>
              <a:rPr lang="de-DE" altLang="de-DE" sz="1600" b="0" dirty="0">
                <a:solidFill>
                  <a:schemeClr val="accent1"/>
                </a:solidFill>
              </a:rPr>
              <a:t>Anlagen zur </a:t>
            </a:r>
            <a:r>
              <a:rPr lang="de-DE" altLang="de-DE" sz="1600" b="0" dirty="0">
                <a:solidFill>
                  <a:schemeClr val="accent5"/>
                </a:solidFill>
              </a:rPr>
              <a:t>Aufbereitung und Einspeisung </a:t>
            </a:r>
            <a:r>
              <a:rPr lang="de-DE" altLang="de-DE" sz="1600" b="0" dirty="0">
                <a:solidFill>
                  <a:schemeClr val="accent1"/>
                </a:solidFill>
              </a:rPr>
              <a:t>von Biogas in Erdgasnetze.</a:t>
            </a:r>
          </a:p>
          <a:p>
            <a:pPr marL="285750" indent="-285750">
              <a:buFont typeface="Arial" panose="020B0604020202020204" pitchFamily="34" charset="0"/>
              <a:buChar char="•"/>
            </a:pPr>
            <a:endParaRPr lang="de-DE" altLang="de-DE" sz="1000" b="0" dirty="0">
              <a:solidFill>
                <a:schemeClr val="tx1"/>
              </a:solidFill>
            </a:endParaRPr>
          </a:p>
          <a:p>
            <a:pPr marL="0" indent="0" algn="ctr">
              <a:buNone/>
            </a:pPr>
            <a:r>
              <a:rPr lang="de-DE" altLang="de-DE" sz="1800" dirty="0">
                <a:solidFill>
                  <a:schemeClr val="accent5"/>
                </a:solidFill>
                <a:sym typeface="Wingdings" panose="05000000000000000000" pitchFamily="2" charset="2"/>
              </a:rPr>
              <a:t> </a:t>
            </a:r>
            <a:r>
              <a:rPr lang="de-DE" altLang="de-DE" sz="1800" dirty="0">
                <a:solidFill>
                  <a:schemeClr val="accent5"/>
                </a:solidFill>
              </a:rPr>
              <a:t>Die TRGS 529 konkretisiert die Anforderungen aus der Gefahrstoffverordnung, die auf einer Biogaserzeugungsanlage und deren Nebeneinrichtungen einzuhalten sind!</a:t>
            </a:r>
          </a:p>
          <a:p>
            <a:endParaRPr lang="de-DE" altLang="de-DE" dirty="0">
              <a:solidFill>
                <a:schemeClr val="tx1"/>
              </a:solidFill>
            </a:endParaRPr>
          </a:p>
          <a:p>
            <a:endParaRPr lang="de-DE" altLang="de-DE" dirty="0">
              <a:solidFill>
                <a:schemeClr val="tx1"/>
              </a:solidFill>
            </a:endParaRPr>
          </a:p>
          <a:p>
            <a:endParaRPr lang="de-DE" altLang="de-DE" dirty="0">
              <a:solidFill>
                <a:schemeClr val="tx1"/>
              </a:solidFill>
            </a:endParaRPr>
          </a:p>
          <a:p>
            <a:endParaRPr lang="de-DE" altLang="de-DE" dirty="0">
              <a:solidFill>
                <a:schemeClr val="tx1"/>
              </a:solidFill>
            </a:endParaRPr>
          </a:p>
          <a:p>
            <a:endParaRPr lang="de-DE" altLang="de-DE" dirty="0"/>
          </a:p>
          <a:p>
            <a:endParaRPr lang="de-DE" altLang="de-DE" dirty="0">
              <a:solidFill>
                <a:schemeClr val="tx1"/>
              </a:solidFill>
            </a:endParaRPr>
          </a:p>
          <a:p>
            <a:endParaRPr lang="de-DE" altLang="de-DE" dirty="0"/>
          </a:p>
          <a:p>
            <a:endParaRPr lang="de-DE" dirty="0"/>
          </a:p>
        </p:txBody>
      </p:sp>
      <p:cxnSp>
        <p:nvCxnSpPr>
          <p:cNvPr id="5" name="Gerade Verbindung mit Pfeil 4">
            <a:extLst>
              <a:ext uri="{FF2B5EF4-FFF2-40B4-BE49-F238E27FC236}">
                <a16:creationId xmlns:a16="http://schemas.microsoft.com/office/drawing/2014/main" id="{3A4EEAF0-1DF4-01D8-7A09-BBD4F2015245}"/>
              </a:ext>
            </a:extLst>
          </p:cNvPr>
          <p:cNvCxnSpPr>
            <a:cxnSpLocks/>
          </p:cNvCxnSpPr>
          <p:nvPr/>
        </p:nvCxnSpPr>
        <p:spPr bwMode="auto">
          <a:xfrm flipV="1">
            <a:off x="2711624" y="2276872"/>
            <a:ext cx="1944216" cy="360040"/>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sp>
        <p:nvSpPr>
          <p:cNvPr id="8" name="Ellipse 7">
            <a:extLst>
              <a:ext uri="{FF2B5EF4-FFF2-40B4-BE49-F238E27FC236}">
                <a16:creationId xmlns:a16="http://schemas.microsoft.com/office/drawing/2014/main" id="{E7198A6C-3D46-6C9E-6386-8DC714DAC0E6}"/>
              </a:ext>
            </a:extLst>
          </p:cNvPr>
          <p:cNvSpPr/>
          <p:nvPr/>
        </p:nvSpPr>
        <p:spPr bwMode="auto">
          <a:xfrm>
            <a:off x="3863752" y="1196752"/>
            <a:ext cx="8064896" cy="1296144"/>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Alle Bedien- und Überwachungstätigkeiten sowie </a:t>
            </a:r>
            <a:r>
              <a:rPr kumimoji="0" lang="de-DE" sz="1600" b="0" i="0" u="none" strike="noStrike" cap="none" normalizeH="0" baseline="0" dirty="0">
                <a:ln>
                  <a:noFill/>
                </a:ln>
                <a:solidFill>
                  <a:schemeClr val="accent5"/>
                </a:solidFill>
                <a:effectLst/>
                <a:latin typeface="Arial" panose="020B0604020202020204" pitchFamily="34" charset="0"/>
                <a:ea typeface="ＭＳ Ｐゴシック" pitchFamily="1" charset="-128"/>
                <a:cs typeface="Arial" panose="020B0604020202020204" pitchFamily="34" charset="0"/>
              </a:rPr>
              <a:t>Reinigungs- und Instandhaltungsarbeiten </a:t>
            </a: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mit einer </a:t>
            </a:r>
            <a:r>
              <a:rPr kumimoji="0" lang="de-DE" sz="1600" b="0" i="0" u="none" strike="noStrike" cap="none" normalizeH="0" baseline="0" dirty="0">
                <a:ln>
                  <a:noFill/>
                </a:ln>
                <a:solidFill>
                  <a:schemeClr val="accent1"/>
                </a:solidFill>
                <a:effectLst/>
                <a:latin typeface="Arial" panose="020B0604020202020204" pitchFamily="34" charset="0"/>
                <a:ea typeface="ＭＳ Ｐゴシック" pitchFamily="1" charset="-128"/>
                <a:cs typeface="Arial" panose="020B0604020202020204" pitchFamily="34" charset="0"/>
              </a:rPr>
              <a:t>möglichen Gefahrstoff- oder Biostoffexposition oder Gefährdung durch Brände und Explosionen.</a:t>
            </a:r>
          </a:p>
        </p:txBody>
      </p:sp>
    </p:spTree>
    <p:extLst>
      <p:ext uri="{BB962C8B-B14F-4D97-AF65-F5344CB8AC3E}">
        <p14:creationId xmlns:p14="http://schemas.microsoft.com/office/powerpoint/2010/main" val="39157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3"/>
          <p:cNvSpPr>
            <a:spLocks noGrp="1"/>
          </p:cNvSpPr>
          <p:nvPr>
            <p:ph type="dt" sz="half" idx="10"/>
          </p:nvPr>
        </p:nvSpPr>
        <p:spPr/>
        <p:txBody>
          <a:bodyPr/>
          <a:lstStyle/>
          <a:p>
            <a:pPr>
              <a:defRPr/>
            </a:pPr>
            <a:r>
              <a:rPr lang="de-DE"/>
              <a:t>Schulung 2025/2026</a:t>
            </a:r>
            <a:endParaRPr lang="de-DE" dirty="0"/>
          </a:p>
        </p:txBody>
      </p:sp>
      <p:sp>
        <p:nvSpPr>
          <p:cNvPr id="5" name="Foliennummernplatzhalter 4"/>
          <p:cNvSpPr>
            <a:spLocks noGrp="1"/>
          </p:cNvSpPr>
          <p:nvPr>
            <p:ph type="sldNum" sz="quarter" idx="11"/>
          </p:nvPr>
        </p:nvSpPr>
        <p:spPr/>
        <p:txBody>
          <a:bodyPr/>
          <a:lstStyle/>
          <a:p>
            <a:pPr>
              <a:defRPr/>
            </a:pPr>
            <a:fld id="{12AF9BAD-775A-4C64-ACE3-76CB4F6FA34E}" type="slidenum">
              <a:rPr lang="de-DE" smtClean="0"/>
              <a:pPr>
                <a:defRPr/>
              </a:pPr>
              <a:t>13</a:t>
            </a:fld>
            <a:endParaRPr lang="de-DE" dirty="0"/>
          </a:p>
        </p:txBody>
      </p:sp>
      <p:sp>
        <p:nvSpPr>
          <p:cNvPr id="2" name="Titel 1"/>
          <p:cNvSpPr>
            <a:spLocks noGrp="1"/>
          </p:cNvSpPr>
          <p:nvPr>
            <p:ph type="title"/>
          </p:nvPr>
        </p:nvSpPr>
        <p:spPr/>
        <p:txBody>
          <a:bodyPr>
            <a:noAutofit/>
          </a:bodyPr>
          <a:lstStyle/>
          <a:p>
            <a:r>
              <a:rPr lang="de-DE" dirty="0"/>
              <a:t>Rechtsgrundlagen</a:t>
            </a:r>
            <a:br>
              <a:rPr lang="de-DE" dirty="0"/>
            </a:br>
            <a:r>
              <a:rPr lang="de-DE" sz="2000" dirty="0">
                <a:solidFill>
                  <a:schemeClr val="accent2"/>
                </a:solidFill>
              </a:rPr>
              <a:t>GefStoffV und TRGS 529</a:t>
            </a:r>
          </a:p>
        </p:txBody>
      </p:sp>
      <p:sp>
        <p:nvSpPr>
          <p:cNvPr id="3" name="Inhaltsplatzhalter 2"/>
          <p:cNvSpPr>
            <a:spLocks noGrp="1"/>
          </p:cNvSpPr>
          <p:nvPr>
            <p:ph type="body" sz="quarter" idx="13"/>
          </p:nvPr>
        </p:nvSpPr>
        <p:spPr>
          <a:xfrm>
            <a:off x="529166" y="1556792"/>
            <a:ext cx="11399482" cy="4536504"/>
          </a:xfrm>
          <a:prstGeom prst="rect">
            <a:avLst/>
          </a:prstGeom>
        </p:spPr>
        <p:txBody>
          <a:bodyPr>
            <a:noAutofit/>
          </a:bodyPr>
          <a:lstStyle/>
          <a:p>
            <a:pPr marL="0" indent="0">
              <a:buNone/>
            </a:pPr>
            <a:r>
              <a:rPr lang="de-DE" b="1" dirty="0">
                <a:solidFill>
                  <a:schemeClr val="accent1"/>
                </a:solidFill>
              </a:rPr>
              <a:t>Gefahrstoffverordnung (GefStoffV)</a:t>
            </a:r>
            <a:endParaRPr lang="de-DE" dirty="0">
              <a:solidFill>
                <a:schemeClr val="accent1"/>
              </a:solidFill>
            </a:endParaRPr>
          </a:p>
          <a:p>
            <a:pPr marL="0" indent="0">
              <a:buNone/>
            </a:pPr>
            <a:r>
              <a:rPr lang="de-DE" sz="1900" b="0" u="sng" dirty="0">
                <a:solidFill>
                  <a:schemeClr val="accent1"/>
                </a:solidFill>
              </a:rPr>
              <a:t>Ziel:</a:t>
            </a:r>
            <a:r>
              <a:rPr lang="de-DE" sz="1900" b="0" dirty="0">
                <a:solidFill>
                  <a:schemeClr val="accent1"/>
                </a:solidFill>
              </a:rPr>
              <a:t> Menschen u. die Umwelt vor </a:t>
            </a:r>
            <a:r>
              <a:rPr lang="de-DE" sz="1900" b="0" dirty="0">
                <a:solidFill>
                  <a:schemeClr val="accent2"/>
                </a:solidFill>
              </a:rPr>
              <a:t>stoffbedingten Schädigungen </a:t>
            </a:r>
            <a:r>
              <a:rPr lang="de-DE" sz="1900" b="0" dirty="0">
                <a:solidFill>
                  <a:schemeClr val="accent1"/>
                </a:solidFill>
              </a:rPr>
              <a:t>zu schützen.</a:t>
            </a:r>
          </a:p>
          <a:p>
            <a:pPr lvl="1">
              <a:buClr>
                <a:srgbClr val="007FAC"/>
              </a:buClr>
            </a:pPr>
            <a:r>
              <a:rPr lang="de-DE" sz="1800" dirty="0">
                <a:solidFill>
                  <a:schemeClr val="tx1"/>
                </a:solidFill>
              </a:rPr>
              <a:t>Regelungen zur </a:t>
            </a:r>
            <a:r>
              <a:rPr lang="de-DE" sz="1800" dirty="0">
                <a:solidFill>
                  <a:schemeClr val="accent2"/>
                </a:solidFill>
              </a:rPr>
              <a:t>Einstufung, Kennzeichnung und Verpackung</a:t>
            </a:r>
            <a:r>
              <a:rPr lang="de-DE" sz="1800" dirty="0">
                <a:solidFill>
                  <a:schemeClr val="tx1"/>
                </a:solidFill>
              </a:rPr>
              <a:t> gefährlicher Stoffe und Zubereitungen.</a:t>
            </a:r>
          </a:p>
          <a:p>
            <a:pPr lvl="1">
              <a:buClr>
                <a:srgbClr val="007FAC"/>
              </a:buClr>
            </a:pPr>
            <a:r>
              <a:rPr lang="de-DE" sz="1800" dirty="0">
                <a:solidFill>
                  <a:schemeClr val="accent2"/>
                </a:solidFill>
              </a:rPr>
              <a:t>Maßnahmen zum Schutz</a:t>
            </a:r>
            <a:r>
              <a:rPr lang="de-DE" sz="1800" dirty="0">
                <a:solidFill>
                  <a:schemeClr val="tx1"/>
                </a:solidFill>
              </a:rPr>
              <a:t> der Beschäftigten und anderer Personen bei Tätigkeiten mit Gefahrstoffen.</a:t>
            </a:r>
          </a:p>
          <a:p>
            <a:pPr lvl="1">
              <a:buClr>
                <a:srgbClr val="007FAC"/>
              </a:buClr>
            </a:pPr>
            <a:r>
              <a:rPr lang="de-DE" sz="1800" dirty="0">
                <a:solidFill>
                  <a:schemeClr val="accent2"/>
                </a:solidFill>
              </a:rPr>
              <a:t>Beschränkungen</a:t>
            </a:r>
            <a:r>
              <a:rPr lang="de-DE" sz="1800" dirty="0">
                <a:solidFill>
                  <a:schemeClr val="tx1"/>
                </a:solidFill>
              </a:rPr>
              <a:t> für das Herstellen und Verwenden bestimmter gefährlicher Stoffe, Zubereitungen und Erzeugnisse.</a:t>
            </a:r>
          </a:p>
          <a:p>
            <a:pPr lvl="1">
              <a:buClr>
                <a:srgbClr val="007FAC"/>
              </a:buClr>
            </a:pPr>
            <a:endParaRPr lang="de-DE"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1" indent="0">
              <a:buClr>
                <a:srgbClr val="007FAC"/>
              </a:buClr>
              <a:buNone/>
            </a:pPr>
            <a:r>
              <a:rPr lang="de-DE" sz="18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Bei Einhaltung der Technischen Regeln Gefahrstoffe (TRGS) 529 kann der Arbeitgeber davon ausgehen, dass die entsprechenden Anforderungen der Gefahrstoffverordnung erfüllt sind. Wählt der Arbeitgeber eine </a:t>
            </a:r>
            <a:r>
              <a:rPr lang="de-DE" sz="1800" dirty="0">
                <a:solidFill>
                  <a:schemeClr val="accent5"/>
                </a:solidFill>
                <a:effectLst/>
                <a:latin typeface="Arial" panose="020B0604020202020204" pitchFamily="34" charset="0"/>
                <a:ea typeface="Times New Roman" panose="02020603050405020304" pitchFamily="18" charset="0"/>
                <a:cs typeface="Times New Roman" panose="02020603050405020304" pitchFamily="18" charset="0"/>
              </a:rPr>
              <a:t>andere Lösung</a:t>
            </a:r>
            <a:r>
              <a:rPr lang="de-DE" sz="18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muss er damit </a:t>
            </a:r>
            <a:r>
              <a:rPr lang="de-DE" sz="1800" dirty="0">
                <a:solidFill>
                  <a:schemeClr val="accent5"/>
                </a:solidFill>
                <a:effectLst/>
                <a:latin typeface="Arial" panose="020B0604020202020204" pitchFamily="34" charset="0"/>
                <a:ea typeface="Times New Roman" panose="02020603050405020304" pitchFamily="18" charset="0"/>
                <a:cs typeface="Times New Roman" panose="02020603050405020304" pitchFamily="18" charset="0"/>
              </a:rPr>
              <a:t>mindestens die gleiche Sicherheit</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und </a:t>
            </a:r>
            <a:r>
              <a:rPr lang="de-DE" sz="1800" dirty="0">
                <a:solidFill>
                  <a:schemeClr val="accent5"/>
                </a:solidFill>
                <a:effectLst/>
                <a:latin typeface="Arial" panose="020B0604020202020204" pitchFamily="34" charset="0"/>
                <a:ea typeface="Times New Roman" panose="02020603050405020304" pitchFamily="18" charset="0"/>
                <a:cs typeface="Times New Roman" panose="02020603050405020304" pitchFamily="18" charset="0"/>
              </a:rPr>
              <a:t>den gleichen Gesundheitsschutz </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für die Beschäftigten erreichen. </a:t>
            </a:r>
          </a:p>
          <a:p>
            <a:pPr marL="285750" lvl="1">
              <a:buClr>
                <a:srgbClr val="007FAC"/>
              </a:buClr>
              <a:buFont typeface="Wingdings" panose="05000000000000000000" pitchFamily="2" charset="2"/>
              <a:buChar char="è"/>
            </a:pPr>
            <a:endParaRPr lang="de-DE" dirty="0">
              <a:ea typeface="Times New Roman" panose="02020603050405020304" pitchFamily="18" charset="0"/>
              <a:cs typeface="Times New Roman" panose="02020603050405020304" pitchFamily="18" charset="0"/>
              <a:sym typeface="Wingdings" panose="05000000000000000000" pitchFamily="2" charset="2"/>
            </a:endParaRPr>
          </a:p>
          <a:p>
            <a:pPr marL="0" lvl="1" indent="0">
              <a:buClr>
                <a:srgbClr val="007FAC"/>
              </a:buClr>
              <a:buNone/>
            </a:pPr>
            <a:r>
              <a:rPr lang="de-DE" sz="1800" dirty="0">
                <a:solidFill>
                  <a:schemeClr val="accent5"/>
                </a:solidFill>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Dies gilt auch für andere Technische Regeln, welche eine Verordnung konkretisieren!</a:t>
            </a:r>
            <a:endParaRPr lang="de-DE" sz="1800" dirty="0">
              <a:solidFill>
                <a:schemeClr val="accent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1" indent="0">
              <a:buClr>
                <a:srgbClr val="007FAC"/>
              </a:buClr>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1" indent="0">
              <a:buClr>
                <a:srgbClr val="007FAC"/>
              </a:buClr>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1">
              <a:buClr>
                <a:srgbClr val="007FAC"/>
              </a:buClr>
            </a:pPr>
            <a:endParaRPr lang="de-DE" sz="1000" dirty="0">
              <a:solidFill>
                <a:schemeClr val="tx1"/>
              </a:solidFill>
            </a:endParaRPr>
          </a:p>
        </p:txBody>
      </p:sp>
    </p:spTree>
    <p:extLst>
      <p:ext uri="{BB962C8B-B14F-4D97-AF65-F5344CB8AC3E}">
        <p14:creationId xmlns:p14="http://schemas.microsoft.com/office/powerpoint/2010/main" val="125204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7B15AF-4F32-F770-4000-778FDA43A0A5}"/>
              </a:ext>
            </a:extLst>
          </p:cNvPr>
          <p:cNvSpPr>
            <a:spLocks noGrp="1"/>
          </p:cNvSpPr>
          <p:nvPr>
            <p:ph type="dt" sz="half" idx="10"/>
          </p:nvPr>
        </p:nvSpPr>
        <p:spPr/>
        <p:txBody>
          <a:bodyPr/>
          <a:lstStyle/>
          <a:p>
            <a:r>
              <a:rPr lang="de-DE"/>
              <a:t>Schulung 2025/2026</a:t>
            </a:r>
          </a:p>
        </p:txBody>
      </p:sp>
      <p:sp>
        <p:nvSpPr>
          <p:cNvPr id="3" name="Foliennummernplatzhalter 2">
            <a:extLst>
              <a:ext uri="{FF2B5EF4-FFF2-40B4-BE49-F238E27FC236}">
                <a16:creationId xmlns:a16="http://schemas.microsoft.com/office/drawing/2014/main" id="{08CE6497-C343-7D4A-86BF-9A399A7C2D28}"/>
              </a:ext>
            </a:extLst>
          </p:cNvPr>
          <p:cNvSpPr>
            <a:spLocks noGrp="1"/>
          </p:cNvSpPr>
          <p:nvPr>
            <p:ph type="sldNum" sz="quarter" idx="11"/>
          </p:nvPr>
        </p:nvSpPr>
        <p:spPr/>
        <p:txBody>
          <a:bodyPr/>
          <a:lstStyle/>
          <a:p>
            <a:fld id="{D6A5E5EF-0834-4E75-BB99-5BD99C2491AC}" type="slidenum">
              <a:rPr lang="de-DE" smtClean="0"/>
              <a:pPr/>
              <a:t>14</a:t>
            </a:fld>
            <a:endParaRPr lang="de-DE"/>
          </a:p>
        </p:txBody>
      </p:sp>
      <p:sp>
        <p:nvSpPr>
          <p:cNvPr id="4" name="Titel 3">
            <a:extLst>
              <a:ext uri="{FF2B5EF4-FFF2-40B4-BE49-F238E27FC236}">
                <a16:creationId xmlns:a16="http://schemas.microsoft.com/office/drawing/2014/main" id="{A7B1DC83-0C42-CC59-D47A-02D677839492}"/>
              </a:ext>
            </a:extLst>
          </p:cNvPr>
          <p:cNvSpPr>
            <a:spLocks noGrp="1"/>
          </p:cNvSpPr>
          <p:nvPr>
            <p:ph type="title"/>
          </p:nvPr>
        </p:nvSpPr>
        <p:spPr/>
        <p:txBody>
          <a:bodyPr/>
          <a:lstStyle/>
          <a:p>
            <a:r>
              <a:rPr lang="de-DE" altLang="de-DE" dirty="0"/>
              <a:t>Struktur des Arbeitsschutzrechts</a:t>
            </a:r>
            <a:endParaRPr lang="de-DE" dirty="0"/>
          </a:p>
        </p:txBody>
      </p:sp>
      <p:sp>
        <p:nvSpPr>
          <p:cNvPr id="20" name="Rectangle 18">
            <a:extLst>
              <a:ext uri="{FF2B5EF4-FFF2-40B4-BE49-F238E27FC236}">
                <a16:creationId xmlns:a16="http://schemas.microsoft.com/office/drawing/2014/main" id="{F5859B08-5C2A-2984-CFA7-F465847A31CF}"/>
              </a:ext>
            </a:extLst>
          </p:cNvPr>
          <p:cNvSpPr>
            <a:spLocks noChangeArrowheads="1"/>
          </p:cNvSpPr>
          <p:nvPr/>
        </p:nvSpPr>
        <p:spPr bwMode="auto">
          <a:xfrm>
            <a:off x="1299806" y="4213483"/>
            <a:ext cx="3392487" cy="633412"/>
          </a:xfrm>
          <a:prstGeom prst="rect">
            <a:avLst/>
          </a:prstGeom>
          <a:noFill/>
          <a:ln w="9525">
            <a:noFill/>
            <a:miter lim="800000"/>
            <a:headEnd/>
            <a:tailEnd/>
          </a:ln>
        </p:spPr>
        <p:txBody>
          <a:bodyPr wrap="none" lIns="81488" tIns="40003" rIns="81488" bIns="40003" anchor="ctr"/>
          <a:lstStyle/>
          <a:p>
            <a:pPr algn="ctr" defTabSz="634969">
              <a:lnSpc>
                <a:spcPct val="90000"/>
              </a:lnSpc>
            </a:pPr>
            <a:r>
              <a:rPr lang="de-DE" b="1" dirty="0">
                <a:solidFill>
                  <a:schemeClr val="bg1"/>
                </a:solidFill>
                <a:latin typeface="Arial" pitchFamily="34" charset="0"/>
                <a:cs typeface="Arial" pitchFamily="34" charset="0"/>
              </a:rPr>
              <a:t>Technische Regelwerke</a:t>
            </a:r>
          </a:p>
          <a:p>
            <a:pPr algn="ctr" defTabSz="634969">
              <a:lnSpc>
                <a:spcPct val="90000"/>
              </a:lnSpc>
            </a:pPr>
            <a:r>
              <a:rPr lang="de-DE" dirty="0">
                <a:solidFill>
                  <a:schemeClr val="bg1"/>
                </a:solidFill>
                <a:latin typeface="Arial" pitchFamily="34" charset="0"/>
                <a:cs typeface="Arial" pitchFamily="34" charset="0"/>
              </a:rPr>
              <a:t>DVGW, DIN, VDI, TRGS</a:t>
            </a:r>
          </a:p>
        </p:txBody>
      </p:sp>
      <p:sp>
        <p:nvSpPr>
          <p:cNvPr id="21" name="Line 22">
            <a:extLst>
              <a:ext uri="{FF2B5EF4-FFF2-40B4-BE49-F238E27FC236}">
                <a16:creationId xmlns:a16="http://schemas.microsoft.com/office/drawing/2014/main" id="{93B09218-ACCF-7EEA-A2B5-88298DB7B82B}"/>
              </a:ext>
            </a:extLst>
          </p:cNvPr>
          <p:cNvSpPr>
            <a:spLocks noChangeShapeType="1"/>
          </p:cNvSpPr>
          <p:nvPr/>
        </p:nvSpPr>
        <p:spPr bwMode="auto">
          <a:xfrm flipH="1">
            <a:off x="252563" y="1580322"/>
            <a:ext cx="2768279" cy="3852315"/>
          </a:xfrm>
          <a:prstGeom prst="line">
            <a:avLst/>
          </a:prstGeom>
          <a:noFill/>
          <a:ln w="12700">
            <a:solidFill>
              <a:srgbClr val="FF3300"/>
            </a:solidFill>
            <a:round/>
            <a:headEnd type="none" w="sm" len="sm"/>
            <a:tailEnd type="stealth" w="med" len="lg"/>
          </a:ln>
        </p:spPr>
        <p:txBody>
          <a:bodyPr wrap="none" anchor="ctr"/>
          <a:lstStyle/>
          <a:p>
            <a:endParaRPr lang="de-DE"/>
          </a:p>
        </p:txBody>
      </p:sp>
      <p:sp>
        <p:nvSpPr>
          <p:cNvPr id="22" name="Rectangle 23">
            <a:extLst>
              <a:ext uri="{FF2B5EF4-FFF2-40B4-BE49-F238E27FC236}">
                <a16:creationId xmlns:a16="http://schemas.microsoft.com/office/drawing/2014/main" id="{2E01420B-33D4-2B24-308A-0A33AC639152}"/>
              </a:ext>
            </a:extLst>
          </p:cNvPr>
          <p:cNvSpPr>
            <a:spLocks noChangeArrowheads="1"/>
          </p:cNvSpPr>
          <p:nvPr/>
        </p:nvSpPr>
        <p:spPr bwMode="auto">
          <a:xfrm rot="18256224">
            <a:off x="-586089" y="3403674"/>
            <a:ext cx="3905250" cy="357786"/>
          </a:xfrm>
          <a:prstGeom prst="rect">
            <a:avLst/>
          </a:prstGeom>
          <a:noFill/>
          <a:ln w="9525">
            <a:noFill/>
            <a:miter lim="800000"/>
            <a:headEnd/>
            <a:tailEnd/>
          </a:ln>
        </p:spPr>
        <p:txBody>
          <a:bodyPr lIns="81488" tIns="40003" rIns="81488" bIns="40003">
            <a:spAutoFit/>
          </a:bodyPr>
          <a:lstStyle/>
          <a:p>
            <a:pPr algn="ctr" defTabSz="763550">
              <a:spcBef>
                <a:spcPct val="50000"/>
              </a:spcBef>
            </a:pPr>
            <a:r>
              <a:rPr lang="de-DE" dirty="0">
                <a:solidFill>
                  <a:srgbClr val="EE893E"/>
                </a:solidFill>
                <a:latin typeface="Arial" pitchFamily="34" charset="0"/>
                <a:cs typeface="Arial" pitchFamily="34" charset="0"/>
              </a:rPr>
              <a:t>Detailgenauigkeit</a:t>
            </a:r>
          </a:p>
        </p:txBody>
      </p:sp>
      <p:sp>
        <p:nvSpPr>
          <p:cNvPr id="23" name="Line 24">
            <a:extLst>
              <a:ext uri="{FF2B5EF4-FFF2-40B4-BE49-F238E27FC236}">
                <a16:creationId xmlns:a16="http://schemas.microsoft.com/office/drawing/2014/main" id="{8EB06C5D-20AD-86A3-AB1C-1103E62C0B7C}"/>
              </a:ext>
            </a:extLst>
          </p:cNvPr>
          <p:cNvSpPr>
            <a:spLocks noChangeShapeType="1"/>
          </p:cNvSpPr>
          <p:nvPr/>
        </p:nvSpPr>
        <p:spPr bwMode="auto">
          <a:xfrm>
            <a:off x="3367090" y="1556792"/>
            <a:ext cx="2853170" cy="3850856"/>
          </a:xfrm>
          <a:prstGeom prst="line">
            <a:avLst/>
          </a:prstGeom>
          <a:noFill/>
          <a:ln w="12700">
            <a:solidFill>
              <a:srgbClr val="FF3300"/>
            </a:solidFill>
            <a:round/>
            <a:headEnd type="none" w="sm" len="sm"/>
            <a:tailEnd type="stealth" w="med" len="lg"/>
          </a:ln>
        </p:spPr>
        <p:txBody>
          <a:bodyPr wrap="none" anchor="ctr"/>
          <a:lstStyle/>
          <a:p>
            <a:endParaRPr lang="de-DE"/>
          </a:p>
        </p:txBody>
      </p:sp>
      <p:sp>
        <p:nvSpPr>
          <p:cNvPr id="24" name="Rectangle 25">
            <a:extLst>
              <a:ext uri="{FF2B5EF4-FFF2-40B4-BE49-F238E27FC236}">
                <a16:creationId xmlns:a16="http://schemas.microsoft.com/office/drawing/2014/main" id="{9D03B436-C3AD-C0FA-7FDA-79A1C372022B}"/>
              </a:ext>
            </a:extLst>
          </p:cNvPr>
          <p:cNvSpPr>
            <a:spLocks noChangeArrowheads="1"/>
          </p:cNvSpPr>
          <p:nvPr/>
        </p:nvSpPr>
        <p:spPr bwMode="auto">
          <a:xfrm rot="3265968">
            <a:off x="3394338" y="3536819"/>
            <a:ext cx="3644032" cy="357786"/>
          </a:xfrm>
          <a:prstGeom prst="rect">
            <a:avLst/>
          </a:prstGeom>
          <a:noFill/>
          <a:ln w="9525">
            <a:noFill/>
            <a:miter lim="800000"/>
            <a:headEnd/>
            <a:tailEnd/>
          </a:ln>
        </p:spPr>
        <p:txBody>
          <a:bodyPr wrap="square" lIns="81488" tIns="40003" rIns="81488" bIns="40003">
            <a:spAutoFit/>
          </a:bodyPr>
          <a:lstStyle/>
          <a:p>
            <a:pPr algn="ctr" defTabSz="763550">
              <a:spcBef>
                <a:spcPct val="50000"/>
              </a:spcBef>
            </a:pPr>
            <a:r>
              <a:rPr lang="de-DE" dirty="0">
                <a:solidFill>
                  <a:srgbClr val="EE893E"/>
                </a:solidFill>
                <a:latin typeface="Arial" pitchFamily="34" charset="0"/>
                <a:cs typeface="Arial" pitchFamily="34" charset="0"/>
              </a:rPr>
              <a:t>Leichte Änderbarkeit</a:t>
            </a:r>
          </a:p>
        </p:txBody>
      </p:sp>
      <p:cxnSp>
        <p:nvCxnSpPr>
          <p:cNvPr id="25" name="Gerade Verbindung 22">
            <a:extLst>
              <a:ext uri="{FF2B5EF4-FFF2-40B4-BE49-F238E27FC236}">
                <a16:creationId xmlns:a16="http://schemas.microsoft.com/office/drawing/2014/main" id="{FEA7D76A-095E-B8CB-927F-1C23DE21A4BB}"/>
              </a:ext>
            </a:extLst>
          </p:cNvPr>
          <p:cNvCxnSpPr>
            <a:cxnSpLocks/>
          </p:cNvCxnSpPr>
          <p:nvPr/>
        </p:nvCxnSpPr>
        <p:spPr bwMode="auto">
          <a:xfrm>
            <a:off x="5103748" y="2924944"/>
            <a:ext cx="67006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Gerade Verbindung 24">
            <a:extLst>
              <a:ext uri="{FF2B5EF4-FFF2-40B4-BE49-F238E27FC236}">
                <a16:creationId xmlns:a16="http://schemas.microsoft.com/office/drawing/2014/main" id="{BFD553B7-2969-2D6E-AA0E-B6CF61B0DD2D}"/>
              </a:ext>
            </a:extLst>
          </p:cNvPr>
          <p:cNvCxnSpPr>
            <a:cxnSpLocks/>
          </p:cNvCxnSpPr>
          <p:nvPr/>
        </p:nvCxnSpPr>
        <p:spPr bwMode="auto">
          <a:xfrm>
            <a:off x="5823828" y="3645024"/>
            <a:ext cx="59805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Gerade Verbindung 26">
            <a:extLst>
              <a:ext uri="{FF2B5EF4-FFF2-40B4-BE49-F238E27FC236}">
                <a16:creationId xmlns:a16="http://schemas.microsoft.com/office/drawing/2014/main" id="{2890292C-2496-AA7C-03F4-3807B4E47216}"/>
              </a:ext>
            </a:extLst>
          </p:cNvPr>
          <p:cNvCxnSpPr>
            <a:cxnSpLocks/>
          </p:cNvCxnSpPr>
          <p:nvPr/>
        </p:nvCxnSpPr>
        <p:spPr bwMode="auto">
          <a:xfrm flipV="1">
            <a:off x="6888088" y="4437112"/>
            <a:ext cx="4916264" cy="138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hteck 27">
            <a:extLst>
              <a:ext uri="{FF2B5EF4-FFF2-40B4-BE49-F238E27FC236}">
                <a16:creationId xmlns:a16="http://schemas.microsoft.com/office/drawing/2014/main" id="{850ED088-8344-C703-39FB-F27892D5A32D}"/>
              </a:ext>
            </a:extLst>
          </p:cNvPr>
          <p:cNvSpPr/>
          <p:nvPr/>
        </p:nvSpPr>
        <p:spPr>
          <a:xfrm>
            <a:off x="4727848" y="2132856"/>
            <a:ext cx="7211587" cy="584775"/>
          </a:xfrm>
          <a:prstGeom prst="rect">
            <a:avLst/>
          </a:prstGeom>
        </p:spPr>
        <p:txBody>
          <a:bodyPr wrap="square">
            <a:spAutoFit/>
          </a:bodyPr>
          <a:lstStyle/>
          <a:p>
            <a:r>
              <a:rPr lang="de-DE" sz="1600" dirty="0">
                <a:latin typeface="Arial" pitchFamily="34" charset="0"/>
                <a:cs typeface="Arial" pitchFamily="34" charset="0"/>
              </a:rPr>
              <a:t>z.B. REACH Verordnung, GHS (CLP-Verordnung), Richtlinie 2014/34/EU, ATEX 1999/92/EG, Seveso III, etc.</a:t>
            </a:r>
          </a:p>
        </p:txBody>
      </p:sp>
      <p:sp>
        <p:nvSpPr>
          <p:cNvPr id="29" name="Rechteck 28">
            <a:extLst>
              <a:ext uri="{FF2B5EF4-FFF2-40B4-BE49-F238E27FC236}">
                <a16:creationId xmlns:a16="http://schemas.microsoft.com/office/drawing/2014/main" id="{CD172092-73EA-645B-2B34-E685610EE510}"/>
              </a:ext>
            </a:extLst>
          </p:cNvPr>
          <p:cNvSpPr/>
          <p:nvPr/>
        </p:nvSpPr>
        <p:spPr>
          <a:xfrm>
            <a:off x="5523448" y="2996952"/>
            <a:ext cx="6415988" cy="584775"/>
          </a:xfrm>
          <a:prstGeom prst="rect">
            <a:avLst/>
          </a:prstGeom>
        </p:spPr>
        <p:txBody>
          <a:bodyPr wrap="square">
            <a:spAutoFit/>
          </a:bodyPr>
          <a:lstStyle/>
          <a:p>
            <a:r>
              <a:rPr lang="de-DE" sz="1600" dirty="0">
                <a:latin typeface="Arial" pitchFamily="34" charset="0"/>
                <a:cs typeface="Arial" pitchFamily="34" charset="0"/>
              </a:rPr>
              <a:t>z.B. Arbeitsschutzgesetz, Chemikaliengesetz, Bundes-Immissionsschutzgesetz, Produktsicherheitsgesetz, etc.</a:t>
            </a:r>
            <a:endParaRPr lang="en-GB" sz="1600" dirty="0">
              <a:latin typeface="Arial" pitchFamily="34" charset="0"/>
              <a:cs typeface="Arial" pitchFamily="34" charset="0"/>
            </a:endParaRPr>
          </a:p>
        </p:txBody>
      </p:sp>
      <p:sp>
        <p:nvSpPr>
          <p:cNvPr id="30" name="Rechteck 29">
            <a:extLst>
              <a:ext uri="{FF2B5EF4-FFF2-40B4-BE49-F238E27FC236}">
                <a16:creationId xmlns:a16="http://schemas.microsoft.com/office/drawing/2014/main" id="{EB25301B-64F6-8AC5-C2C9-968256C3D670}"/>
              </a:ext>
            </a:extLst>
          </p:cNvPr>
          <p:cNvSpPr/>
          <p:nvPr/>
        </p:nvSpPr>
        <p:spPr>
          <a:xfrm>
            <a:off x="6257466" y="3789040"/>
            <a:ext cx="5570067" cy="584775"/>
          </a:xfrm>
          <a:prstGeom prst="rect">
            <a:avLst/>
          </a:prstGeom>
        </p:spPr>
        <p:txBody>
          <a:bodyPr wrap="square">
            <a:spAutoFit/>
          </a:bodyPr>
          <a:lstStyle/>
          <a:p>
            <a:r>
              <a:rPr lang="de-DE" sz="1600" dirty="0">
                <a:latin typeface="Arial" pitchFamily="34" charset="0"/>
                <a:cs typeface="Arial" pitchFamily="34" charset="0"/>
              </a:rPr>
              <a:t>z.B. Gefahrstoffverordnung, Betriebssicherheitsverordnung, Verordnung zur arbeitsmedizinischen Vorsorge, etc.</a:t>
            </a:r>
            <a:endParaRPr lang="en-GB" sz="1600" dirty="0">
              <a:latin typeface="Arial" pitchFamily="34" charset="0"/>
              <a:cs typeface="Arial" pitchFamily="34" charset="0"/>
            </a:endParaRPr>
          </a:p>
        </p:txBody>
      </p:sp>
      <p:sp>
        <p:nvSpPr>
          <p:cNvPr id="31" name="Rechteck 30">
            <a:extLst>
              <a:ext uri="{FF2B5EF4-FFF2-40B4-BE49-F238E27FC236}">
                <a16:creationId xmlns:a16="http://schemas.microsoft.com/office/drawing/2014/main" id="{71CF6722-9C51-FFDB-D64C-91612BDEF17A}"/>
              </a:ext>
            </a:extLst>
          </p:cNvPr>
          <p:cNvSpPr/>
          <p:nvPr/>
        </p:nvSpPr>
        <p:spPr>
          <a:xfrm>
            <a:off x="8040216" y="5301208"/>
            <a:ext cx="3899221" cy="584775"/>
          </a:xfrm>
          <a:prstGeom prst="rect">
            <a:avLst/>
          </a:prstGeom>
        </p:spPr>
        <p:txBody>
          <a:bodyPr wrap="square">
            <a:spAutoFit/>
          </a:bodyPr>
          <a:lstStyle/>
          <a:p>
            <a:r>
              <a:rPr lang="de-DE" sz="1600" dirty="0">
                <a:latin typeface="Arial" pitchFamily="34" charset="0"/>
                <a:cs typeface="Arial" pitchFamily="34" charset="0"/>
              </a:rPr>
              <a:t>z.B. VDI 4321, VDI 3475; DVGW G-1030; DWA-M 377, DWA-M 375, etc.</a:t>
            </a:r>
            <a:endParaRPr lang="en-GB" sz="1600" dirty="0">
              <a:latin typeface="Arial" pitchFamily="34" charset="0"/>
              <a:cs typeface="Arial" pitchFamily="34" charset="0"/>
            </a:endParaRPr>
          </a:p>
        </p:txBody>
      </p:sp>
      <p:sp>
        <p:nvSpPr>
          <p:cNvPr id="32" name="Rectangle 23">
            <a:extLst>
              <a:ext uri="{FF2B5EF4-FFF2-40B4-BE49-F238E27FC236}">
                <a16:creationId xmlns:a16="http://schemas.microsoft.com/office/drawing/2014/main" id="{B2F3B9EA-A61D-EB90-438C-9A46878CDE7E}"/>
              </a:ext>
            </a:extLst>
          </p:cNvPr>
          <p:cNvSpPr>
            <a:spLocks noChangeArrowheads="1"/>
          </p:cNvSpPr>
          <p:nvPr/>
        </p:nvSpPr>
        <p:spPr bwMode="auto">
          <a:xfrm>
            <a:off x="835810" y="6008780"/>
            <a:ext cx="4468102" cy="357786"/>
          </a:xfrm>
          <a:prstGeom prst="rect">
            <a:avLst/>
          </a:prstGeom>
          <a:noFill/>
          <a:ln w="9525">
            <a:noFill/>
            <a:miter lim="800000"/>
            <a:headEnd/>
            <a:tailEnd/>
          </a:ln>
        </p:spPr>
        <p:txBody>
          <a:bodyPr wrap="square" lIns="81488" tIns="40003" rIns="81488" bIns="40003">
            <a:spAutoFit/>
          </a:bodyPr>
          <a:lstStyle/>
          <a:p>
            <a:pPr algn="ctr" defTabSz="763550">
              <a:spcBef>
                <a:spcPct val="50000"/>
              </a:spcBef>
            </a:pPr>
            <a:r>
              <a:rPr lang="de-DE" dirty="0">
                <a:solidFill>
                  <a:srgbClr val="EE893E"/>
                </a:solidFill>
                <a:latin typeface="Arial" pitchFamily="34" charset="0"/>
                <a:cs typeface="Arial" pitchFamily="34" charset="0"/>
              </a:rPr>
              <a:t>Anzahl</a:t>
            </a:r>
          </a:p>
        </p:txBody>
      </p:sp>
      <p:cxnSp>
        <p:nvCxnSpPr>
          <p:cNvPr id="33" name="Gerade Verbindung mit Pfeil 32">
            <a:extLst>
              <a:ext uri="{FF2B5EF4-FFF2-40B4-BE49-F238E27FC236}">
                <a16:creationId xmlns:a16="http://schemas.microsoft.com/office/drawing/2014/main" id="{B7EADDB6-ABF1-17EE-C184-A6A721C58279}"/>
              </a:ext>
            </a:extLst>
          </p:cNvPr>
          <p:cNvCxnSpPr>
            <a:cxnSpLocks/>
          </p:cNvCxnSpPr>
          <p:nvPr/>
        </p:nvCxnSpPr>
        <p:spPr bwMode="auto">
          <a:xfrm flipV="1">
            <a:off x="119179" y="6305041"/>
            <a:ext cx="6302482" cy="19472"/>
          </a:xfrm>
          <a:prstGeom prst="straightConnector1">
            <a:avLst/>
          </a:prstGeom>
          <a:noFill/>
          <a:ln w="12700">
            <a:solidFill>
              <a:srgbClr val="FF3300"/>
            </a:solidFill>
            <a:round/>
            <a:headEnd type="stealth" w="sm" len="med"/>
            <a:tailEnd type="stealth" w="sm" len="lg"/>
          </a:ln>
        </p:spPr>
      </p:cxnSp>
      <p:sp>
        <p:nvSpPr>
          <p:cNvPr id="35" name="AutoShape 3">
            <a:extLst>
              <a:ext uri="{FF2B5EF4-FFF2-40B4-BE49-F238E27FC236}">
                <a16:creationId xmlns:a16="http://schemas.microsoft.com/office/drawing/2014/main" id="{906276D4-13A5-703A-26DC-B4036C6A2A5B}"/>
              </a:ext>
            </a:extLst>
          </p:cNvPr>
          <p:cNvSpPr>
            <a:spLocks noChangeArrowheads="1"/>
          </p:cNvSpPr>
          <p:nvPr/>
        </p:nvSpPr>
        <p:spPr bwMode="auto">
          <a:xfrm>
            <a:off x="31316" y="1599794"/>
            <a:ext cx="6319838" cy="4383845"/>
          </a:xfrm>
          <a:prstGeom prst="triangle">
            <a:avLst>
              <a:gd name="adj" fmla="val 50009"/>
            </a:avLst>
          </a:prstGeom>
          <a:solidFill>
            <a:srgbClr val="DDDDDD"/>
          </a:solidFill>
          <a:ln w="5715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lvl1pPr>
              <a:defRPr sz="3000">
                <a:solidFill>
                  <a:srgbClr val="004994"/>
                </a:solidFill>
                <a:latin typeface="Arial" panose="020B0604020202020204" pitchFamily="34" charset="0"/>
              </a:defRPr>
            </a:lvl1pPr>
            <a:lvl2pPr marL="742950" indent="-285750">
              <a:defRPr sz="3000">
                <a:solidFill>
                  <a:srgbClr val="004994"/>
                </a:solidFill>
                <a:latin typeface="Arial" panose="020B0604020202020204" pitchFamily="34" charset="0"/>
              </a:defRPr>
            </a:lvl2pPr>
            <a:lvl3pPr marL="1143000" indent="-228600">
              <a:defRPr sz="3000">
                <a:solidFill>
                  <a:srgbClr val="004994"/>
                </a:solidFill>
                <a:latin typeface="Arial" panose="020B0604020202020204" pitchFamily="34" charset="0"/>
              </a:defRPr>
            </a:lvl3pPr>
            <a:lvl4pPr marL="1600200" indent="-228600">
              <a:defRPr sz="3000">
                <a:solidFill>
                  <a:srgbClr val="004994"/>
                </a:solidFill>
                <a:latin typeface="Arial" panose="020B0604020202020204" pitchFamily="34" charset="0"/>
              </a:defRPr>
            </a:lvl4pPr>
            <a:lvl5pPr marL="2057400" indent="-228600">
              <a:defRPr sz="3000">
                <a:solidFill>
                  <a:srgbClr val="004994"/>
                </a:solidFill>
                <a:latin typeface="Arial" panose="020B0604020202020204" pitchFamily="34" charset="0"/>
              </a:defRPr>
            </a:lvl5pPr>
            <a:lvl6pPr marL="2514600" indent="-228600" eaLnBrk="0" fontAlgn="base" hangingPunct="0">
              <a:spcBef>
                <a:spcPct val="0"/>
              </a:spcBef>
              <a:spcAft>
                <a:spcPct val="0"/>
              </a:spcAft>
              <a:defRPr sz="3000">
                <a:solidFill>
                  <a:srgbClr val="004994"/>
                </a:solidFill>
                <a:latin typeface="Arial" panose="020B0604020202020204" pitchFamily="34" charset="0"/>
              </a:defRPr>
            </a:lvl6pPr>
            <a:lvl7pPr marL="2971800" indent="-228600" eaLnBrk="0" fontAlgn="base" hangingPunct="0">
              <a:spcBef>
                <a:spcPct val="0"/>
              </a:spcBef>
              <a:spcAft>
                <a:spcPct val="0"/>
              </a:spcAft>
              <a:defRPr sz="3000">
                <a:solidFill>
                  <a:srgbClr val="004994"/>
                </a:solidFill>
                <a:latin typeface="Arial" panose="020B0604020202020204" pitchFamily="34" charset="0"/>
              </a:defRPr>
            </a:lvl7pPr>
            <a:lvl8pPr marL="3429000" indent="-228600" eaLnBrk="0" fontAlgn="base" hangingPunct="0">
              <a:spcBef>
                <a:spcPct val="0"/>
              </a:spcBef>
              <a:spcAft>
                <a:spcPct val="0"/>
              </a:spcAft>
              <a:defRPr sz="3000">
                <a:solidFill>
                  <a:srgbClr val="004994"/>
                </a:solidFill>
                <a:latin typeface="Arial" panose="020B0604020202020204" pitchFamily="34" charset="0"/>
              </a:defRPr>
            </a:lvl8pPr>
            <a:lvl9pPr marL="3886200" indent="-228600" eaLnBrk="0" fontAlgn="base" hangingPunct="0">
              <a:spcBef>
                <a:spcPct val="0"/>
              </a:spcBef>
              <a:spcAft>
                <a:spcPct val="0"/>
              </a:spcAft>
              <a:defRPr sz="3000">
                <a:solidFill>
                  <a:srgbClr val="004994"/>
                </a:solidFill>
                <a:latin typeface="Arial" panose="020B0604020202020204" pitchFamily="34" charset="0"/>
              </a:defRPr>
            </a:lvl9pPr>
          </a:lstStyle>
          <a:p>
            <a:pPr algn="ctr" eaLnBrk="1" hangingPunct="1"/>
            <a:endParaRPr lang="de-DE" altLang="de-DE" sz="1200">
              <a:solidFill>
                <a:schemeClr val="tx1"/>
              </a:solidFill>
            </a:endParaRPr>
          </a:p>
        </p:txBody>
      </p:sp>
      <p:sp>
        <p:nvSpPr>
          <p:cNvPr id="36" name="Text Box 4">
            <a:extLst>
              <a:ext uri="{FF2B5EF4-FFF2-40B4-BE49-F238E27FC236}">
                <a16:creationId xmlns:a16="http://schemas.microsoft.com/office/drawing/2014/main" id="{AB8C7298-E735-4601-98B7-2D7193800E83}"/>
              </a:ext>
            </a:extLst>
          </p:cNvPr>
          <p:cNvSpPr txBox="1">
            <a:spLocks noChangeArrowheads="1"/>
          </p:cNvSpPr>
          <p:nvPr/>
        </p:nvSpPr>
        <p:spPr bwMode="auto">
          <a:xfrm>
            <a:off x="2578568" y="2048511"/>
            <a:ext cx="1370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rgbClr val="004994"/>
                </a:solidFill>
                <a:latin typeface="Arial" panose="020B0604020202020204" pitchFamily="34" charset="0"/>
              </a:defRPr>
            </a:lvl1pPr>
            <a:lvl2pPr marL="742950" indent="-285750">
              <a:defRPr sz="3000">
                <a:solidFill>
                  <a:srgbClr val="004994"/>
                </a:solidFill>
                <a:latin typeface="Arial" panose="020B0604020202020204" pitchFamily="34" charset="0"/>
              </a:defRPr>
            </a:lvl2pPr>
            <a:lvl3pPr marL="1143000" indent="-228600">
              <a:defRPr sz="3000">
                <a:solidFill>
                  <a:srgbClr val="004994"/>
                </a:solidFill>
                <a:latin typeface="Arial" panose="020B0604020202020204" pitchFamily="34" charset="0"/>
              </a:defRPr>
            </a:lvl3pPr>
            <a:lvl4pPr marL="1600200" indent="-228600">
              <a:defRPr sz="3000">
                <a:solidFill>
                  <a:srgbClr val="004994"/>
                </a:solidFill>
                <a:latin typeface="Arial" panose="020B0604020202020204" pitchFamily="34" charset="0"/>
              </a:defRPr>
            </a:lvl4pPr>
            <a:lvl5pPr marL="2057400" indent="-228600">
              <a:defRPr sz="3000">
                <a:solidFill>
                  <a:srgbClr val="004994"/>
                </a:solidFill>
                <a:latin typeface="Arial" panose="020B0604020202020204" pitchFamily="34" charset="0"/>
              </a:defRPr>
            </a:lvl5pPr>
            <a:lvl6pPr marL="2514600" indent="-228600" eaLnBrk="0" fontAlgn="base" hangingPunct="0">
              <a:spcBef>
                <a:spcPct val="0"/>
              </a:spcBef>
              <a:spcAft>
                <a:spcPct val="0"/>
              </a:spcAft>
              <a:defRPr sz="3000">
                <a:solidFill>
                  <a:srgbClr val="004994"/>
                </a:solidFill>
                <a:latin typeface="Arial" panose="020B0604020202020204" pitchFamily="34" charset="0"/>
              </a:defRPr>
            </a:lvl6pPr>
            <a:lvl7pPr marL="2971800" indent="-228600" eaLnBrk="0" fontAlgn="base" hangingPunct="0">
              <a:spcBef>
                <a:spcPct val="0"/>
              </a:spcBef>
              <a:spcAft>
                <a:spcPct val="0"/>
              </a:spcAft>
              <a:defRPr sz="3000">
                <a:solidFill>
                  <a:srgbClr val="004994"/>
                </a:solidFill>
                <a:latin typeface="Arial" panose="020B0604020202020204" pitchFamily="34" charset="0"/>
              </a:defRPr>
            </a:lvl7pPr>
            <a:lvl8pPr marL="3429000" indent="-228600" eaLnBrk="0" fontAlgn="base" hangingPunct="0">
              <a:spcBef>
                <a:spcPct val="0"/>
              </a:spcBef>
              <a:spcAft>
                <a:spcPct val="0"/>
              </a:spcAft>
              <a:defRPr sz="3000">
                <a:solidFill>
                  <a:srgbClr val="004994"/>
                </a:solidFill>
                <a:latin typeface="Arial" panose="020B0604020202020204" pitchFamily="34" charset="0"/>
              </a:defRPr>
            </a:lvl8pPr>
            <a:lvl9pPr marL="3886200" indent="-228600" eaLnBrk="0" fontAlgn="base" hangingPunct="0">
              <a:spcBef>
                <a:spcPct val="0"/>
              </a:spcBef>
              <a:spcAft>
                <a:spcPct val="0"/>
              </a:spcAft>
              <a:defRPr sz="3000">
                <a:solidFill>
                  <a:srgbClr val="004994"/>
                </a:solidFill>
                <a:latin typeface="Arial" panose="020B0604020202020204" pitchFamily="34" charset="0"/>
              </a:defRPr>
            </a:lvl9pPr>
          </a:lstStyle>
          <a:p>
            <a:pPr algn="ctr" eaLnBrk="1" hangingPunct="1"/>
            <a:r>
              <a:rPr lang="de-DE" altLang="de-DE" sz="2000" dirty="0">
                <a:solidFill>
                  <a:schemeClr val="tx1"/>
                </a:solidFill>
              </a:rPr>
              <a:t>EU-</a:t>
            </a:r>
          </a:p>
          <a:p>
            <a:pPr algn="ctr" eaLnBrk="1" hangingPunct="1"/>
            <a:r>
              <a:rPr lang="de-DE" altLang="de-DE" sz="2000" dirty="0">
                <a:solidFill>
                  <a:schemeClr val="tx1"/>
                </a:solidFill>
              </a:rPr>
              <a:t>Richtlinien</a:t>
            </a:r>
          </a:p>
        </p:txBody>
      </p:sp>
      <p:sp>
        <p:nvSpPr>
          <p:cNvPr id="37" name="Line 5">
            <a:extLst>
              <a:ext uri="{FF2B5EF4-FFF2-40B4-BE49-F238E27FC236}">
                <a16:creationId xmlns:a16="http://schemas.microsoft.com/office/drawing/2014/main" id="{C9073089-1BCD-A76E-4CA9-26818374B58F}"/>
              </a:ext>
            </a:extLst>
          </p:cNvPr>
          <p:cNvSpPr>
            <a:spLocks noChangeShapeType="1"/>
          </p:cNvSpPr>
          <p:nvPr/>
        </p:nvSpPr>
        <p:spPr bwMode="auto">
          <a:xfrm>
            <a:off x="2207568" y="2892339"/>
            <a:ext cx="1944215" cy="11685"/>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Line 6">
            <a:extLst>
              <a:ext uri="{FF2B5EF4-FFF2-40B4-BE49-F238E27FC236}">
                <a16:creationId xmlns:a16="http://schemas.microsoft.com/office/drawing/2014/main" id="{AD283692-14EB-0470-A9A9-74C9878E1732}"/>
              </a:ext>
            </a:extLst>
          </p:cNvPr>
          <p:cNvSpPr>
            <a:spLocks noChangeShapeType="1"/>
          </p:cNvSpPr>
          <p:nvPr/>
        </p:nvSpPr>
        <p:spPr bwMode="auto">
          <a:xfrm>
            <a:off x="1703512" y="3669071"/>
            <a:ext cx="2988781" cy="1771"/>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Line 7">
            <a:extLst>
              <a:ext uri="{FF2B5EF4-FFF2-40B4-BE49-F238E27FC236}">
                <a16:creationId xmlns:a16="http://schemas.microsoft.com/office/drawing/2014/main" id="{A50E423A-089F-6AC2-E2E7-63BA47975580}"/>
              </a:ext>
            </a:extLst>
          </p:cNvPr>
          <p:cNvSpPr>
            <a:spLocks noChangeShapeType="1"/>
          </p:cNvSpPr>
          <p:nvPr/>
        </p:nvSpPr>
        <p:spPr bwMode="auto">
          <a:xfrm>
            <a:off x="1089025" y="4490960"/>
            <a:ext cx="4214887" cy="16187"/>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 name="Text Box 8">
            <a:extLst>
              <a:ext uri="{FF2B5EF4-FFF2-40B4-BE49-F238E27FC236}">
                <a16:creationId xmlns:a16="http://schemas.microsoft.com/office/drawing/2014/main" id="{47710C3C-2B45-7476-466B-8EDC3A58A42D}"/>
              </a:ext>
            </a:extLst>
          </p:cNvPr>
          <p:cNvSpPr txBox="1">
            <a:spLocks noChangeArrowheads="1"/>
          </p:cNvSpPr>
          <p:nvPr/>
        </p:nvSpPr>
        <p:spPr bwMode="auto">
          <a:xfrm>
            <a:off x="2619692" y="3090254"/>
            <a:ext cx="11384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rgbClr val="004994"/>
                </a:solidFill>
                <a:latin typeface="Arial" panose="020B0604020202020204" pitchFamily="34" charset="0"/>
              </a:defRPr>
            </a:lvl1pPr>
            <a:lvl2pPr marL="742950" indent="-285750">
              <a:defRPr sz="3000">
                <a:solidFill>
                  <a:srgbClr val="004994"/>
                </a:solidFill>
                <a:latin typeface="Arial" panose="020B0604020202020204" pitchFamily="34" charset="0"/>
              </a:defRPr>
            </a:lvl2pPr>
            <a:lvl3pPr marL="1143000" indent="-228600">
              <a:defRPr sz="3000">
                <a:solidFill>
                  <a:srgbClr val="004994"/>
                </a:solidFill>
                <a:latin typeface="Arial" panose="020B0604020202020204" pitchFamily="34" charset="0"/>
              </a:defRPr>
            </a:lvl3pPr>
            <a:lvl4pPr marL="1600200" indent="-228600">
              <a:defRPr sz="3000">
                <a:solidFill>
                  <a:srgbClr val="004994"/>
                </a:solidFill>
                <a:latin typeface="Arial" panose="020B0604020202020204" pitchFamily="34" charset="0"/>
              </a:defRPr>
            </a:lvl4pPr>
            <a:lvl5pPr marL="2057400" indent="-228600">
              <a:defRPr sz="3000">
                <a:solidFill>
                  <a:srgbClr val="004994"/>
                </a:solidFill>
                <a:latin typeface="Arial" panose="020B0604020202020204" pitchFamily="34" charset="0"/>
              </a:defRPr>
            </a:lvl5pPr>
            <a:lvl6pPr marL="2514600" indent="-228600" eaLnBrk="0" fontAlgn="base" hangingPunct="0">
              <a:spcBef>
                <a:spcPct val="0"/>
              </a:spcBef>
              <a:spcAft>
                <a:spcPct val="0"/>
              </a:spcAft>
              <a:defRPr sz="3000">
                <a:solidFill>
                  <a:srgbClr val="004994"/>
                </a:solidFill>
                <a:latin typeface="Arial" panose="020B0604020202020204" pitchFamily="34" charset="0"/>
              </a:defRPr>
            </a:lvl6pPr>
            <a:lvl7pPr marL="2971800" indent="-228600" eaLnBrk="0" fontAlgn="base" hangingPunct="0">
              <a:spcBef>
                <a:spcPct val="0"/>
              </a:spcBef>
              <a:spcAft>
                <a:spcPct val="0"/>
              </a:spcAft>
              <a:defRPr sz="3000">
                <a:solidFill>
                  <a:srgbClr val="004994"/>
                </a:solidFill>
                <a:latin typeface="Arial" panose="020B0604020202020204" pitchFamily="34" charset="0"/>
              </a:defRPr>
            </a:lvl7pPr>
            <a:lvl8pPr marL="3429000" indent="-228600" eaLnBrk="0" fontAlgn="base" hangingPunct="0">
              <a:spcBef>
                <a:spcPct val="0"/>
              </a:spcBef>
              <a:spcAft>
                <a:spcPct val="0"/>
              </a:spcAft>
              <a:defRPr sz="3000">
                <a:solidFill>
                  <a:srgbClr val="004994"/>
                </a:solidFill>
                <a:latin typeface="Arial" panose="020B0604020202020204" pitchFamily="34" charset="0"/>
              </a:defRPr>
            </a:lvl8pPr>
            <a:lvl9pPr marL="3886200" indent="-228600" eaLnBrk="0" fontAlgn="base" hangingPunct="0">
              <a:spcBef>
                <a:spcPct val="0"/>
              </a:spcBef>
              <a:spcAft>
                <a:spcPct val="0"/>
              </a:spcAft>
              <a:defRPr sz="3000">
                <a:solidFill>
                  <a:srgbClr val="004994"/>
                </a:solidFill>
                <a:latin typeface="Arial" panose="020B0604020202020204" pitchFamily="34" charset="0"/>
              </a:defRPr>
            </a:lvl9pPr>
          </a:lstStyle>
          <a:p>
            <a:pPr algn="ctr" eaLnBrk="1" hangingPunct="1"/>
            <a:r>
              <a:rPr lang="de-DE" altLang="de-DE" sz="2000" dirty="0">
                <a:solidFill>
                  <a:schemeClr val="tx1"/>
                </a:solidFill>
              </a:rPr>
              <a:t>Gesetze</a:t>
            </a:r>
          </a:p>
        </p:txBody>
      </p:sp>
      <p:sp>
        <p:nvSpPr>
          <p:cNvPr id="41" name="Line 9">
            <a:extLst>
              <a:ext uri="{FF2B5EF4-FFF2-40B4-BE49-F238E27FC236}">
                <a16:creationId xmlns:a16="http://schemas.microsoft.com/office/drawing/2014/main" id="{FF6A6F5D-2D7D-A976-5ABB-C02D8C8A675A}"/>
              </a:ext>
            </a:extLst>
          </p:cNvPr>
          <p:cNvSpPr>
            <a:spLocks noChangeShapeType="1"/>
          </p:cNvSpPr>
          <p:nvPr/>
        </p:nvSpPr>
        <p:spPr bwMode="auto">
          <a:xfrm>
            <a:off x="550389" y="5296929"/>
            <a:ext cx="5290648"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 name="Text Box 10">
            <a:extLst>
              <a:ext uri="{FF2B5EF4-FFF2-40B4-BE49-F238E27FC236}">
                <a16:creationId xmlns:a16="http://schemas.microsoft.com/office/drawing/2014/main" id="{57FA5BDD-E729-DD46-EDC7-543DB840B648}"/>
              </a:ext>
            </a:extLst>
          </p:cNvPr>
          <p:cNvSpPr txBox="1">
            <a:spLocks noChangeArrowheads="1"/>
          </p:cNvSpPr>
          <p:nvPr/>
        </p:nvSpPr>
        <p:spPr bwMode="auto">
          <a:xfrm>
            <a:off x="2253440" y="3875024"/>
            <a:ext cx="17959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rgbClr val="004994"/>
                </a:solidFill>
                <a:latin typeface="Arial" panose="020B0604020202020204" pitchFamily="34" charset="0"/>
              </a:defRPr>
            </a:lvl1pPr>
            <a:lvl2pPr marL="742950" indent="-285750">
              <a:defRPr sz="3000">
                <a:solidFill>
                  <a:srgbClr val="004994"/>
                </a:solidFill>
                <a:latin typeface="Arial" panose="020B0604020202020204" pitchFamily="34" charset="0"/>
              </a:defRPr>
            </a:lvl2pPr>
            <a:lvl3pPr marL="1143000" indent="-228600">
              <a:defRPr sz="3000">
                <a:solidFill>
                  <a:srgbClr val="004994"/>
                </a:solidFill>
                <a:latin typeface="Arial" panose="020B0604020202020204" pitchFamily="34" charset="0"/>
              </a:defRPr>
            </a:lvl3pPr>
            <a:lvl4pPr marL="1600200" indent="-228600">
              <a:defRPr sz="3000">
                <a:solidFill>
                  <a:srgbClr val="004994"/>
                </a:solidFill>
                <a:latin typeface="Arial" panose="020B0604020202020204" pitchFamily="34" charset="0"/>
              </a:defRPr>
            </a:lvl4pPr>
            <a:lvl5pPr marL="2057400" indent="-228600">
              <a:defRPr sz="3000">
                <a:solidFill>
                  <a:srgbClr val="004994"/>
                </a:solidFill>
                <a:latin typeface="Arial" panose="020B0604020202020204" pitchFamily="34" charset="0"/>
              </a:defRPr>
            </a:lvl5pPr>
            <a:lvl6pPr marL="2514600" indent="-228600" eaLnBrk="0" fontAlgn="base" hangingPunct="0">
              <a:spcBef>
                <a:spcPct val="0"/>
              </a:spcBef>
              <a:spcAft>
                <a:spcPct val="0"/>
              </a:spcAft>
              <a:defRPr sz="3000">
                <a:solidFill>
                  <a:srgbClr val="004994"/>
                </a:solidFill>
                <a:latin typeface="Arial" panose="020B0604020202020204" pitchFamily="34" charset="0"/>
              </a:defRPr>
            </a:lvl6pPr>
            <a:lvl7pPr marL="2971800" indent="-228600" eaLnBrk="0" fontAlgn="base" hangingPunct="0">
              <a:spcBef>
                <a:spcPct val="0"/>
              </a:spcBef>
              <a:spcAft>
                <a:spcPct val="0"/>
              </a:spcAft>
              <a:defRPr sz="3000">
                <a:solidFill>
                  <a:srgbClr val="004994"/>
                </a:solidFill>
                <a:latin typeface="Arial" panose="020B0604020202020204" pitchFamily="34" charset="0"/>
              </a:defRPr>
            </a:lvl7pPr>
            <a:lvl8pPr marL="3429000" indent="-228600" eaLnBrk="0" fontAlgn="base" hangingPunct="0">
              <a:spcBef>
                <a:spcPct val="0"/>
              </a:spcBef>
              <a:spcAft>
                <a:spcPct val="0"/>
              </a:spcAft>
              <a:defRPr sz="3000">
                <a:solidFill>
                  <a:srgbClr val="004994"/>
                </a:solidFill>
                <a:latin typeface="Arial" panose="020B0604020202020204" pitchFamily="34" charset="0"/>
              </a:defRPr>
            </a:lvl8pPr>
            <a:lvl9pPr marL="3886200" indent="-228600" eaLnBrk="0" fontAlgn="base" hangingPunct="0">
              <a:spcBef>
                <a:spcPct val="0"/>
              </a:spcBef>
              <a:spcAft>
                <a:spcPct val="0"/>
              </a:spcAft>
              <a:defRPr sz="3000">
                <a:solidFill>
                  <a:srgbClr val="004994"/>
                </a:solidFill>
                <a:latin typeface="Arial" panose="020B0604020202020204" pitchFamily="34" charset="0"/>
              </a:defRPr>
            </a:lvl9pPr>
          </a:lstStyle>
          <a:p>
            <a:pPr algn="ctr" eaLnBrk="1" hangingPunct="1"/>
            <a:r>
              <a:rPr lang="de-DE" altLang="de-DE" sz="2000" dirty="0">
                <a:solidFill>
                  <a:schemeClr val="tx1"/>
                </a:solidFill>
              </a:rPr>
              <a:t>Verordnungen</a:t>
            </a:r>
          </a:p>
        </p:txBody>
      </p:sp>
      <p:sp>
        <p:nvSpPr>
          <p:cNvPr id="43" name="Text Box 11">
            <a:extLst>
              <a:ext uri="{FF2B5EF4-FFF2-40B4-BE49-F238E27FC236}">
                <a16:creationId xmlns:a16="http://schemas.microsoft.com/office/drawing/2014/main" id="{1BE927B1-DFB7-2464-9A30-905E85F1D086}"/>
              </a:ext>
            </a:extLst>
          </p:cNvPr>
          <p:cNvSpPr txBox="1">
            <a:spLocks noChangeArrowheads="1"/>
          </p:cNvSpPr>
          <p:nvPr/>
        </p:nvSpPr>
        <p:spPr bwMode="auto">
          <a:xfrm>
            <a:off x="2019479" y="4705521"/>
            <a:ext cx="23539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rgbClr val="004994"/>
                </a:solidFill>
                <a:latin typeface="Arial" panose="020B0604020202020204" pitchFamily="34" charset="0"/>
              </a:defRPr>
            </a:lvl1pPr>
            <a:lvl2pPr marL="742950" indent="-285750">
              <a:defRPr sz="3000">
                <a:solidFill>
                  <a:srgbClr val="004994"/>
                </a:solidFill>
                <a:latin typeface="Arial" panose="020B0604020202020204" pitchFamily="34" charset="0"/>
              </a:defRPr>
            </a:lvl2pPr>
            <a:lvl3pPr marL="1143000" indent="-228600">
              <a:defRPr sz="3000">
                <a:solidFill>
                  <a:srgbClr val="004994"/>
                </a:solidFill>
                <a:latin typeface="Arial" panose="020B0604020202020204" pitchFamily="34" charset="0"/>
              </a:defRPr>
            </a:lvl3pPr>
            <a:lvl4pPr marL="1600200" indent="-228600">
              <a:defRPr sz="3000">
                <a:solidFill>
                  <a:srgbClr val="004994"/>
                </a:solidFill>
                <a:latin typeface="Arial" panose="020B0604020202020204" pitchFamily="34" charset="0"/>
              </a:defRPr>
            </a:lvl4pPr>
            <a:lvl5pPr marL="2057400" indent="-228600">
              <a:defRPr sz="3000">
                <a:solidFill>
                  <a:srgbClr val="004994"/>
                </a:solidFill>
                <a:latin typeface="Arial" panose="020B0604020202020204" pitchFamily="34" charset="0"/>
              </a:defRPr>
            </a:lvl5pPr>
            <a:lvl6pPr marL="2514600" indent="-228600" eaLnBrk="0" fontAlgn="base" hangingPunct="0">
              <a:spcBef>
                <a:spcPct val="0"/>
              </a:spcBef>
              <a:spcAft>
                <a:spcPct val="0"/>
              </a:spcAft>
              <a:defRPr sz="3000">
                <a:solidFill>
                  <a:srgbClr val="004994"/>
                </a:solidFill>
                <a:latin typeface="Arial" panose="020B0604020202020204" pitchFamily="34" charset="0"/>
              </a:defRPr>
            </a:lvl6pPr>
            <a:lvl7pPr marL="2971800" indent="-228600" eaLnBrk="0" fontAlgn="base" hangingPunct="0">
              <a:spcBef>
                <a:spcPct val="0"/>
              </a:spcBef>
              <a:spcAft>
                <a:spcPct val="0"/>
              </a:spcAft>
              <a:defRPr sz="3000">
                <a:solidFill>
                  <a:srgbClr val="004994"/>
                </a:solidFill>
                <a:latin typeface="Arial" panose="020B0604020202020204" pitchFamily="34" charset="0"/>
              </a:defRPr>
            </a:lvl7pPr>
            <a:lvl8pPr marL="3429000" indent="-228600" eaLnBrk="0" fontAlgn="base" hangingPunct="0">
              <a:spcBef>
                <a:spcPct val="0"/>
              </a:spcBef>
              <a:spcAft>
                <a:spcPct val="0"/>
              </a:spcAft>
              <a:defRPr sz="3000">
                <a:solidFill>
                  <a:srgbClr val="004994"/>
                </a:solidFill>
                <a:latin typeface="Arial" panose="020B0604020202020204" pitchFamily="34" charset="0"/>
              </a:defRPr>
            </a:lvl8pPr>
            <a:lvl9pPr marL="3886200" indent="-228600" eaLnBrk="0" fontAlgn="base" hangingPunct="0">
              <a:spcBef>
                <a:spcPct val="0"/>
              </a:spcBef>
              <a:spcAft>
                <a:spcPct val="0"/>
              </a:spcAft>
              <a:defRPr sz="3000">
                <a:solidFill>
                  <a:srgbClr val="004994"/>
                </a:solidFill>
                <a:latin typeface="Arial" panose="020B0604020202020204" pitchFamily="34" charset="0"/>
              </a:defRPr>
            </a:lvl9pPr>
          </a:lstStyle>
          <a:p>
            <a:pPr algn="ctr" eaLnBrk="1" hangingPunct="1"/>
            <a:r>
              <a:rPr lang="de-DE" altLang="de-DE" sz="2000" dirty="0">
                <a:solidFill>
                  <a:schemeClr val="accent5"/>
                </a:solidFill>
              </a:rPr>
              <a:t>Technische Regeln</a:t>
            </a:r>
          </a:p>
        </p:txBody>
      </p:sp>
      <p:sp>
        <p:nvSpPr>
          <p:cNvPr id="44" name="Text Box 12">
            <a:extLst>
              <a:ext uri="{FF2B5EF4-FFF2-40B4-BE49-F238E27FC236}">
                <a16:creationId xmlns:a16="http://schemas.microsoft.com/office/drawing/2014/main" id="{C0BBBA0B-9DA5-E9D9-C2DD-E23A8127AB42}"/>
              </a:ext>
            </a:extLst>
          </p:cNvPr>
          <p:cNvSpPr txBox="1">
            <a:spLocks noChangeArrowheads="1"/>
          </p:cNvSpPr>
          <p:nvPr/>
        </p:nvSpPr>
        <p:spPr bwMode="auto">
          <a:xfrm>
            <a:off x="687113" y="5419297"/>
            <a:ext cx="49285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rgbClr val="004994"/>
                </a:solidFill>
                <a:latin typeface="Arial" panose="020B0604020202020204" pitchFamily="34" charset="0"/>
              </a:defRPr>
            </a:lvl1pPr>
            <a:lvl2pPr marL="742950" indent="-285750">
              <a:defRPr sz="3000">
                <a:solidFill>
                  <a:srgbClr val="004994"/>
                </a:solidFill>
                <a:latin typeface="Arial" panose="020B0604020202020204" pitchFamily="34" charset="0"/>
              </a:defRPr>
            </a:lvl2pPr>
            <a:lvl3pPr marL="1143000" indent="-228600">
              <a:defRPr sz="3000">
                <a:solidFill>
                  <a:srgbClr val="004994"/>
                </a:solidFill>
                <a:latin typeface="Arial" panose="020B0604020202020204" pitchFamily="34" charset="0"/>
              </a:defRPr>
            </a:lvl3pPr>
            <a:lvl4pPr marL="1600200" indent="-228600">
              <a:defRPr sz="3000">
                <a:solidFill>
                  <a:srgbClr val="004994"/>
                </a:solidFill>
                <a:latin typeface="Arial" panose="020B0604020202020204" pitchFamily="34" charset="0"/>
              </a:defRPr>
            </a:lvl4pPr>
            <a:lvl5pPr marL="2057400" indent="-228600">
              <a:defRPr sz="3000">
                <a:solidFill>
                  <a:srgbClr val="004994"/>
                </a:solidFill>
                <a:latin typeface="Arial" panose="020B0604020202020204" pitchFamily="34" charset="0"/>
              </a:defRPr>
            </a:lvl5pPr>
            <a:lvl6pPr marL="2514600" indent="-228600" eaLnBrk="0" fontAlgn="base" hangingPunct="0">
              <a:spcBef>
                <a:spcPct val="0"/>
              </a:spcBef>
              <a:spcAft>
                <a:spcPct val="0"/>
              </a:spcAft>
              <a:defRPr sz="3000">
                <a:solidFill>
                  <a:srgbClr val="004994"/>
                </a:solidFill>
                <a:latin typeface="Arial" panose="020B0604020202020204" pitchFamily="34" charset="0"/>
              </a:defRPr>
            </a:lvl6pPr>
            <a:lvl7pPr marL="2971800" indent="-228600" eaLnBrk="0" fontAlgn="base" hangingPunct="0">
              <a:spcBef>
                <a:spcPct val="0"/>
              </a:spcBef>
              <a:spcAft>
                <a:spcPct val="0"/>
              </a:spcAft>
              <a:defRPr sz="3000">
                <a:solidFill>
                  <a:srgbClr val="004994"/>
                </a:solidFill>
                <a:latin typeface="Arial" panose="020B0604020202020204" pitchFamily="34" charset="0"/>
              </a:defRPr>
            </a:lvl7pPr>
            <a:lvl8pPr marL="3429000" indent="-228600" eaLnBrk="0" fontAlgn="base" hangingPunct="0">
              <a:spcBef>
                <a:spcPct val="0"/>
              </a:spcBef>
              <a:spcAft>
                <a:spcPct val="0"/>
              </a:spcAft>
              <a:defRPr sz="3000">
                <a:solidFill>
                  <a:srgbClr val="004994"/>
                </a:solidFill>
                <a:latin typeface="Arial" panose="020B0604020202020204" pitchFamily="34" charset="0"/>
              </a:defRPr>
            </a:lvl8pPr>
            <a:lvl9pPr marL="3886200" indent="-228600" eaLnBrk="0" fontAlgn="base" hangingPunct="0">
              <a:spcBef>
                <a:spcPct val="0"/>
              </a:spcBef>
              <a:spcAft>
                <a:spcPct val="0"/>
              </a:spcAft>
              <a:defRPr sz="3000">
                <a:solidFill>
                  <a:srgbClr val="004994"/>
                </a:solidFill>
                <a:latin typeface="Arial" panose="020B0604020202020204" pitchFamily="34" charset="0"/>
              </a:defRPr>
            </a:lvl9pPr>
          </a:lstStyle>
          <a:p>
            <a:pPr algn="ctr" eaLnBrk="1" hangingPunct="1"/>
            <a:r>
              <a:rPr lang="de-DE" altLang="de-DE" sz="2000" dirty="0">
                <a:solidFill>
                  <a:schemeClr val="tx1"/>
                </a:solidFill>
              </a:rPr>
              <a:t>Allgemein anerkannte Regeln der Technik</a:t>
            </a:r>
          </a:p>
        </p:txBody>
      </p:sp>
      <p:cxnSp>
        <p:nvCxnSpPr>
          <p:cNvPr id="47" name="Gerade Verbindung 26">
            <a:extLst>
              <a:ext uri="{FF2B5EF4-FFF2-40B4-BE49-F238E27FC236}">
                <a16:creationId xmlns:a16="http://schemas.microsoft.com/office/drawing/2014/main" id="{9891BC8F-FDDA-F759-42D4-740EA25ED5BA}"/>
              </a:ext>
            </a:extLst>
          </p:cNvPr>
          <p:cNvCxnSpPr>
            <a:cxnSpLocks/>
          </p:cNvCxnSpPr>
          <p:nvPr/>
        </p:nvCxnSpPr>
        <p:spPr bwMode="auto">
          <a:xfrm>
            <a:off x="7608168" y="5229200"/>
            <a:ext cx="41961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Rechteck 51">
            <a:extLst>
              <a:ext uri="{FF2B5EF4-FFF2-40B4-BE49-F238E27FC236}">
                <a16:creationId xmlns:a16="http://schemas.microsoft.com/office/drawing/2014/main" id="{80FB22C2-94E4-3AF6-FD81-4C60E1605BDD}"/>
              </a:ext>
            </a:extLst>
          </p:cNvPr>
          <p:cNvSpPr/>
          <p:nvPr/>
        </p:nvSpPr>
        <p:spPr>
          <a:xfrm>
            <a:off x="7160430" y="4581128"/>
            <a:ext cx="3899221" cy="584775"/>
          </a:xfrm>
          <a:prstGeom prst="rect">
            <a:avLst/>
          </a:prstGeom>
        </p:spPr>
        <p:txBody>
          <a:bodyPr wrap="square">
            <a:spAutoFit/>
          </a:bodyPr>
          <a:lstStyle/>
          <a:p>
            <a:r>
              <a:rPr lang="de-DE" sz="1600" dirty="0">
                <a:latin typeface="Arial" pitchFamily="34" charset="0"/>
                <a:cs typeface="Arial" pitchFamily="34" charset="0"/>
              </a:rPr>
              <a:t>z.B. </a:t>
            </a:r>
            <a:r>
              <a:rPr lang="de-DE" sz="1600" dirty="0">
                <a:solidFill>
                  <a:schemeClr val="accent5"/>
                </a:solidFill>
                <a:latin typeface="Arial" pitchFamily="34" charset="0"/>
                <a:cs typeface="Arial" pitchFamily="34" charset="0"/>
              </a:rPr>
              <a:t>TRGS 529</a:t>
            </a:r>
            <a:r>
              <a:rPr lang="de-DE" sz="1600" dirty="0">
                <a:latin typeface="Arial" pitchFamily="34" charset="0"/>
                <a:cs typeface="Arial" pitchFamily="34" charset="0"/>
              </a:rPr>
              <a:t>, </a:t>
            </a:r>
            <a:r>
              <a:rPr lang="de-DE" sz="1600" dirty="0">
                <a:solidFill>
                  <a:schemeClr val="accent5"/>
                </a:solidFill>
                <a:latin typeface="Arial" pitchFamily="34" charset="0"/>
                <a:cs typeface="Arial" pitchFamily="34" charset="0"/>
              </a:rPr>
              <a:t>TRAS 120</a:t>
            </a:r>
            <a:r>
              <a:rPr lang="de-DE" sz="1600" dirty="0">
                <a:latin typeface="Arial" pitchFamily="34" charset="0"/>
                <a:cs typeface="Arial" pitchFamily="34" charset="0"/>
              </a:rPr>
              <a:t>, TRwS 793-1, TRBS 1115, TRBS 1112, etc.</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247328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de-DE" altLang="de-DE" b="1" dirty="0"/>
              <a:t>Adressaten der TRGS 529</a:t>
            </a:r>
            <a:endParaRPr lang="de-DE" altLang="de-DE" sz="2000" dirty="0">
              <a:solidFill>
                <a:schemeClr val="accent2"/>
              </a:solidFill>
            </a:endParaRPr>
          </a:p>
        </p:txBody>
      </p:sp>
      <p:sp>
        <p:nvSpPr>
          <p:cNvPr id="4" name="Datumsplatzhalter 3"/>
          <p:cNvSpPr>
            <a:spLocks noGrp="1"/>
          </p:cNvSpPr>
          <p:nvPr>
            <p:ph type="dt" sz="half" idx="10"/>
          </p:nvPr>
        </p:nvSpPr>
        <p:spPr/>
        <p:txBody>
          <a:bodyPr/>
          <a:lstStyle/>
          <a:p>
            <a:r>
              <a:rPr lang="de-DE"/>
              <a:t>Schulung 2025/2026</a:t>
            </a:r>
          </a:p>
        </p:txBody>
      </p:sp>
      <p:sp>
        <p:nvSpPr>
          <p:cNvPr id="6" name="Foliennummernplatzhalter 5"/>
          <p:cNvSpPr>
            <a:spLocks noGrp="1"/>
          </p:cNvSpPr>
          <p:nvPr>
            <p:ph type="sldNum" sz="quarter" idx="12"/>
          </p:nvPr>
        </p:nvSpPr>
        <p:spPr/>
        <p:txBody>
          <a:bodyPr/>
          <a:lstStyle/>
          <a:p>
            <a:fld id="{AC2A1D8C-56D4-824E-918A-A8B905137C22}" type="slidenum">
              <a:rPr lang="de-DE" smtClean="0"/>
              <a:t>15</a:t>
            </a:fld>
            <a:endParaRPr lang="de-DE" dirty="0"/>
          </a:p>
        </p:txBody>
      </p:sp>
      <p:sp>
        <p:nvSpPr>
          <p:cNvPr id="2" name="Textplatzhalter 1"/>
          <p:cNvSpPr>
            <a:spLocks noGrp="1"/>
          </p:cNvSpPr>
          <p:nvPr>
            <p:ph type="body" sz="quarter" idx="13"/>
          </p:nvPr>
        </p:nvSpPr>
        <p:spPr>
          <a:xfrm>
            <a:off x="529166" y="1556792"/>
            <a:ext cx="11275185" cy="4536504"/>
          </a:xfrm>
        </p:spPr>
        <p:txBody>
          <a:bodyPr/>
          <a:lstStyle/>
          <a:p>
            <a:pPr marL="285750" indent="-285750">
              <a:buFont typeface="Arial" panose="020B0604020202020204" pitchFamily="34" charset="0"/>
              <a:buChar char="•"/>
            </a:pPr>
            <a:endParaRPr lang="de-DE" sz="1600" b="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b="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0" indent="0">
              <a:buNone/>
            </a:pPr>
            <a:r>
              <a:rPr lang="de-DE" sz="1600" dirty="0"/>
              <a:t>Die TRGS 529 ist einzuhalten von: </a:t>
            </a:r>
          </a:p>
          <a:p>
            <a:pPr marL="285750" indent="-285750">
              <a:buFont typeface="Arial" panose="020B0604020202020204" pitchFamily="34" charset="0"/>
              <a:buChar char="•"/>
            </a:pPr>
            <a:r>
              <a:rPr lang="de-DE" sz="1600" u="sng" dirty="0">
                <a:solidFill>
                  <a:schemeClr val="accent5"/>
                </a:solidFill>
              </a:rPr>
              <a:t>a</a:t>
            </a:r>
            <a:r>
              <a:rPr lang="de-DE" sz="1600" b="0" u="sng" dirty="0">
                <a:solidFill>
                  <a:schemeClr val="accent5"/>
                </a:solidFill>
              </a:rPr>
              <a:t>llen Arbeitgebern</a:t>
            </a:r>
            <a:r>
              <a:rPr lang="de-DE" sz="1600" b="0" dirty="0">
                <a:solidFill>
                  <a:schemeClr val="accent5"/>
                </a:solidFill>
                <a:latin typeface="Arial" charset="0"/>
              </a:rPr>
              <a:t> </a:t>
            </a:r>
            <a:r>
              <a:rPr lang="de-DE" sz="1600" b="0" dirty="0">
                <a:latin typeface="Arial" charset="0"/>
              </a:rPr>
              <a:t>von Unternehmen, welche die </a:t>
            </a:r>
            <a:r>
              <a:rPr lang="de-DE" sz="1600" b="0" dirty="0">
                <a:solidFill>
                  <a:schemeClr val="accent5"/>
                </a:solidFill>
                <a:latin typeface="Arial" charset="0"/>
              </a:rPr>
              <a:t>in der TRGS 529 aufgeführten Tätigkeiten</a:t>
            </a:r>
            <a:r>
              <a:rPr lang="de-DE" sz="1600" b="0" dirty="0">
                <a:latin typeface="Arial" charset="0"/>
              </a:rPr>
              <a:t> zur Herstellung von Biogas verrichten.</a:t>
            </a:r>
          </a:p>
          <a:p>
            <a:pPr marL="285750" indent="-285750">
              <a:buFont typeface="Arial" panose="020B0604020202020204" pitchFamily="34" charset="0"/>
              <a:buChar char="•"/>
            </a:pPr>
            <a:r>
              <a:rPr lang="de-DE" sz="1600" dirty="0">
                <a:solidFill>
                  <a:schemeClr val="accent5"/>
                </a:solidFill>
                <a:latin typeface="Arial" charset="0"/>
              </a:rPr>
              <a:t>allen Biogasanlagenbetreibern </a:t>
            </a:r>
            <a:r>
              <a:rPr lang="de-DE" sz="1600" dirty="0">
                <a:latin typeface="Arial" charset="0"/>
              </a:rPr>
              <a:t>auch ohne Beschäftigte, denn der </a:t>
            </a:r>
            <a:r>
              <a:rPr lang="de-DE" sz="1600" b="0" dirty="0">
                <a:latin typeface="Arial" charset="0"/>
              </a:rPr>
              <a:t>Arbeitgeber ist dem </a:t>
            </a:r>
            <a:r>
              <a:rPr lang="de-DE" sz="1600" b="0" dirty="0">
                <a:solidFill>
                  <a:schemeClr val="accent5"/>
                </a:solidFill>
              </a:rPr>
              <a:t>Unternehmer ohne Beschäftigte </a:t>
            </a:r>
            <a:r>
              <a:rPr lang="de-DE" sz="1600" b="0" dirty="0">
                <a:latin typeface="Arial" charset="0"/>
              </a:rPr>
              <a:t>gleichgestellt.</a:t>
            </a:r>
          </a:p>
          <a:p>
            <a:pPr marL="285750" indent="-285750">
              <a:buFont typeface="Arial" panose="020B0604020202020204" pitchFamily="34" charset="0"/>
              <a:buChar char="•"/>
            </a:pPr>
            <a:endParaRPr lang="de-DE" sz="1600" dirty="0">
              <a:latin typeface="Arial" charset="0"/>
            </a:endParaRPr>
          </a:p>
          <a:p>
            <a:pPr algn="ctr">
              <a:buFont typeface="Wingdings" panose="05000000000000000000" pitchFamily="2" charset="2"/>
              <a:buChar char="è"/>
            </a:pPr>
            <a:r>
              <a:rPr lang="de-DE" sz="1600" b="0" dirty="0">
                <a:solidFill>
                  <a:schemeClr val="accent5"/>
                </a:solidFill>
                <a:latin typeface="Arial" charset="0"/>
                <a:sym typeface="Wingdings" panose="05000000000000000000" pitchFamily="2" charset="2"/>
              </a:rPr>
              <a:t>Auch Instandhaltungsunternehmen, müssen die Vorgaben </a:t>
            </a:r>
          </a:p>
          <a:p>
            <a:pPr marL="0" indent="0" algn="ctr">
              <a:buNone/>
            </a:pPr>
            <a:r>
              <a:rPr lang="de-DE" sz="1600" b="0" dirty="0">
                <a:solidFill>
                  <a:schemeClr val="accent5"/>
                </a:solidFill>
                <a:latin typeface="Arial" charset="0"/>
                <a:sym typeface="Wingdings" panose="05000000000000000000" pitchFamily="2" charset="2"/>
              </a:rPr>
              <a:t>der TRGS 529 erfüllen!</a:t>
            </a:r>
            <a:endParaRPr lang="de-DE" sz="1600" b="0" dirty="0">
              <a:solidFill>
                <a:schemeClr val="accent5"/>
              </a:solidFill>
              <a:latin typeface="Arial" charset="0"/>
            </a:endParaRPr>
          </a:p>
          <a:p>
            <a:pPr marL="285750" indent="-285750">
              <a:buFont typeface="Arial" panose="020B0604020202020204" pitchFamily="34" charset="0"/>
              <a:buChar char="•"/>
            </a:pPr>
            <a:endParaRPr lang="de-DE" sz="1600" dirty="0">
              <a:solidFill>
                <a:schemeClr val="tx1"/>
              </a:solidFill>
              <a:latin typeface="Arial" charset="0"/>
            </a:endParaRPr>
          </a:p>
          <a:p>
            <a:pPr marL="285750" indent="-285750">
              <a:buFont typeface="Arial" panose="020B0604020202020204" pitchFamily="34" charset="0"/>
              <a:buChar char="•"/>
            </a:pPr>
            <a:endParaRPr lang="de-DE" altLang="de-DE" sz="1600" dirty="0"/>
          </a:p>
          <a:p>
            <a:pPr marL="285750" indent="-285750">
              <a:buFont typeface="Arial" panose="020B0604020202020204" pitchFamily="34" charset="0"/>
              <a:buChar char="•"/>
            </a:pPr>
            <a:endParaRPr lang="de-DE" altLang="de-DE" sz="1600" b="0" dirty="0">
              <a:solidFill>
                <a:schemeClr val="tx1"/>
              </a:solidFill>
            </a:endParaRPr>
          </a:p>
          <a:p>
            <a:pPr marL="285750" indent="-285750">
              <a:buFont typeface="Arial" panose="020B0604020202020204" pitchFamily="34" charset="0"/>
              <a:buChar char="•"/>
            </a:pPr>
            <a:endParaRPr lang="de-DE" sz="1600" b="0" dirty="0"/>
          </a:p>
        </p:txBody>
      </p:sp>
      <p:sp>
        <p:nvSpPr>
          <p:cNvPr id="19" name="Rectangle 6"/>
          <p:cNvSpPr>
            <a:spLocks noChangeArrowheads="1"/>
          </p:cNvSpPr>
          <p:nvPr/>
        </p:nvSpPr>
        <p:spPr bwMode="auto">
          <a:xfrm>
            <a:off x="825936" y="2024927"/>
            <a:ext cx="2016000" cy="756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600" dirty="0">
                <a:solidFill>
                  <a:schemeClr val="bg1"/>
                </a:solidFill>
              </a:rPr>
              <a:t>Betreiber</a:t>
            </a:r>
          </a:p>
        </p:txBody>
      </p:sp>
      <p:sp>
        <p:nvSpPr>
          <p:cNvPr id="20" name="Rectangle 6"/>
          <p:cNvSpPr>
            <a:spLocks noChangeArrowheads="1"/>
          </p:cNvSpPr>
          <p:nvPr/>
        </p:nvSpPr>
        <p:spPr bwMode="auto">
          <a:xfrm>
            <a:off x="5088000" y="2024928"/>
            <a:ext cx="2016000" cy="756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600" dirty="0">
                <a:solidFill>
                  <a:schemeClr val="bg1"/>
                </a:solidFill>
              </a:rPr>
              <a:t>Werkvertrags-</a:t>
            </a:r>
          </a:p>
          <a:p>
            <a:pPr algn="ctr"/>
            <a:r>
              <a:rPr lang="de-DE" altLang="de-DE" sz="1600" dirty="0">
                <a:solidFill>
                  <a:schemeClr val="bg1"/>
                </a:solidFill>
              </a:rPr>
              <a:t>nehmer</a:t>
            </a:r>
          </a:p>
        </p:txBody>
      </p:sp>
      <p:sp>
        <p:nvSpPr>
          <p:cNvPr id="21" name="Rectangle 6"/>
          <p:cNvSpPr>
            <a:spLocks noChangeArrowheads="1"/>
          </p:cNvSpPr>
          <p:nvPr/>
        </p:nvSpPr>
        <p:spPr bwMode="auto">
          <a:xfrm>
            <a:off x="9350064" y="2024927"/>
            <a:ext cx="2016000" cy="756000"/>
          </a:xfrm>
          <a:prstGeom prst="rect">
            <a:avLst/>
          </a:prstGeom>
          <a:solidFill>
            <a:schemeClr val="accent5"/>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600" dirty="0">
                <a:solidFill>
                  <a:schemeClr val="bg1"/>
                </a:solidFill>
              </a:rPr>
              <a:t>Instandhaltungs-</a:t>
            </a:r>
          </a:p>
          <a:p>
            <a:pPr algn="ctr"/>
            <a:r>
              <a:rPr lang="de-DE" altLang="de-DE" sz="1600" dirty="0">
                <a:solidFill>
                  <a:schemeClr val="bg1"/>
                </a:solidFill>
              </a:rPr>
              <a:t>Unternehmen</a:t>
            </a:r>
          </a:p>
        </p:txBody>
      </p:sp>
    </p:spTree>
    <p:extLst>
      <p:ext uri="{BB962C8B-B14F-4D97-AF65-F5344CB8AC3E}">
        <p14:creationId xmlns:p14="http://schemas.microsoft.com/office/powerpoint/2010/main" val="223607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Schulung 2025/2026</a:t>
            </a:r>
          </a:p>
        </p:txBody>
      </p:sp>
      <p:sp>
        <p:nvSpPr>
          <p:cNvPr id="6" name="Foliennummernplatzhalter 5"/>
          <p:cNvSpPr>
            <a:spLocks noGrp="1"/>
          </p:cNvSpPr>
          <p:nvPr>
            <p:ph type="sldNum" sz="quarter" idx="11"/>
          </p:nvPr>
        </p:nvSpPr>
        <p:spPr/>
        <p:txBody>
          <a:bodyPr/>
          <a:lstStyle/>
          <a:p>
            <a:fld id="{AC2A1D8C-56D4-824E-918A-A8B905137C22}" type="slidenum">
              <a:rPr lang="de-DE" smtClean="0"/>
              <a:t>16</a:t>
            </a:fld>
            <a:endParaRPr lang="de-DE" dirty="0"/>
          </a:p>
        </p:txBody>
      </p:sp>
      <p:sp>
        <p:nvSpPr>
          <p:cNvPr id="5" name="Rectangle 2"/>
          <p:cNvSpPr>
            <a:spLocks noGrp="1" noChangeArrowheads="1"/>
          </p:cNvSpPr>
          <p:nvPr>
            <p:ph type="title"/>
          </p:nvPr>
        </p:nvSpPr>
        <p:spPr/>
        <p:txBody>
          <a:bodyPr/>
          <a:lstStyle/>
          <a:p>
            <a:pPr eaLnBrk="1" hangingPunct="1"/>
            <a:r>
              <a:rPr lang="de-DE" altLang="de-DE" dirty="0"/>
              <a:t>Aufbau und Inhalt</a:t>
            </a:r>
            <a:br>
              <a:rPr lang="de-DE" altLang="de-DE" dirty="0"/>
            </a:br>
            <a:r>
              <a:rPr lang="de-DE" altLang="de-DE" sz="2000" dirty="0">
                <a:solidFill>
                  <a:schemeClr val="accent2"/>
                </a:solidFill>
              </a:rPr>
              <a:t>TRGS 529</a:t>
            </a:r>
          </a:p>
        </p:txBody>
      </p:sp>
      <p:sp>
        <p:nvSpPr>
          <p:cNvPr id="7" name="Rectangle 6"/>
          <p:cNvSpPr>
            <a:spLocks noChangeArrowheads="1"/>
          </p:cNvSpPr>
          <p:nvPr/>
        </p:nvSpPr>
        <p:spPr bwMode="auto">
          <a:xfrm>
            <a:off x="47328" y="1556792"/>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Gefährdungs-</a:t>
            </a:r>
          </a:p>
          <a:p>
            <a:pPr algn="ctr"/>
            <a:r>
              <a:rPr lang="de-DE" altLang="de-DE" sz="1400" dirty="0">
                <a:solidFill>
                  <a:schemeClr val="bg1"/>
                </a:solidFill>
              </a:rPr>
              <a:t>beurteilung</a:t>
            </a:r>
          </a:p>
        </p:txBody>
      </p:sp>
      <p:sp>
        <p:nvSpPr>
          <p:cNvPr id="10" name="Rectangle 6"/>
          <p:cNvSpPr>
            <a:spLocks noChangeArrowheads="1"/>
          </p:cNvSpPr>
          <p:nvPr/>
        </p:nvSpPr>
        <p:spPr bwMode="auto">
          <a:xfrm>
            <a:off x="3514630" y="1578719"/>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Schutzmaßnahmen</a:t>
            </a:r>
          </a:p>
        </p:txBody>
      </p:sp>
      <p:sp>
        <p:nvSpPr>
          <p:cNvPr id="13" name="Rectangle 6"/>
          <p:cNvSpPr>
            <a:spLocks noChangeArrowheads="1"/>
          </p:cNvSpPr>
          <p:nvPr/>
        </p:nvSpPr>
        <p:spPr bwMode="auto">
          <a:xfrm>
            <a:off x="10453476" y="1578005"/>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Fachkunde</a:t>
            </a:r>
          </a:p>
        </p:txBody>
      </p:sp>
      <p:sp>
        <p:nvSpPr>
          <p:cNvPr id="14" name="Rectangle 6"/>
          <p:cNvSpPr>
            <a:spLocks noChangeArrowheads="1"/>
          </p:cNvSpPr>
          <p:nvPr/>
        </p:nvSpPr>
        <p:spPr bwMode="auto">
          <a:xfrm>
            <a:off x="7018928" y="1578005"/>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Arbeitsmedizinische </a:t>
            </a:r>
          </a:p>
          <a:p>
            <a:pPr algn="ctr"/>
            <a:r>
              <a:rPr lang="de-DE" altLang="de-DE" sz="1400" dirty="0">
                <a:solidFill>
                  <a:schemeClr val="bg1"/>
                </a:solidFill>
              </a:rPr>
              <a:t>Vorsorge</a:t>
            </a:r>
          </a:p>
        </p:txBody>
      </p:sp>
      <p:sp>
        <p:nvSpPr>
          <p:cNvPr id="15" name="Rectangle 6"/>
          <p:cNvSpPr>
            <a:spLocks noChangeArrowheads="1"/>
          </p:cNvSpPr>
          <p:nvPr/>
        </p:nvSpPr>
        <p:spPr bwMode="auto">
          <a:xfrm>
            <a:off x="1775520" y="2708276"/>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Technisch</a:t>
            </a:r>
          </a:p>
        </p:txBody>
      </p:sp>
      <p:sp>
        <p:nvSpPr>
          <p:cNvPr id="16" name="Rectangle 6"/>
          <p:cNvSpPr>
            <a:spLocks noChangeArrowheads="1"/>
          </p:cNvSpPr>
          <p:nvPr/>
        </p:nvSpPr>
        <p:spPr bwMode="auto">
          <a:xfrm>
            <a:off x="3514630" y="2708992"/>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Organisatorisch</a:t>
            </a:r>
          </a:p>
        </p:txBody>
      </p:sp>
      <p:sp>
        <p:nvSpPr>
          <p:cNvPr id="17" name="Rectangle 6"/>
          <p:cNvSpPr>
            <a:spLocks noChangeArrowheads="1"/>
          </p:cNvSpPr>
          <p:nvPr/>
        </p:nvSpPr>
        <p:spPr bwMode="auto">
          <a:xfrm>
            <a:off x="47328" y="3445245"/>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Besondere </a:t>
            </a:r>
          </a:p>
          <a:p>
            <a:pPr algn="ctr"/>
            <a:r>
              <a:rPr lang="de-DE" altLang="de-DE" sz="1400" dirty="0">
                <a:solidFill>
                  <a:schemeClr val="bg1"/>
                </a:solidFill>
              </a:rPr>
              <a:t>Einsatzstoffe </a:t>
            </a:r>
          </a:p>
        </p:txBody>
      </p:sp>
      <p:sp>
        <p:nvSpPr>
          <p:cNvPr id="18" name="Rectangle 6"/>
          <p:cNvSpPr>
            <a:spLocks noChangeArrowheads="1"/>
          </p:cNvSpPr>
          <p:nvPr/>
        </p:nvSpPr>
        <p:spPr bwMode="auto">
          <a:xfrm>
            <a:off x="47328" y="4156445"/>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Zusatz- und </a:t>
            </a:r>
          </a:p>
          <a:p>
            <a:pPr algn="ctr"/>
            <a:r>
              <a:rPr lang="de-DE" altLang="de-DE" sz="1400" dirty="0">
                <a:solidFill>
                  <a:schemeClr val="bg1"/>
                </a:solidFill>
              </a:rPr>
              <a:t>Hilfsstoffe</a:t>
            </a:r>
          </a:p>
        </p:txBody>
      </p:sp>
      <p:sp>
        <p:nvSpPr>
          <p:cNvPr id="19" name="Rectangle 6"/>
          <p:cNvSpPr>
            <a:spLocks noChangeArrowheads="1"/>
          </p:cNvSpPr>
          <p:nvPr/>
        </p:nvSpPr>
        <p:spPr bwMode="auto">
          <a:xfrm>
            <a:off x="1775520" y="3424238"/>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Explosionsschutz-</a:t>
            </a:r>
          </a:p>
          <a:p>
            <a:pPr algn="ctr"/>
            <a:r>
              <a:rPr lang="de-DE" altLang="de-DE" sz="1400" dirty="0">
                <a:solidFill>
                  <a:schemeClr val="bg1"/>
                </a:solidFill>
              </a:rPr>
              <a:t>Maßnahmen</a:t>
            </a:r>
          </a:p>
        </p:txBody>
      </p:sp>
      <p:sp>
        <p:nvSpPr>
          <p:cNvPr id="20" name="Rectangle 6"/>
          <p:cNvSpPr>
            <a:spLocks noChangeArrowheads="1"/>
          </p:cNvSpPr>
          <p:nvPr/>
        </p:nvSpPr>
        <p:spPr bwMode="auto">
          <a:xfrm>
            <a:off x="1775520" y="4132263"/>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Brandschutz-</a:t>
            </a:r>
          </a:p>
          <a:p>
            <a:pPr algn="ctr"/>
            <a:r>
              <a:rPr lang="de-DE" altLang="de-DE" sz="1400" dirty="0">
                <a:solidFill>
                  <a:schemeClr val="bg1"/>
                </a:solidFill>
              </a:rPr>
              <a:t>Maßnahmen</a:t>
            </a:r>
          </a:p>
        </p:txBody>
      </p:sp>
      <p:sp>
        <p:nvSpPr>
          <p:cNvPr id="21" name="Rectangle 6"/>
          <p:cNvSpPr>
            <a:spLocks noChangeArrowheads="1"/>
          </p:cNvSpPr>
          <p:nvPr/>
        </p:nvSpPr>
        <p:spPr bwMode="auto">
          <a:xfrm>
            <a:off x="1775520" y="4869232"/>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Annahme von </a:t>
            </a:r>
          </a:p>
          <a:p>
            <a:pPr algn="ctr"/>
            <a:r>
              <a:rPr lang="de-DE" altLang="de-DE" sz="1400" dirty="0">
                <a:solidFill>
                  <a:schemeClr val="bg1"/>
                </a:solidFill>
              </a:rPr>
              <a:t>Substraten</a:t>
            </a:r>
          </a:p>
        </p:txBody>
      </p:sp>
      <p:sp>
        <p:nvSpPr>
          <p:cNvPr id="22" name="Rectangle 6"/>
          <p:cNvSpPr>
            <a:spLocks noChangeArrowheads="1"/>
          </p:cNvSpPr>
          <p:nvPr/>
        </p:nvSpPr>
        <p:spPr bwMode="auto">
          <a:xfrm>
            <a:off x="1775520" y="5589312"/>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Zusatz- und </a:t>
            </a:r>
          </a:p>
          <a:p>
            <a:pPr algn="ctr"/>
            <a:r>
              <a:rPr lang="de-DE" altLang="de-DE" sz="1400" dirty="0">
                <a:solidFill>
                  <a:schemeClr val="bg1"/>
                </a:solidFill>
              </a:rPr>
              <a:t>Hilfsstoffe</a:t>
            </a:r>
          </a:p>
        </p:txBody>
      </p:sp>
      <p:sp>
        <p:nvSpPr>
          <p:cNvPr id="30" name="Rectangle 6"/>
          <p:cNvSpPr>
            <a:spLocks noChangeArrowheads="1"/>
          </p:cNvSpPr>
          <p:nvPr/>
        </p:nvSpPr>
        <p:spPr bwMode="auto">
          <a:xfrm>
            <a:off x="43206" y="5589312"/>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Weitere </a:t>
            </a:r>
          </a:p>
          <a:p>
            <a:pPr algn="ctr"/>
            <a:r>
              <a:rPr lang="de-DE" altLang="de-DE" sz="1400" dirty="0">
                <a:solidFill>
                  <a:schemeClr val="bg1"/>
                </a:solidFill>
              </a:rPr>
              <a:t>Gefahrstoffe</a:t>
            </a:r>
          </a:p>
        </p:txBody>
      </p:sp>
      <p:sp>
        <p:nvSpPr>
          <p:cNvPr id="40" name="Rectangle 6">
            <a:extLst>
              <a:ext uri="{FF2B5EF4-FFF2-40B4-BE49-F238E27FC236}">
                <a16:creationId xmlns:a16="http://schemas.microsoft.com/office/drawing/2014/main" id="{9224C415-3954-44F0-AB82-5845C256D9B9}"/>
              </a:ext>
            </a:extLst>
          </p:cNvPr>
          <p:cNvSpPr>
            <a:spLocks noChangeArrowheads="1"/>
          </p:cNvSpPr>
          <p:nvPr/>
        </p:nvSpPr>
        <p:spPr bwMode="auto">
          <a:xfrm>
            <a:off x="5231904" y="342900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Ausrüstung</a:t>
            </a:r>
          </a:p>
        </p:txBody>
      </p:sp>
      <p:sp>
        <p:nvSpPr>
          <p:cNvPr id="41" name="Rectangle 6">
            <a:extLst>
              <a:ext uri="{FF2B5EF4-FFF2-40B4-BE49-F238E27FC236}">
                <a16:creationId xmlns:a16="http://schemas.microsoft.com/office/drawing/2014/main" id="{43D5F52A-F2F5-4106-8646-A318C34BEA0C}"/>
              </a:ext>
            </a:extLst>
          </p:cNvPr>
          <p:cNvSpPr>
            <a:spLocks noChangeArrowheads="1"/>
          </p:cNvSpPr>
          <p:nvPr/>
        </p:nvSpPr>
        <p:spPr bwMode="auto">
          <a:xfrm>
            <a:off x="5231904" y="414908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a:solidFill>
                  <a:schemeClr val="bg1"/>
                </a:solidFill>
              </a:rPr>
              <a:t>Hygiene</a:t>
            </a:r>
          </a:p>
        </p:txBody>
      </p:sp>
      <p:sp>
        <p:nvSpPr>
          <p:cNvPr id="42" name="Rectangle 6">
            <a:extLst>
              <a:ext uri="{FF2B5EF4-FFF2-40B4-BE49-F238E27FC236}">
                <a16:creationId xmlns:a16="http://schemas.microsoft.com/office/drawing/2014/main" id="{A06565DB-F62D-4431-85FB-1FBA86541355}"/>
              </a:ext>
            </a:extLst>
          </p:cNvPr>
          <p:cNvSpPr>
            <a:spLocks noChangeArrowheads="1"/>
          </p:cNvSpPr>
          <p:nvPr/>
        </p:nvSpPr>
        <p:spPr bwMode="auto">
          <a:xfrm>
            <a:off x="5231904" y="486916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(Über-)</a:t>
            </a:r>
          </a:p>
          <a:p>
            <a:pPr algn="ctr"/>
            <a:r>
              <a:rPr lang="de-DE" altLang="de-DE" sz="1400" dirty="0">
                <a:solidFill>
                  <a:schemeClr val="bg1"/>
                </a:solidFill>
              </a:rPr>
              <a:t>Prüfungen</a:t>
            </a:r>
          </a:p>
        </p:txBody>
      </p:sp>
      <p:sp>
        <p:nvSpPr>
          <p:cNvPr id="43" name="Rectangle 6">
            <a:extLst>
              <a:ext uri="{FF2B5EF4-FFF2-40B4-BE49-F238E27FC236}">
                <a16:creationId xmlns:a16="http://schemas.microsoft.com/office/drawing/2014/main" id="{AC0E9BED-7D0D-4BF9-A796-1E7712DCB815}"/>
              </a:ext>
            </a:extLst>
          </p:cNvPr>
          <p:cNvSpPr>
            <a:spLocks noChangeArrowheads="1"/>
          </p:cNvSpPr>
          <p:nvPr/>
        </p:nvSpPr>
        <p:spPr bwMode="auto">
          <a:xfrm>
            <a:off x="3503712" y="5589312"/>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Prüfungen, Not-</a:t>
            </a:r>
          </a:p>
          <a:p>
            <a:pPr algn="ctr"/>
            <a:r>
              <a:rPr lang="de-DE" altLang="de-DE" sz="1400" dirty="0">
                <a:solidFill>
                  <a:schemeClr val="bg1"/>
                </a:solidFill>
              </a:rPr>
              <a:t>fallmaßnahmen, …</a:t>
            </a:r>
          </a:p>
        </p:txBody>
      </p:sp>
      <p:sp>
        <p:nvSpPr>
          <p:cNvPr id="44" name="Rectangle 6">
            <a:extLst>
              <a:ext uri="{FF2B5EF4-FFF2-40B4-BE49-F238E27FC236}">
                <a16:creationId xmlns:a16="http://schemas.microsoft.com/office/drawing/2014/main" id="{EF4D6F33-4612-47E1-83B1-16F6E05A9D24}"/>
              </a:ext>
            </a:extLst>
          </p:cNvPr>
          <p:cNvSpPr>
            <a:spLocks noChangeArrowheads="1"/>
          </p:cNvSpPr>
          <p:nvPr/>
        </p:nvSpPr>
        <p:spPr bwMode="auto">
          <a:xfrm>
            <a:off x="3503712" y="342900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Betriebsanweisungen</a:t>
            </a:r>
          </a:p>
          <a:p>
            <a:pPr algn="ctr"/>
            <a:r>
              <a:rPr lang="de-DE" altLang="de-DE" sz="1400" dirty="0">
                <a:solidFill>
                  <a:schemeClr val="bg1"/>
                </a:solidFill>
              </a:rPr>
              <a:t>Unterweisungen</a:t>
            </a:r>
          </a:p>
        </p:txBody>
      </p:sp>
      <p:sp>
        <p:nvSpPr>
          <p:cNvPr id="45" name="Rectangle 6">
            <a:extLst>
              <a:ext uri="{FF2B5EF4-FFF2-40B4-BE49-F238E27FC236}">
                <a16:creationId xmlns:a16="http://schemas.microsoft.com/office/drawing/2014/main" id="{D6D45E63-01BA-4F36-BD2A-9E897A3551E6}"/>
              </a:ext>
            </a:extLst>
          </p:cNvPr>
          <p:cNvSpPr>
            <a:spLocks noChangeArrowheads="1"/>
          </p:cNvSpPr>
          <p:nvPr/>
        </p:nvSpPr>
        <p:spPr bwMode="auto">
          <a:xfrm>
            <a:off x="3503712" y="4149152"/>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Alleinarbeit</a:t>
            </a:r>
          </a:p>
        </p:txBody>
      </p:sp>
      <p:sp>
        <p:nvSpPr>
          <p:cNvPr id="46" name="Rectangle 6">
            <a:extLst>
              <a:ext uri="{FF2B5EF4-FFF2-40B4-BE49-F238E27FC236}">
                <a16:creationId xmlns:a16="http://schemas.microsoft.com/office/drawing/2014/main" id="{77BA04AA-E17D-48EF-8B75-F180D2027187}"/>
              </a:ext>
            </a:extLst>
          </p:cNvPr>
          <p:cNvSpPr>
            <a:spLocks noChangeArrowheads="1"/>
          </p:cNvSpPr>
          <p:nvPr/>
        </p:nvSpPr>
        <p:spPr bwMode="auto">
          <a:xfrm>
            <a:off x="3503712" y="4869232"/>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Betriebstagebuch, </a:t>
            </a:r>
          </a:p>
          <a:p>
            <a:pPr algn="ctr"/>
            <a:r>
              <a:rPr lang="de-DE" altLang="de-DE" sz="1400" dirty="0">
                <a:solidFill>
                  <a:schemeClr val="bg1"/>
                </a:solidFill>
              </a:rPr>
              <a:t>Wartung,</a:t>
            </a:r>
          </a:p>
          <a:p>
            <a:pPr algn="ctr"/>
            <a:r>
              <a:rPr lang="de-DE" altLang="de-DE" sz="1400" dirty="0">
                <a:solidFill>
                  <a:schemeClr val="bg1"/>
                </a:solidFill>
              </a:rPr>
              <a:t>Instandsetzung</a:t>
            </a:r>
          </a:p>
        </p:txBody>
      </p:sp>
      <p:sp>
        <p:nvSpPr>
          <p:cNvPr id="11" name="Line 9">
            <a:extLst>
              <a:ext uri="{FF2B5EF4-FFF2-40B4-BE49-F238E27FC236}">
                <a16:creationId xmlns:a16="http://schemas.microsoft.com/office/drawing/2014/main" id="{D87F440E-70C6-1C7B-589A-F365395B566F}"/>
              </a:ext>
            </a:extLst>
          </p:cNvPr>
          <p:cNvSpPr>
            <a:spLocks noChangeShapeType="1"/>
          </p:cNvSpPr>
          <p:nvPr/>
        </p:nvSpPr>
        <p:spPr bwMode="auto">
          <a:xfrm flipH="1">
            <a:off x="2603520" y="2242260"/>
            <a:ext cx="1656000" cy="421532"/>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de-DE" sz="1400"/>
          </a:p>
        </p:txBody>
      </p:sp>
      <p:sp>
        <p:nvSpPr>
          <p:cNvPr id="24" name="Rectangle 6">
            <a:extLst>
              <a:ext uri="{FF2B5EF4-FFF2-40B4-BE49-F238E27FC236}">
                <a16:creationId xmlns:a16="http://schemas.microsoft.com/office/drawing/2014/main" id="{28C55CEE-BD49-6E14-3504-71EA73708D69}"/>
              </a:ext>
            </a:extLst>
          </p:cNvPr>
          <p:cNvSpPr>
            <a:spLocks noChangeArrowheads="1"/>
          </p:cNvSpPr>
          <p:nvPr/>
        </p:nvSpPr>
        <p:spPr bwMode="auto">
          <a:xfrm>
            <a:off x="8736202" y="1578005"/>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Beschäftigungs-</a:t>
            </a:r>
          </a:p>
          <a:p>
            <a:pPr algn="ctr"/>
            <a:r>
              <a:rPr lang="de-DE" altLang="de-DE" sz="1400" dirty="0">
                <a:solidFill>
                  <a:schemeClr val="bg1"/>
                </a:solidFill>
              </a:rPr>
              <a:t>beschränkungen</a:t>
            </a:r>
          </a:p>
        </p:txBody>
      </p:sp>
      <p:sp>
        <p:nvSpPr>
          <p:cNvPr id="25" name="Rectangle 6">
            <a:extLst>
              <a:ext uri="{FF2B5EF4-FFF2-40B4-BE49-F238E27FC236}">
                <a16:creationId xmlns:a16="http://schemas.microsoft.com/office/drawing/2014/main" id="{50974959-DF3D-D8A2-0052-E23CC79FBA11}"/>
              </a:ext>
            </a:extLst>
          </p:cNvPr>
          <p:cNvSpPr>
            <a:spLocks noChangeArrowheads="1"/>
          </p:cNvSpPr>
          <p:nvPr/>
        </p:nvSpPr>
        <p:spPr bwMode="auto">
          <a:xfrm>
            <a:off x="10453476" y="342900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Betreiber</a:t>
            </a:r>
          </a:p>
        </p:txBody>
      </p:sp>
      <p:sp>
        <p:nvSpPr>
          <p:cNvPr id="26" name="Rectangle 6">
            <a:extLst>
              <a:ext uri="{FF2B5EF4-FFF2-40B4-BE49-F238E27FC236}">
                <a16:creationId xmlns:a16="http://schemas.microsoft.com/office/drawing/2014/main" id="{475EE0FD-D8BF-2A3D-CCF8-1CEA4FCFDDEB}"/>
              </a:ext>
            </a:extLst>
          </p:cNvPr>
          <p:cNvSpPr>
            <a:spLocks noChangeArrowheads="1"/>
          </p:cNvSpPr>
          <p:nvPr/>
        </p:nvSpPr>
        <p:spPr bwMode="auto">
          <a:xfrm>
            <a:off x="10460978" y="4184684"/>
            <a:ext cx="1656000" cy="648000"/>
          </a:xfrm>
          <a:prstGeom prst="rect">
            <a:avLst/>
          </a:prstGeom>
          <a:solidFill>
            <a:schemeClr val="accent5"/>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Instandhalter</a:t>
            </a:r>
          </a:p>
        </p:txBody>
      </p:sp>
      <p:sp>
        <p:nvSpPr>
          <p:cNvPr id="27" name="Rectangle 6">
            <a:extLst>
              <a:ext uri="{FF2B5EF4-FFF2-40B4-BE49-F238E27FC236}">
                <a16:creationId xmlns:a16="http://schemas.microsoft.com/office/drawing/2014/main" id="{9F6C8B2B-1AB8-B12A-89BD-AA3CCD3C6464}"/>
              </a:ext>
            </a:extLst>
          </p:cNvPr>
          <p:cNvSpPr>
            <a:spLocks noChangeArrowheads="1"/>
          </p:cNvSpPr>
          <p:nvPr/>
        </p:nvSpPr>
        <p:spPr bwMode="auto">
          <a:xfrm>
            <a:off x="10460978" y="4914288"/>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Abfallvergärer</a:t>
            </a:r>
          </a:p>
        </p:txBody>
      </p:sp>
      <p:sp>
        <p:nvSpPr>
          <p:cNvPr id="28" name="Rectangle 6">
            <a:extLst>
              <a:ext uri="{FF2B5EF4-FFF2-40B4-BE49-F238E27FC236}">
                <a16:creationId xmlns:a16="http://schemas.microsoft.com/office/drawing/2014/main" id="{B98408BD-F296-52C2-323C-727255C90E59}"/>
              </a:ext>
            </a:extLst>
          </p:cNvPr>
          <p:cNvSpPr>
            <a:spLocks noChangeArrowheads="1"/>
          </p:cNvSpPr>
          <p:nvPr/>
        </p:nvSpPr>
        <p:spPr bwMode="auto">
          <a:xfrm>
            <a:off x="6960280" y="342900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Gefahrstoff </a:t>
            </a:r>
          </a:p>
          <a:p>
            <a:pPr algn="ctr"/>
            <a:r>
              <a:rPr lang="de-DE" altLang="de-DE" sz="1400" dirty="0">
                <a:solidFill>
                  <a:schemeClr val="bg1"/>
                </a:solidFill>
              </a:rPr>
              <a:t>Biogas</a:t>
            </a:r>
          </a:p>
        </p:txBody>
      </p:sp>
      <p:sp>
        <p:nvSpPr>
          <p:cNvPr id="29" name="Rectangle 6">
            <a:extLst>
              <a:ext uri="{FF2B5EF4-FFF2-40B4-BE49-F238E27FC236}">
                <a16:creationId xmlns:a16="http://schemas.microsoft.com/office/drawing/2014/main" id="{FBDA5595-1F3C-1184-31FD-FDFC39E4F072}"/>
              </a:ext>
            </a:extLst>
          </p:cNvPr>
          <p:cNvSpPr>
            <a:spLocks noChangeArrowheads="1"/>
          </p:cNvSpPr>
          <p:nvPr/>
        </p:nvSpPr>
        <p:spPr bwMode="auto">
          <a:xfrm>
            <a:off x="6960280" y="414020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Zusatz- und </a:t>
            </a:r>
          </a:p>
          <a:p>
            <a:pPr algn="ctr"/>
            <a:r>
              <a:rPr lang="de-DE" altLang="de-DE" sz="1400" dirty="0">
                <a:solidFill>
                  <a:schemeClr val="bg1"/>
                </a:solidFill>
              </a:rPr>
              <a:t>Hilfsstoffe</a:t>
            </a:r>
          </a:p>
        </p:txBody>
      </p:sp>
      <p:sp>
        <p:nvSpPr>
          <p:cNvPr id="2" name="Rectangle 6">
            <a:extLst>
              <a:ext uri="{FF2B5EF4-FFF2-40B4-BE49-F238E27FC236}">
                <a16:creationId xmlns:a16="http://schemas.microsoft.com/office/drawing/2014/main" id="{88E66482-C4A0-8799-29A1-F8000BA3DD5B}"/>
              </a:ext>
            </a:extLst>
          </p:cNvPr>
          <p:cNvSpPr>
            <a:spLocks noChangeArrowheads="1"/>
          </p:cNvSpPr>
          <p:nvPr/>
        </p:nvSpPr>
        <p:spPr bwMode="auto">
          <a:xfrm>
            <a:off x="48612" y="4859356"/>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Biogas</a:t>
            </a:r>
          </a:p>
        </p:txBody>
      </p:sp>
      <p:sp>
        <p:nvSpPr>
          <p:cNvPr id="32" name="Rectangle 6">
            <a:extLst>
              <a:ext uri="{FF2B5EF4-FFF2-40B4-BE49-F238E27FC236}">
                <a16:creationId xmlns:a16="http://schemas.microsoft.com/office/drawing/2014/main" id="{A21552F1-8B71-D5F1-72F7-978491A0E1CF}"/>
              </a:ext>
            </a:extLst>
          </p:cNvPr>
          <p:cNvSpPr>
            <a:spLocks noChangeArrowheads="1"/>
          </p:cNvSpPr>
          <p:nvPr/>
        </p:nvSpPr>
        <p:spPr bwMode="auto">
          <a:xfrm>
            <a:off x="8736202" y="3445245"/>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MuSchG,</a:t>
            </a:r>
          </a:p>
          <a:p>
            <a:pPr algn="ctr"/>
            <a:r>
              <a:rPr lang="de-DE" altLang="de-DE" sz="1400" dirty="0">
                <a:solidFill>
                  <a:schemeClr val="bg1"/>
                </a:solidFill>
              </a:rPr>
              <a:t>JuSchG</a:t>
            </a:r>
          </a:p>
        </p:txBody>
      </p:sp>
      <p:sp>
        <p:nvSpPr>
          <p:cNvPr id="33" name="Rectangle 6">
            <a:extLst>
              <a:ext uri="{FF2B5EF4-FFF2-40B4-BE49-F238E27FC236}">
                <a16:creationId xmlns:a16="http://schemas.microsoft.com/office/drawing/2014/main" id="{C6E8DA95-2708-8CE3-B868-617E62E9EC9B}"/>
              </a:ext>
            </a:extLst>
          </p:cNvPr>
          <p:cNvSpPr>
            <a:spLocks noChangeArrowheads="1"/>
          </p:cNvSpPr>
          <p:nvPr/>
        </p:nvSpPr>
        <p:spPr bwMode="auto">
          <a:xfrm>
            <a:off x="10460978" y="5671196"/>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Beschäftigte</a:t>
            </a:r>
          </a:p>
        </p:txBody>
      </p:sp>
      <p:sp>
        <p:nvSpPr>
          <p:cNvPr id="12" name="Rectangle 6"/>
          <p:cNvSpPr>
            <a:spLocks noChangeArrowheads="1"/>
          </p:cNvSpPr>
          <p:nvPr/>
        </p:nvSpPr>
        <p:spPr bwMode="auto">
          <a:xfrm>
            <a:off x="5231904" y="2687206"/>
            <a:ext cx="1656000" cy="648000"/>
          </a:xfrm>
          <a:prstGeom prst="rect">
            <a:avLst/>
          </a:prstGeom>
          <a:solidFill>
            <a:schemeClr val="accent1"/>
          </a:solidFill>
          <a:ln w="9525">
            <a:solidFill>
              <a:schemeClr val="tx1"/>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Persönlich (PSA)</a:t>
            </a:r>
          </a:p>
        </p:txBody>
      </p:sp>
      <p:sp>
        <p:nvSpPr>
          <p:cNvPr id="9" name="Line 9"/>
          <p:cNvSpPr>
            <a:spLocks noChangeShapeType="1"/>
          </p:cNvSpPr>
          <p:nvPr/>
        </p:nvSpPr>
        <p:spPr bwMode="auto">
          <a:xfrm>
            <a:off x="4259520" y="2255169"/>
            <a:ext cx="0" cy="480631"/>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de-DE" sz="1400"/>
          </a:p>
        </p:txBody>
      </p:sp>
      <p:sp>
        <p:nvSpPr>
          <p:cNvPr id="23" name="Line 9">
            <a:extLst>
              <a:ext uri="{FF2B5EF4-FFF2-40B4-BE49-F238E27FC236}">
                <a16:creationId xmlns:a16="http://schemas.microsoft.com/office/drawing/2014/main" id="{40546194-DDC9-70B3-9D8D-98709F8BCC36}"/>
              </a:ext>
            </a:extLst>
          </p:cNvPr>
          <p:cNvSpPr>
            <a:spLocks noChangeShapeType="1"/>
          </p:cNvSpPr>
          <p:nvPr/>
        </p:nvSpPr>
        <p:spPr bwMode="auto">
          <a:xfrm>
            <a:off x="4259520" y="2237356"/>
            <a:ext cx="1656000" cy="389049"/>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de-DE" sz="1400"/>
          </a:p>
        </p:txBody>
      </p:sp>
      <p:sp>
        <p:nvSpPr>
          <p:cNvPr id="3" name="Rectangle 6">
            <a:extLst>
              <a:ext uri="{FF2B5EF4-FFF2-40B4-BE49-F238E27FC236}">
                <a16:creationId xmlns:a16="http://schemas.microsoft.com/office/drawing/2014/main" id="{8586598F-7B4C-06EA-19B5-E117C7C3D658}"/>
              </a:ext>
            </a:extLst>
          </p:cNvPr>
          <p:cNvSpPr>
            <a:spLocks noChangeArrowheads="1"/>
          </p:cNvSpPr>
          <p:nvPr/>
        </p:nvSpPr>
        <p:spPr bwMode="auto">
          <a:xfrm>
            <a:off x="6958812" y="4869160"/>
            <a:ext cx="1656000" cy="648000"/>
          </a:xfrm>
          <a:prstGeom prst="rect">
            <a:avLst/>
          </a:prstGeom>
          <a:solidFill>
            <a:schemeClr val="accent2"/>
          </a:solidFill>
          <a:ln w="9525">
            <a:solidFill>
              <a:schemeClr val="accent2"/>
            </a:solidFill>
            <a:miter lim="800000"/>
            <a:headEnd/>
            <a:tailEnd/>
          </a:ln>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400" dirty="0">
                <a:solidFill>
                  <a:schemeClr val="bg1"/>
                </a:solidFill>
              </a:rPr>
              <a:t>Biostoffe</a:t>
            </a:r>
          </a:p>
        </p:txBody>
      </p:sp>
    </p:spTree>
    <p:extLst>
      <p:ext uri="{BB962C8B-B14F-4D97-AF65-F5344CB8AC3E}">
        <p14:creationId xmlns:p14="http://schemas.microsoft.com/office/powerpoint/2010/main" val="267709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Anwendungsbereich der TRAS 120</a:t>
            </a:r>
            <a:br>
              <a:rPr lang="de-DE" dirty="0"/>
            </a:br>
            <a:r>
              <a:rPr lang="de-DE" sz="2000" dirty="0">
                <a:solidFill>
                  <a:schemeClr val="accent2"/>
                </a:solidFill>
              </a:rPr>
              <a:t>TRAS 120 Nr. 1</a:t>
            </a:r>
          </a:p>
        </p:txBody>
      </p:sp>
      <p:sp>
        <p:nvSpPr>
          <p:cNvPr id="11" name="Datumsplatzhalter 10"/>
          <p:cNvSpPr>
            <a:spLocks noGrp="1"/>
          </p:cNvSpPr>
          <p:nvPr>
            <p:ph type="dt" sz="half" idx="10"/>
          </p:nvPr>
        </p:nvSpPr>
        <p:spPr/>
        <p:txBody>
          <a:bodyPr/>
          <a:lstStyle/>
          <a:p>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17</a:t>
            </a:fld>
            <a:endParaRPr lang="de-DE" dirty="0"/>
          </a:p>
        </p:txBody>
      </p:sp>
      <p:sp>
        <p:nvSpPr>
          <p:cNvPr id="4" name="Textplatzhalter 3"/>
          <p:cNvSpPr>
            <a:spLocks noGrp="1"/>
          </p:cNvSpPr>
          <p:nvPr>
            <p:ph type="body" sz="quarter" idx="13"/>
          </p:nvPr>
        </p:nvSpPr>
        <p:spPr>
          <a:xfrm>
            <a:off x="529169" y="1556792"/>
            <a:ext cx="11275183" cy="4752528"/>
          </a:xfrm>
        </p:spPr>
        <p:txBody>
          <a:bodyPr/>
          <a:lstStyle/>
          <a:p>
            <a:pPr marL="263525" indent="-263525">
              <a:spcBef>
                <a:spcPts val="480"/>
              </a:spcBef>
              <a:buFont typeface="Arial" pitchFamily="34" charset="0"/>
              <a:buChar char="•"/>
            </a:pPr>
            <a:r>
              <a:rPr lang="de-DE" sz="1800" b="0" dirty="0"/>
              <a:t>Die TRAS 120 ist ein Verwaltungspapier und eine Erkenntnisquelle für den</a:t>
            </a:r>
          </a:p>
          <a:p>
            <a:pPr>
              <a:spcBef>
                <a:spcPts val="480"/>
              </a:spcBef>
              <a:buFont typeface="Arial" pitchFamily="34" charset="0"/>
              <a:buChar char="•"/>
            </a:pPr>
            <a:endParaRPr lang="de-DE" sz="1800" b="0" dirty="0"/>
          </a:p>
          <a:p>
            <a:pPr>
              <a:spcBef>
                <a:spcPts val="480"/>
              </a:spcBef>
              <a:buFont typeface="Arial" pitchFamily="34" charset="0"/>
              <a:buChar char="•"/>
            </a:pPr>
            <a:endParaRPr lang="de-DE" sz="1800" dirty="0"/>
          </a:p>
          <a:p>
            <a:endParaRPr lang="de-DE" sz="1800" dirty="0"/>
          </a:p>
          <a:p>
            <a:endParaRPr lang="de-DE" sz="1800" dirty="0"/>
          </a:p>
          <a:p>
            <a:pPr marL="263525" indent="-263525">
              <a:spcBef>
                <a:spcPts val="480"/>
              </a:spcBef>
              <a:buFont typeface="Arial" pitchFamily="34" charset="0"/>
              <a:buChar char="•"/>
            </a:pPr>
            <a:r>
              <a:rPr lang="de-DE" sz="1800" b="0" dirty="0">
                <a:cs typeface="TradeGothic BoldTwo"/>
              </a:rPr>
              <a:t>Die TRAS 120 gilt für die Errichtung, Beschaffenheit und Betrieb von Biogasanlagen</a:t>
            </a:r>
          </a:p>
          <a:p>
            <a:pPr marL="263525" indent="-263525">
              <a:spcBef>
                <a:spcPts val="480"/>
              </a:spcBef>
              <a:buFont typeface="Arial" pitchFamily="34" charset="0"/>
              <a:buChar char="•"/>
            </a:pPr>
            <a:r>
              <a:rPr lang="de-DE" altLang="de-DE" sz="1800" b="0" dirty="0">
                <a:cs typeface="TradeGothic BoldTwo"/>
              </a:rPr>
              <a:t>Im</a:t>
            </a:r>
            <a:r>
              <a:rPr lang="de-DE" altLang="de-DE" sz="1800" dirty="0">
                <a:solidFill>
                  <a:srgbClr val="000000"/>
                </a:solidFill>
              </a:rPr>
              <a:t> </a:t>
            </a:r>
            <a:r>
              <a:rPr lang="de-DE" altLang="de-DE" sz="1800" b="0" dirty="0">
                <a:cs typeface="TradeGothic BoldTwo"/>
              </a:rPr>
              <a:t>Vollzug gelangt die TRAS 120 zur Anwendung im Rahmen von</a:t>
            </a:r>
          </a:p>
          <a:p>
            <a:pPr marL="285750" indent="-285750">
              <a:spcBef>
                <a:spcPts val="480"/>
              </a:spcBef>
              <a:buFont typeface="Arial" panose="020B0604020202020204" pitchFamily="34" charset="0"/>
              <a:buChar char="•"/>
            </a:pPr>
            <a:endParaRPr lang="de-DE" altLang="de-DE" sz="1800" b="0" dirty="0">
              <a:cs typeface="TradeGothic BoldTwo"/>
            </a:endParaRPr>
          </a:p>
          <a:p>
            <a:pPr>
              <a:spcBef>
                <a:spcPts val="480"/>
              </a:spcBef>
              <a:buFont typeface="Arial" pitchFamily="34" charset="0"/>
              <a:buChar char="•"/>
            </a:pPr>
            <a:endParaRPr lang="de-DE" sz="1800" dirty="0">
              <a:cs typeface="TradeGothic BoldTwo"/>
              <a:sym typeface="Wingdings" pitchFamily="2" charset="2"/>
            </a:endParaRPr>
          </a:p>
          <a:p>
            <a:pPr marL="0" indent="0">
              <a:spcBef>
                <a:spcPts val="480"/>
              </a:spcBef>
            </a:pPr>
            <a:endParaRPr lang="de-DE" sz="1800" dirty="0">
              <a:cs typeface="TradeGothic BoldTwo"/>
              <a:sym typeface="Wingdings" pitchFamily="2" charset="2"/>
            </a:endParaRPr>
          </a:p>
          <a:p>
            <a:pPr marL="263525" indent="-263525">
              <a:spcBef>
                <a:spcPts val="480"/>
              </a:spcBef>
              <a:buFont typeface="Arial" pitchFamily="34" charset="0"/>
              <a:buChar char="•"/>
            </a:pPr>
            <a:r>
              <a:rPr lang="de-DE" sz="1800" b="0" dirty="0"/>
              <a:t>Für den Vollzug sind die </a:t>
            </a:r>
            <a:r>
              <a:rPr lang="de-DE" sz="1800" b="0" dirty="0">
                <a:solidFill>
                  <a:srgbClr val="0082B0"/>
                </a:solidFill>
                <a:cs typeface="TradeGothic BoldTwo"/>
              </a:rPr>
              <a:t>Immissionsschutzbehörden der Länder zuständig!</a:t>
            </a:r>
          </a:p>
          <a:p>
            <a:pPr marL="0" indent="0">
              <a:spcBef>
                <a:spcPts val="480"/>
              </a:spcBef>
            </a:pPr>
            <a:endParaRPr lang="de-DE" sz="1000" b="0" dirty="0">
              <a:solidFill>
                <a:schemeClr val="accent5"/>
              </a:solidFill>
              <a:cs typeface="TradeGothic BoldTwo"/>
            </a:endParaRPr>
          </a:p>
          <a:p>
            <a:pPr marL="0" indent="0" algn="ctr">
              <a:spcBef>
                <a:spcPts val="480"/>
              </a:spcBef>
            </a:pPr>
            <a:r>
              <a:rPr lang="de-DE" sz="1800" b="0" dirty="0">
                <a:cs typeface="TradeGothic BoldTwo"/>
              </a:rPr>
              <a:t>Grundsätzlich kann vom </a:t>
            </a:r>
            <a:r>
              <a:rPr lang="de-DE" sz="1800" b="0" dirty="0">
                <a:solidFill>
                  <a:schemeClr val="accent5"/>
                </a:solidFill>
                <a:cs typeface="TradeGothic BoldTwo"/>
              </a:rPr>
              <a:t>Stand der Technik </a:t>
            </a:r>
            <a:r>
              <a:rPr lang="de-DE" sz="1800" b="0" dirty="0">
                <a:cs typeface="TradeGothic BoldTwo"/>
              </a:rPr>
              <a:t>o.</a:t>
            </a:r>
            <a:r>
              <a:rPr lang="de-DE" sz="1800" b="0" dirty="0">
                <a:solidFill>
                  <a:schemeClr val="accent5"/>
                </a:solidFill>
                <a:cs typeface="TradeGothic BoldTwo"/>
              </a:rPr>
              <a:t> Stand der Sicherheitstechnik </a:t>
            </a:r>
            <a:r>
              <a:rPr lang="de-DE" sz="1800" b="0" dirty="0">
                <a:cs typeface="TradeGothic BoldTwo"/>
              </a:rPr>
              <a:t>im Einzelfall abgewichen werden, wenn durch andere Maßnahmen</a:t>
            </a:r>
            <a:r>
              <a:rPr lang="de-DE" sz="1800" b="0" dirty="0">
                <a:solidFill>
                  <a:schemeClr val="accent5"/>
                </a:solidFill>
                <a:cs typeface="TradeGothic BoldTwo"/>
              </a:rPr>
              <a:t> das gleiche Sicherheitsniveau erreicht wird (mit Zustimmung der Behörde).</a:t>
            </a:r>
          </a:p>
          <a:p>
            <a:endParaRPr lang="de-DE" sz="1800" dirty="0"/>
          </a:p>
          <a:p>
            <a:endParaRPr lang="de-DE" sz="1800" dirty="0"/>
          </a:p>
          <a:p>
            <a:endParaRPr lang="de-DE" sz="1800" dirty="0"/>
          </a:p>
          <a:p>
            <a:endParaRPr lang="de-DE" sz="1800" dirty="0"/>
          </a:p>
          <a:p>
            <a:endParaRPr lang="de-DE" sz="1800" dirty="0"/>
          </a:p>
          <a:p>
            <a:pPr>
              <a:buNone/>
            </a:pPr>
            <a:endParaRPr lang="de-DE" sz="1800" dirty="0"/>
          </a:p>
          <a:p>
            <a:pPr>
              <a:buNone/>
            </a:pPr>
            <a:endParaRPr lang="de-DE" sz="1800" dirty="0"/>
          </a:p>
          <a:p>
            <a:pPr>
              <a:buNone/>
            </a:pPr>
            <a:endParaRPr lang="de-DE" sz="1800" dirty="0"/>
          </a:p>
        </p:txBody>
      </p:sp>
      <p:sp>
        <p:nvSpPr>
          <p:cNvPr id="7" name="Abgerundetes Rechteck 6"/>
          <p:cNvSpPr/>
          <p:nvPr/>
        </p:nvSpPr>
        <p:spPr bwMode="auto">
          <a:xfrm>
            <a:off x="2679956" y="2492896"/>
            <a:ext cx="2983997" cy="432048"/>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2000" b="1" dirty="0">
                <a:solidFill>
                  <a:schemeClr val="bg1"/>
                </a:solidFill>
              </a:rPr>
              <a:t>BGA im BImSchG</a:t>
            </a:r>
            <a:endParaRPr lang="de-DE" sz="2000" b="1" dirty="0">
              <a:solidFill>
                <a:schemeClr val="bg1"/>
              </a:solidFill>
              <a:ea typeface="ＭＳ Ｐゴシック" pitchFamily="1" charset="-128"/>
            </a:endParaRPr>
          </a:p>
        </p:txBody>
      </p:sp>
      <p:sp>
        <p:nvSpPr>
          <p:cNvPr id="8" name="Abgerundetes Rechteck 7"/>
          <p:cNvSpPr/>
          <p:nvPr/>
        </p:nvSpPr>
        <p:spPr bwMode="auto">
          <a:xfrm>
            <a:off x="5447929" y="2492896"/>
            <a:ext cx="3528392" cy="432048"/>
          </a:xfrm>
          <a:prstGeom prst="roundRect">
            <a:avLst/>
          </a:prstGeom>
          <a:solidFill>
            <a:schemeClr val="accent2">
              <a:alpha val="5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2000" b="1" dirty="0">
                <a:solidFill>
                  <a:schemeClr val="bg1"/>
                </a:solidFill>
              </a:rPr>
              <a:t>BGA in der 12. BImSchV</a:t>
            </a:r>
            <a:endParaRPr lang="de-DE" sz="2000" b="1" dirty="0">
              <a:solidFill>
                <a:schemeClr val="bg1"/>
              </a:solidFill>
              <a:ea typeface="ＭＳ Ｐゴシック" pitchFamily="1" charset="-128"/>
            </a:endParaRPr>
          </a:p>
        </p:txBody>
      </p:sp>
      <p:sp>
        <p:nvSpPr>
          <p:cNvPr id="9" name="Textfeld 8"/>
          <p:cNvSpPr txBox="1"/>
          <p:nvPr/>
        </p:nvSpPr>
        <p:spPr>
          <a:xfrm>
            <a:off x="2855640" y="2051556"/>
            <a:ext cx="6115837" cy="369332"/>
          </a:xfrm>
          <a:prstGeom prst="rect">
            <a:avLst/>
          </a:prstGeom>
          <a:noFill/>
        </p:spPr>
        <p:txBody>
          <a:bodyPr wrap="square" rtlCol="0">
            <a:spAutoFit/>
          </a:bodyPr>
          <a:lstStyle/>
          <a:p>
            <a:r>
              <a:rPr lang="de-DE" dirty="0">
                <a:solidFill>
                  <a:schemeClr val="accent3"/>
                </a:solidFill>
                <a:latin typeface="Arial" panose="020B0604020202020204" pitchFamily="34" charset="0"/>
                <a:cs typeface="Arial" panose="020B0604020202020204" pitchFamily="34" charset="0"/>
              </a:rPr>
              <a:t>Stand der Technik </a:t>
            </a:r>
            <a:r>
              <a:rPr lang="de-DE" dirty="0">
                <a:solidFill>
                  <a:srgbClr val="0082B0"/>
                </a:solidFill>
                <a:latin typeface="Arial" panose="020B0604020202020204" pitchFamily="34" charset="0"/>
                <a:cs typeface="Arial" panose="020B0604020202020204" pitchFamily="34" charset="0"/>
              </a:rPr>
              <a:t>und </a:t>
            </a:r>
            <a:r>
              <a:rPr lang="de-DE" dirty="0">
                <a:solidFill>
                  <a:schemeClr val="accent2"/>
                </a:solidFill>
                <a:latin typeface="Arial" panose="020B0604020202020204" pitchFamily="34" charset="0"/>
                <a:cs typeface="Arial" panose="020B0604020202020204" pitchFamily="34" charset="0"/>
              </a:rPr>
              <a:t>den Stand der Sicherheitstechnik</a:t>
            </a:r>
          </a:p>
        </p:txBody>
      </p:sp>
      <p:sp>
        <p:nvSpPr>
          <p:cNvPr id="13" name="Rectangle 6"/>
          <p:cNvSpPr>
            <a:spLocks noChangeArrowheads="1"/>
          </p:cNvSpPr>
          <p:nvPr/>
        </p:nvSpPr>
        <p:spPr bwMode="auto">
          <a:xfrm>
            <a:off x="6840300" y="4005064"/>
            <a:ext cx="3888000" cy="568325"/>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600" dirty="0">
                <a:solidFill>
                  <a:srgbClr val="FFFFFF"/>
                </a:solidFill>
              </a:rPr>
              <a:t>Nachträglichen Anordnungen</a:t>
            </a:r>
          </a:p>
        </p:txBody>
      </p:sp>
      <p:sp>
        <p:nvSpPr>
          <p:cNvPr id="14" name="Rectangle 6"/>
          <p:cNvSpPr>
            <a:spLocks noChangeArrowheads="1"/>
          </p:cNvSpPr>
          <p:nvPr/>
        </p:nvSpPr>
        <p:spPr bwMode="auto">
          <a:xfrm>
            <a:off x="1463702" y="4005064"/>
            <a:ext cx="3888000" cy="568325"/>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defTabSz="801688">
              <a:defRPr sz="3000">
                <a:solidFill>
                  <a:srgbClr val="004994"/>
                </a:solidFill>
                <a:latin typeface="Arial" panose="020B0604020202020204" pitchFamily="34" charset="0"/>
              </a:defRPr>
            </a:lvl1pPr>
            <a:lvl2pPr marL="742950" indent="-285750" defTabSz="801688">
              <a:defRPr sz="3000">
                <a:solidFill>
                  <a:srgbClr val="004994"/>
                </a:solidFill>
                <a:latin typeface="Arial" panose="020B0604020202020204" pitchFamily="34" charset="0"/>
              </a:defRPr>
            </a:lvl2pPr>
            <a:lvl3pPr marL="1143000" indent="-228600" defTabSz="801688">
              <a:defRPr sz="3000">
                <a:solidFill>
                  <a:srgbClr val="004994"/>
                </a:solidFill>
                <a:latin typeface="Arial" panose="020B0604020202020204" pitchFamily="34" charset="0"/>
              </a:defRPr>
            </a:lvl3pPr>
            <a:lvl4pPr marL="1600200" indent="-228600" defTabSz="801688">
              <a:defRPr sz="3000">
                <a:solidFill>
                  <a:srgbClr val="004994"/>
                </a:solidFill>
                <a:latin typeface="Arial" panose="020B0604020202020204" pitchFamily="34" charset="0"/>
              </a:defRPr>
            </a:lvl4pPr>
            <a:lvl5pPr marL="2057400" indent="-228600" defTabSz="801688">
              <a:defRPr sz="3000">
                <a:solidFill>
                  <a:srgbClr val="004994"/>
                </a:solidFill>
                <a:latin typeface="Arial" panose="020B0604020202020204" pitchFamily="34" charset="0"/>
              </a:defRPr>
            </a:lvl5pPr>
            <a:lvl6pPr marL="2514600" indent="-228600" defTabSz="801688" eaLnBrk="0" fontAlgn="base" hangingPunct="0">
              <a:spcBef>
                <a:spcPct val="0"/>
              </a:spcBef>
              <a:spcAft>
                <a:spcPct val="0"/>
              </a:spcAft>
              <a:defRPr sz="3000">
                <a:solidFill>
                  <a:srgbClr val="004994"/>
                </a:solidFill>
                <a:latin typeface="Arial" panose="020B0604020202020204" pitchFamily="34" charset="0"/>
              </a:defRPr>
            </a:lvl6pPr>
            <a:lvl7pPr marL="2971800" indent="-228600" defTabSz="801688" eaLnBrk="0" fontAlgn="base" hangingPunct="0">
              <a:spcBef>
                <a:spcPct val="0"/>
              </a:spcBef>
              <a:spcAft>
                <a:spcPct val="0"/>
              </a:spcAft>
              <a:defRPr sz="3000">
                <a:solidFill>
                  <a:srgbClr val="004994"/>
                </a:solidFill>
                <a:latin typeface="Arial" panose="020B0604020202020204" pitchFamily="34" charset="0"/>
              </a:defRPr>
            </a:lvl7pPr>
            <a:lvl8pPr marL="3429000" indent="-228600" defTabSz="801688" eaLnBrk="0" fontAlgn="base" hangingPunct="0">
              <a:spcBef>
                <a:spcPct val="0"/>
              </a:spcBef>
              <a:spcAft>
                <a:spcPct val="0"/>
              </a:spcAft>
              <a:defRPr sz="3000">
                <a:solidFill>
                  <a:srgbClr val="004994"/>
                </a:solidFill>
                <a:latin typeface="Arial" panose="020B0604020202020204" pitchFamily="34" charset="0"/>
              </a:defRPr>
            </a:lvl8pPr>
            <a:lvl9pPr marL="3886200" indent="-228600" defTabSz="801688" eaLnBrk="0" fontAlgn="base" hangingPunct="0">
              <a:spcBef>
                <a:spcPct val="0"/>
              </a:spcBef>
              <a:spcAft>
                <a:spcPct val="0"/>
              </a:spcAft>
              <a:defRPr sz="3000">
                <a:solidFill>
                  <a:srgbClr val="004994"/>
                </a:solidFill>
                <a:latin typeface="Arial" panose="020B0604020202020204" pitchFamily="34" charset="0"/>
              </a:defRPr>
            </a:lvl9pPr>
          </a:lstStyle>
          <a:p>
            <a:pPr algn="ctr"/>
            <a:r>
              <a:rPr lang="de-DE" altLang="de-DE" sz="1600" dirty="0">
                <a:solidFill>
                  <a:srgbClr val="FFFFFF"/>
                </a:solidFill>
              </a:rPr>
              <a:t>Genehmigungs-Verfahren (BImSchG)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5"/>
                </a:solidFill>
              </a:rPr>
              <a:t>EXKURS: </a:t>
            </a:r>
            <a:r>
              <a:rPr lang="de-DE" dirty="0"/>
              <a:t>Stand der Technik</a:t>
            </a:r>
            <a:br>
              <a:rPr lang="de-DE" dirty="0"/>
            </a:br>
            <a:r>
              <a:rPr lang="de-DE" sz="2000" dirty="0">
                <a:solidFill>
                  <a:schemeClr val="accent2"/>
                </a:solidFill>
              </a:rPr>
              <a:t>Bundes-Immissionsschutzgesetz</a:t>
            </a:r>
          </a:p>
        </p:txBody>
      </p:sp>
      <p:sp>
        <p:nvSpPr>
          <p:cNvPr id="6" name="Datumsplatzhalter 3"/>
          <p:cNvSpPr>
            <a:spLocks noGrp="1"/>
          </p:cNvSpPr>
          <p:nvPr>
            <p:ph type="dt" sz="half" idx="10"/>
          </p:nvPr>
        </p:nvSpPr>
        <p:spPr/>
        <p:txBody>
          <a:bodyPr/>
          <a:lstStyle/>
          <a:p>
            <a:pPr>
              <a:defRPr/>
            </a:pPr>
            <a:r>
              <a:rPr lang="de-DE"/>
              <a:t>Schulung 2025/2026</a:t>
            </a:r>
            <a:endParaRPr lang="de-DE" dirty="0"/>
          </a:p>
        </p:txBody>
      </p:sp>
      <p:sp>
        <p:nvSpPr>
          <p:cNvPr id="9" name="Foliennummernplatzhalter 8"/>
          <p:cNvSpPr>
            <a:spLocks noGrp="1"/>
          </p:cNvSpPr>
          <p:nvPr>
            <p:ph type="sldNum" sz="quarter" idx="12"/>
          </p:nvPr>
        </p:nvSpPr>
        <p:spPr/>
        <p:txBody>
          <a:bodyPr/>
          <a:lstStyle/>
          <a:p>
            <a:pPr>
              <a:defRPr/>
            </a:pPr>
            <a:fld id="{12AF9BAD-775A-4C64-ACE3-76CB4F6FA34E}" type="slidenum">
              <a:rPr lang="de-DE" smtClean="0"/>
              <a:pPr>
                <a:defRPr/>
              </a:pPr>
              <a:t>18</a:t>
            </a:fld>
            <a:endParaRPr lang="de-DE" dirty="0"/>
          </a:p>
        </p:txBody>
      </p:sp>
      <p:sp>
        <p:nvSpPr>
          <p:cNvPr id="3" name="Inhaltsplatzhalter 2"/>
          <p:cNvSpPr>
            <a:spLocks noGrp="1"/>
          </p:cNvSpPr>
          <p:nvPr>
            <p:ph type="body" sz="quarter" idx="13"/>
          </p:nvPr>
        </p:nvSpPr>
        <p:spPr>
          <a:xfrm>
            <a:off x="529166" y="1556792"/>
            <a:ext cx="11183458" cy="4536504"/>
          </a:xfrm>
          <a:prstGeom prst="rect">
            <a:avLst/>
          </a:prstGeom>
        </p:spPr>
        <p:txBody>
          <a:bodyPr/>
          <a:lstStyle/>
          <a:p>
            <a:pPr marL="0" lvl="1" indent="0">
              <a:buNone/>
            </a:pPr>
            <a:r>
              <a:rPr lang="de-DE" sz="1800" dirty="0">
                <a:solidFill>
                  <a:schemeClr val="accent5"/>
                </a:solidFill>
              </a:rPr>
              <a:t>Grundsätzlich haben Biogasanlagen aufgrund des Bundes-Immissionsschutzgesetzes den Stand der Technik einzuhalten, </a:t>
            </a:r>
            <a:r>
              <a:rPr lang="de-DE" sz="1800" dirty="0"/>
              <a:t>unabhängig davon, ob diese nach Baurecht genehmigt sind, nach Bundes-Immissionsschutz-gesetz genehmigungsbedürftig sind oder einem Betriebsbereich gemäß Störfallverordnung unterliegen.</a:t>
            </a:r>
          </a:p>
          <a:p>
            <a:pPr marL="533400" lvl="1" indent="-355600">
              <a:buNone/>
            </a:pPr>
            <a:endParaRPr lang="de-DE" dirty="0"/>
          </a:p>
          <a:p>
            <a:pPr marL="0" lvl="1" indent="0">
              <a:buNone/>
            </a:pPr>
            <a:r>
              <a:rPr lang="de-DE" sz="1800" dirty="0">
                <a:solidFill>
                  <a:schemeClr val="accent5"/>
                </a:solidFill>
              </a:rPr>
              <a:t>Stand der Technik </a:t>
            </a:r>
            <a:r>
              <a:rPr lang="de-DE" sz="1800" dirty="0"/>
              <a:t>= Der Entwicklungsstand fortschrittlicher Verfahren, Einrichtungen oder Betriebsweisen, der die praktische Eignung einer </a:t>
            </a:r>
            <a:r>
              <a:rPr lang="de-DE" sz="1800" dirty="0">
                <a:solidFill>
                  <a:schemeClr val="accent1"/>
                </a:solidFill>
              </a:rPr>
              <a:t>Maßnahme zur </a:t>
            </a:r>
            <a:r>
              <a:rPr lang="de-DE" sz="1800" b="1" u="sng" dirty="0">
                <a:solidFill>
                  <a:schemeClr val="accent5"/>
                </a:solidFill>
              </a:rPr>
              <a:t>Begrenzung von Emissionen in Luft, Wasser und Boden,</a:t>
            </a:r>
            <a:r>
              <a:rPr lang="de-DE" sz="1800" b="1" dirty="0"/>
              <a:t> </a:t>
            </a:r>
            <a:r>
              <a:rPr lang="de-DE" sz="1800" dirty="0"/>
              <a:t>zur Gewährleistung der Anlagensicherheit, zur Gewährleistung einer umweltverträglichen Abfallentsorgung oder sonst zur Vermeidung oder Verminderung von Auswirkungen auf die Umwelt zur Erreichung eines allgemein hohen Schutzniveaus für die Umwelt insgesamt gesichert erscheinen lässt.</a:t>
            </a:r>
            <a:r>
              <a:rPr lang="de-DE" sz="1800" b="1" dirty="0">
                <a:solidFill>
                  <a:schemeClr val="accent2"/>
                </a:solidFill>
                <a:sym typeface="Wingdings" pitchFamily="2" charset="2"/>
              </a:rPr>
              <a:t>	</a:t>
            </a:r>
          </a:p>
          <a:p>
            <a:pPr marL="0" lvl="1" indent="0">
              <a:buNone/>
            </a:pPr>
            <a:endParaRPr lang="de-DE" sz="1600" b="1" dirty="0">
              <a:solidFill>
                <a:schemeClr val="accent2"/>
              </a:solidFill>
              <a:sym typeface="Wingdings" pitchFamily="2" charset="2"/>
            </a:endParaRPr>
          </a:p>
          <a:p>
            <a:pPr marL="533400" lvl="1" indent="-355600" algn="ctr">
              <a:buNone/>
            </a:pPr>
            <a:r>
              <a:rPr lang="de-DE" sz="1800" b="1" dirty="0">
                <a:solidFill>
                  <a:schemeClr val="accent5"/>
                </a:solidFill>
                <a:sym typeface="Wingdings" pitchFamily="2" charset="2"/>
              </a:rPr>
              <a:t></a:t>
            </a:r>
            <a:r>
              <a:rPr lang="de-DE" sz="1800" b="1" dirty="0">
                <a:solidFill>
                  <a:schemeClr val="accent5"/>
                </a:solidFill>
              </a:rPr>
              <a:t>ACHTUNG</a:t>
            </a:r>
            <a:r>
              <a:rPr lang="de-DE" sz="1800" dirty="0">
                <a:solidFill>
                  <a:schemeClr val="accent5"/>
                </a:solidFill>
              </a:rPr>
              <a:t>: Stand der Technik ist über verschiedene Technische Regelwerke definiert (TRGS, TRwS, TRBS, DVGW, DWA,…).</a:t>
            </a:r>
            <a:endParaRPr lang="de-DE" sz="1800" dirty="0"/>
          </a:p>
          <a:p>
            <a:endParaRPr lang="de-DE" sz="1800" b="0" dirty="0"/>
          </a:p>
        </p:txBody>
      </p:sp>
    </p:spTree>
    <p:extLst>
      <p:ext uri="{BB962C8B-B14F-4D97-AF65-F5344CB8AC3E}">
        <p14:creationId xmlns:p14="http://schemas.microsoft.com/office/powerpoint/2010/main" val="85928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5"/>
                </a:solidFill>
              </a:rPr>
              <a:t>EXKURS: </a:t>
            </a:r>
            <a:r>
              <a:rPr lang="de-DE" dirty="0"/>
              <a:t>Stand der Sicherheitstechnik</a:t>
            </a:r>
            <a:br>
              <a:rPr lang="de-DE" dirty="0"/>
            </a:br>
            <a:r>
              <a:rPr lang="de-DE" sz="2000" dirty="0">
                <a:solidFill>
                  <a:schemeClr val="accent2"/>
                </a:solidFill>
              </a:rPr>
              <a:t>Störfallverordnung / 12. BImSchV</a:t>
            </a:r>
          </a:p>
        </p:txBody>
      </p:sp>
      <p:sp>
        <p:nvSpPr>
          <p:cNvPr id="6" name="Datumsplatzhalter 3"/>
          <p:cNvSpPr>
            <a:spLocks noGrp="1"/>
          </p:cNvSpPr>
          <p:nvPr>
            <p:ph type="dt" sz="half" idx="10"/>
          </p:nvPr>
        </p:nvSpPr>
        <p:spPr/>
        <p:txBody>
          <a:bodyPr/>
          <a:lstStyle/>
          <a:p>
            <a:pPr>
              <a:defRPr/>
            </a:pPr>
            <a:r>
              <a:rPr lang="de-DE"/>
              <a:t>Schulung 2025/2026</a:t>
            </a:r>
            <a:endParaRPr lang="de-DE" dirty="0"/>
          </a:p>
        </p:txBody>
      </p:sp>
      <p:sp>
        <p:nvSpPr>
          <p:cNvPr id="9" name="Foliennummernplatzhalter 8"/>
          <p:cNvSpPr>
            <a:spLocks noGrp="1"/>
          </p:cNvSpPr>
          <p:nvPr>
            <p:ph type="sldNum" sz="quarter" idx="12"/>
          </p:nvPr>
        </p:nvSpPr>
        <p:spPr/>
        <p:txBody>
          <a:bodyPr/>
          <a:lstStyle/>
          <a:p>
            <a:pPr>
              <a:defRPr/>
            </a:pPr>
            <a:fld id="{12AF9BAD-775A-4C64-ACE3-76CB4F6FA34E}" type="slidenum">
              <a:rPr lang="de-DE" smtClean="0"/>
              <a:pPr>
                <a:defRPr/>
              </a:pPr>
              <a:t>19</a:t>
            </a:fld>
            <a:endParaRPr lang="de-DE" dirty="0"/>
          </a:p>
        </p:txBody>
      </p:sp>
      <p:sp>
        <p:nvSpPr>
          <p:cNvPr id="3" name="Inhaltsplatzhalter 2"/>
          <p:cNvSpPr>
            <a:spLocks noGrp="1"/>
          </p:cNvSpPr>
          <p:nvPr>
            <p:ph type="body" sz="quarter" idx="13"/>
          </p:nvPr>
        </p:nvSpPr>
        <p:spPr>
          <a:prstGeom prst="rect">
            <a:avLst/>
          </a:prstGeom>
        </p:spPr>
        <p:txBody>
          <a:bodyPr/>
          <a:lstStyle/>
          <a:p>
            <a:pPr algn="ctr"/>
            <a:r>
              <a:rPr lang="de-DE" sz="1800" b="0" dirty="0"/>
              <a:t>Die Regelungen gelten </a:t>
            </a:r>
            <a:r>
              <a:rPr lang="de-DE" sz="1800" b="0" dirty="0">
                <a:solidFill>
                  <a:schemeClr val="accent5"/>
                </a:solidFill>
              </a:rPr>
              <a:t>für Betriebsbereiche</a:t>
            </a:r>
            <a:r>
              <a:rPr lang="de-DE" sz="1800" b="0" dirty="0"/>
              <a:t>, in denen gefährliche Stoffe oberhalb einer bestimmten Mengenschwelle (Anhang I, 12. BImSchV) vorhanden sind, im Bereich Biogas liegt die Mengenschwelle bei </a:t>
            </a:r>
            <a:r>
              <a:rPr lang="de-DE" sz="1800" b="0" dirty="0">
                <a:solidFill>
                  <a:schemeClr val="accent5"/>
                </a:solidFill>
              </a:rPr>
              <a:t>10.000 kg (ca. 7.700 m³) vorhandenem Biogas</a:t>
            </a:r>
            <a:r>
              <a:rPr lang="de-DE" sz="1800" b="0" dirty="0"/>
              <a:t>.</a:t>
            </a:r>
          </a:p>
          <a:p>
            <a:endParaRPr lang="de-DE" sz="800" b="0" dirty="0"/>
          </a:p>
          <a:p>
            <a:r>
              <a:rPr lang="de-DE" sz="1800" b="0" dirty="0"/>
              <a:t>Allgemeine Pflichten für Betreiber von Betriebsbereichen: </a:t>
            </a:r>
          </a:p>
          <a:p>
            <a:pPr marL="533400" lvl="1" indent="-355600"/>
            <a:r>
              <a:rPr lang="de-DE" sz="1800" dirty="0"/>
              <a:t>Verhinderung von Störfällen (Berücksichtigung von betrieblichen und umgebungsbedingten Gefahrquellen sowie Eingriffe Unbefugter)</a:t>
            </a:r>
          </a:p>
          <a:p>
            <a:pPr marL="533400" lvl="1" indent="-355600"/>
            <a:r>
              <a:rPr lang="de-DE" sz="1800" dirty="0"/>
              <a:t>Begrenzung der Auswirkungen von Störfällen (vorbeugende Maßnahmen)</a:t>
            </a:r>
          </a:p>
          <a:p>
            <a:pPr marL="533400" lvl="1" indent="-355600"/>
            <a:r>
              <a:rPr lang="de-DE" sz="1800" dirty="0"/>
              <a:t>Beschaffenheit und Betrieb nach dem </a:t>
            </a:r>
            <a:r>
              <a:rPr lang="de-DE" sz="1800" dirty="0">
                <a:solidFill>
                  <a:schemeClr val="accent5"/>
                </a:solidFill>
              </a:rPr>
              <a:t>Stand der Sicherheitstechnik </a:t>
            </a:r>
            <a:r>
              <a:rPr lang="de-DE" sz="1800" dirty="0"/>
              <a:t>= Der Entwicklungsstand fortschrittlicher Verfahren, Einrichtungen und Betriebsweisen, der die praktische Eignung einer </a:t>
            </a:r>
            <a:r>
              <a:rPr lang="de-DE" sz="1800" dirty="0">
                <a:solidFill>
                  <a:schemeClr val="accent1"/>
                </a:solidFill>
              </a:rPr>
              <a:t>Maßnahme zur </a:t>
            </a:r>
            <a:r>
              <a:rPr lang="de-DE" sz="1800" b="1" u="sng" dirty="0">
                <a:solidFill>
                  <a:schemeClr val="accent5"/>
                </a:solidFill>
              </a:rPr>
              <a:t>Verhinderung von Störfällen oder zur Begrenzung ihrer Auswirkungen</a:t>
            </a:r>
            <a:r>
              <a:rPr lang="de-DE" sz="1800" b="1" dirty="0">
                <a:solidFill>
                  <a:schemeClr val="accent5"/>
                </a:solidFill>
              </a:rPr>
              <a:t> </a:t>
            </a:r>
            <a:r>
              <a:rPr lang="de-DE" sz="1800" dirty="0"/>
              <a:t>gesichert erscheinen lässt.</a:t>
            </a:r>
          </a:p>
          <a:p>
            <a:pPr marL="533400" lvl="1" indent="-355600"/>
            <a:endParaRPr lang="de-DE" sz="800" dirty="0"/>
          </a:p>
          <a:p>
            <a:pPr marL="533400" lvl="1" indent="-355600" algn="ctr">
              <a:buNone/>
            </a:pPr>
            <a:r>
              <a:rPr lang="de-DE" sz="1800" b="1" dirty="0">
                <a:solidFill>
                  <a:schemeClr val="accent1"/>
                </a:solidFill>
                <a:sym typeface="Wingdings" pitchFamily="2" charset="2"/>
              </a:rPr>
              <a:t></a:t>
            </a:r>
            <a:r>
              <a:rPr lang="de-DE" sz="1800" dirty="0">
                <a:solidFill>
                  <a:schemeClr val="accent1"/>
                </a:solidFill>
              </a:rPr>
              <a:t>Beim Stand der Sicherheitstechnik können zusätzlich zum Stand der Technik weitere Anforderungen herangezogen werden, diese sind z.B. mit der TRAS 120 als Erkenntnisquelle beschrieben.</a:t>
            </a:r>
          </a:p>
          <a:p>
            <a:pPr marL="533400" lvl="1" indent="-355600" algn="ctr">
              <a:buNone/>
            </a:pPr>
            <a:endParaRPr lang="de-DE" sz="1000" dirty="0">
              <a:solidFill>
                <a:schemeClr val="accent1"/>
              </a:solidFill>
            </a:endParaRPr>
          </a:p>
          <a:p>
            <a:pPr marL="533400" lvl="1" indent="-355600" algn="ctr">
              <a:buNone/>
            </a:pPr>
            <a:r>
              <a:rPr lang="de-DE" sz="1800" dirty="0">
                <a:solidFill>
                  <a:schemeClr val="accent5"/>
                </a:solidFill>
                <a:sym typeface="Wingdings" panose="05000000000000000000" pitchFamily="2" charset="2"/>
              </a:rPr>
              <a:t> Werden Sie als Firma auf einer Anlage tätig, die Betriebsbereich nach der Störfallverordnung ist, sind auch hier die entsprechenden Vorgaben zu beachten!</a:t>
            </a:r>
            <a:endParaRPr lang="de-DE" sz="1800" dirty="0">
              <a:solidFill>
                <a:schemeClr val="accent5"/>
              </a:solidFill>
            </a:endParaRPr>
          </a:p>
        </p:txBody>
      </p:sp>
    </p:spTree>
    <p:extLst>
      <p:ext uri="{BB962C8B-B14F-4D97-AF65-F5344CB8AC3E}">
        <p14:creationId xmlns:p14="http://schemas.microsoft.com/office/powerpoint/2010/main" val="330623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a:t>Schulung 2025/2026</a:t>
            </a:r>
          </a:p>
        </p:txBody>
      </p:sp>
      <p:sp>
        <p:nvSpPr>
          <p:cNvPr id="6" name="Foliennummernplatzhalter 5"/>
          <p:cNvSpPr>
            <a:spLocks noGrp="1"/>
          </p:cNvSpPr>
          <p:nvPr>
            <p:ph type="sldNum" sz="quarter" idx="11"/>
          </p:nvPr>
        </p:nvSpPr>
        <p:spPr/>
        <p:txBody>
          <a:bodyPr/>
          <a:lstStyle/>
          <a:p>
            <a:fld id="{D6A5E5EF-0834-4E75-BB99-5BD99C2491AC}" type="slidenum">
              <a:rPr lang="de-DE" smtClean="0"/>
              <a:pPr/>
              <a:t>2</a:t>
            </a:fld>
            <a:endParaRPr lang="de-DE"/>
          </a:p>
        </p:txBody>
      </p:sp>
      <p:sp>
        <p:nvSpPr>
          <p:cNvPr id="2" name="Titel 1"/>
          <p:cNvSpPr>
            <a:spLocks noGrp="1"/>
          </p:cNvSpPr>
          <p:nvPr>
            <p:ph type="title"/>
          </p:nvPr>
        </p:nvSpPr>
        <p:spPr/>
        <p:txBody>
          <a:bodyPr/>
          <a:lstStyle/>
          <a:p>
            <a:r>
              <a:rPr lang="de-DE" dirty="0"/>
              <a:t>Agenda</a:t>
            </a:r>
            <a:br>
              <a:rPr lang="de-DE" dirty="0"/>
            </a:br>
            <a:r>
              <a:rPr lang="de-DE" sz="2000" dirty="0">
                <a:solidFill>
                  <a:schemeClr val="accent2"/>
                </a:solidFill>
              </a:rPr>
              <a:t>Einführung in das Thema Biogas und Sicherheit</a:t>
            </a:r>
          </a:p>
        </p:txBody>
      </p:sp>
      <p:sp>
        <p:nvSpPr>
          <p:cNvPr id="3" name="Textplatzhalter 2"/>
          <p:cNvSpPr>
            <a:spLocks noGrp="1"/>
          </p:cNvSpPr>
          <p:nvPr>
            <p:ph type="body" sz="quarter" idx="13"/>
          </p:nvPr>
        </p:nvSpPr>
        <p:spPr/>
        <p:txBody>
          <a:bodyPr/>
          <a:lstStyle/>
          <a:p>
            <a:pPr>
              <a:lnSpc>
                <a:spcPct val="150000"/>
              </a:lnSpc>
              <a:tabLst>
                <a:tab pos="530225" algn="l"/>
              </a:tabLst>
            </a:pPr>
            <a:r>
              <a:rPr lang="de-DE" altLang="en-US" dirty="0"/>
              <a:t>Grundlagen der Biogaserzeugung und Technik</a:t>
            </a:r>
          </a:p>
          <a:p>
            <a:pPr>
              <a:lnSpc>
                <a:spcPct val="150000"/>
              </a:lnSpc>
              <a:tabLst>
                <a:tab pos="530225" algn="l"/>
              </a:tabLst>
            </a:pPr>
            <a:r>
              <a:rPr lang="de-DE" altLang="en-US" dirty="0"/>
              <a:t>Allgemeine Rechtsgrundlagen, warum sind Sie hier?</a:t>
            </a:r>
          </a:p>
          <a:p>
            <a:pPr lvl="1">
              <a:lnSpc>
                <a:spcPct val="150000"/>
              </a:lnSpc>
              <a:tabLst>
                <a:tab pos="530225" algn="l"/>
              </a:tabLst>
            </a:pPr>
            <a:r>
              <a:rPr lang="de-DE" altLang="en-US" sz="1800" dirty="0"/>
              <a:t>TRGS 529</a:t>
            </a:r>
          </a:p>
          <a:p>
            <a:pPr lvl="1">
              <a:lnSpc>
                <a:spcPct val="150000"/>
              </a:lnSpc>
              <a:tabLst>
                <a:tab pos="530225" algn="l"/>
              </a:tabLst>
            </a:pPr>
            <a:r>
              <a:rPr lang="de-DE" altLang="en-US" sz="1800" dirty="0"/>
              <a:t>TRAS 120</a:t>
            </a:r>
          </a:p>
          <a:p>
            <a:pPr>
              <a:lnSpc>
                <a:spcPct val="150000"/>
              </a:lnSpc>
              <a:tabLst>
                <a:tab pos="530225" algn="l"/>
              </a:tabLst>
            </a:pPr>
            <a:r>
              <a:rPr lang="de-DE" altLang="en-US" dirty="0"/>
              <a:t>Spezifischer rechtlicher Rahmen Instandhaltung</a:t>
            </a:r>
          </a:p>
          <a:p>
            <a:pPr>
              <a:lnSpc>
                <a:spcPct val="150000"/>
              </a:lnSpc>
              <a:tabLst>
                <a:tab pos="530225" algn="l"/>
              </a:tabLst>
            </a:pPr>
            <a:r>
              <a:rPr lang="de-DE" altLang="en-US" dirty="0"/>
              <a:t>Arbeitshilfen des Fachverband Biogas e.V.</a:t>
            </a:r>
          </a:p>
          <a:p>
            <a:pPr>
              <a:lnSpc>
                <a:spcPct val="150000"/>
              </a:lnSpc>
              <a:tabLst>
                <a:tab pos="530225" algn="l"/>
              </a:tabLst>
            </a:pPr>
            <a:r>
              <a:rPr lang="de-DE" altLang="en-US" dirty="0"/>
              <a:t>Aktuelles Unfallgeschehen auf Biogasanlagen</a:t>
            </a:r>
          </a:p>
          <a:p>
            <a:pPr marL="0" indent="0">
              <a:spcAft>
                <a:spcPts val="1200"/>
              </a:spcAft>
              <a:buClr>
                <a:schemeClr val="tx1"/>
              </a:buClr>
              <a:buNone/>
              <a:tabLst>
                <a:tab pos="530225" algn="l"/>
              </a:tabLst>
            </a:pPr>
            <a:endParaRPr lang="de-DE" altLang="de-DE" dirty="0">
              <a:solidFill>
                <a:schemeClr val="accent1"/>
              </a:solidFill>
            </a:endParaRPr>
          </a:p>
          <a:p>
            <a:pPr>
              <a:spcAft>
                <a:spcPts val="1200"/>
              </a:spcAft>
              <a:buClr>
                <a:schemeClr val="tx1"/>
              </a:buClr>
              <a:tabLst>
                <a:tab pos="530225" algn="l"/>
              </a:tabLst>
            </a:pPr>
            <a:endParaRPr lang="de-DE" altLang="de-DE" sz="600" dirty="0">
              <a:solidFill>
                <a:schemeClr val="accent1"/>
              </a:solidFill>
            </a:endParaRPr>
          </a:p>
          <a:p>
            <a:pPr>
              <a:spcAft>
                <a:spcPts val="1200"/>
              </a:spcAft>
              <a:buClr>
                <a:schemeClr val="tx1"/>
              </a:buClr>
              <a:tabLst>
                <a:tab pos="530225" algn="l"/>
              </a:tabLst>
            </a:pPr>
            <a:endParaRPr lang="de-DE" altLang="de-DE" dirty="0"/>
          </a:p>
          <a:p>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Aufbau der TRAS 120</a:t>
            </a:r>
          </a:p>
        </p:txBody>
      </p:sp>
      <p:sp>
        <p:nvSpPr>
          <p:cNvPr id="8" name="Datumsplatzhalter 7"/>
          <p:cNvSpPr>
            <a:spLocks noGrp="1"/>
          </p:cNvSpPr>
          <p:nvPr>
            <p:ph type="dt" sz="half" idx="10"/>
          </p:nvPr>
        </p:nvSpPr>
        <p:spPr/>
        <p:txBody>
          <a:bodyPr/>
          <a:lstStyle/>
          <a:p>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20</a:t>
            </a:fld>
            <a:endParaRPr lang="de-DE" dirty="0"/>
          </a:p>
        </p:txBody>
      </p:sp>
      <p:sp>
        <p:nvSpPr>
          <p:cNvPr id="4" name="Textplatzhalter 3"/>
          <p:cNvSpPr>
            <a:spLocks noGrp="1"/>
          </p:cNvSpPr>
          <p:nvPr>
            <p:ph type="body" sz="quarter" idx="13"/>
          </p:nvPr>
        </p:nvSpPr>
        <p:spPr>
          <a:xfrm>
            <a:off x="529169" y="1556792"/>
            <a:ext cx="11178119" cy="4844008"/>
          </a:xfrm>
        </p:spPr>
        <p:txBody>
          <a:bodyPr/>
          <a:lstStyle/>
          <a:p>
            <a:r>
              <a:rPr lang="de-DE" b="0" dirty="0"/>
              <a:t>Die TRAS 120 enthält Regelungen zum Immissionsschutz, zur Anlagensicherheit, zur Störfallvorsorge und zum Arbeits- und Gesundheitsschutz.</a:t>
            </a:r>
            <a:endParaRPr lang="de-DE" sz="1000" b="0" dirty="0"/>
          </a:p>
          <a:p>
            <a:pPr marL="266700" indent="-266700">
              <a:buFont typeface="Arial" pitchFamily="34" charset="0"/>
              <a:buChar char="•"/>
            </a:pPr>
            <a:r>
              <a:rPr lang="de-DE" sz="1800" b="0" dirty="0"/>
              <a:t>Kap. 1.4 </a:t>
            </a:r>
            <a:r>
              <a:rPr lang="de-DE" sz="1800" b="0" dirty="0">
                <a:solidFill>
                  <a:schemeClr val="accent5"/>
                </a:solidFill>
              </a:rPr>
              <a:t>Begriffsdefinitionen</a:t>
            </a:r>
            <a:endParaRPr lang="de-DE" sz="1800" b="0" dirty="0">
              <a:solidFill>
                <a:srgbClr val="FF0000"/>
              </a:solidFill>
            </a:endParaRPr>
          </a:p>
          <a:p>
            <a:pPr marL="266700" indent="-266700">
              <a:buFont typeface="Arial" pitchFamily="34" charset="0"/>
              <a:buChar char="•"/>
            </a:pPr>
            <a:r>
              <a:rPr lang="de-DE" sz="1800" b="0" dirty="0"/>
              <a:t>Kap. 1.5 </a:t>
            </a:r>
            <a:r>
              <a:rPr lang="de-DE" sz="1800" b="0" dirty="0">
                <a:solidFill>
                  <a:schemeClr val="accent5"/>
                </a:solidFill>
              </a:rPr>
              <a:t>Gefahrenquellen</a:t>
            </a:r>
            <a:r>
              <a:rPr lang="de-DE" sz="1800" b="0" dirty="0"/>
              <a:t> </a:t>
            </a:r>
            <a:r>
              <a:rPr lang="de-DE" sz="1600" b="0" dirty="0"/>
              <a:t>(betriebliche, technische, stoffliche, sonstige betr., umgebungsbedingte Gefahrenquellen, Eingriffe Unbefugter, …)</a:t>
            </a:r>
          </a:p>
          <a:p>
            <a:endParaRPr lang="de-DE" sz="1400" b="0" dirty="0"/>
          </a:p>
          <a:p>
            <a:pPr marL="266700" indent="-266700">
              <a:buFont typeface="Arial" pitchFamily="34" charset="0"/>
              <a:buChar char="•"/>
            </a:pPr>
            <a:r>
              <a:rPr lang="de-DE" sz="1800" b="0" dirty="0"/>
              <a:t>Kap. 2 Grundsätzliche Anforderungen </a:t>
            </a:r>
            <a:r>
              <a:rPr lang="de-DE" sz="1600" b="0" dirty="0"/>
              <a:t>(Brandschutz, EX-Schutz, gasbeaufs. Anlagenteile, Schutzabstände, Betriebsorganisation, Eigenüberwachung, Prüfung u. </a:t>
            </a:r>
            <a:r>
              <a:rPr lang="de-DE" sz="1600" b="0" dirty="0">
                <a:solidFill>
                  <a:schemeClr val="accent5"/>
                </a:solidFill>
              </a:rPr>
              <a:t>Instandhaltung</a:t>
            </a:r>
            <a:r>
              <a:rPr lang="de-DE" sz="1600" b="0" dirty="0"/>
              <a:t>, Alarm-Notfallplan, Notstromkonzept, Einsatz bes. Substrate, Blitzschutz…)</a:t>
            </a:r>
          </a:p>
          <a:p>
            <a:pPr marL="266700" indent="-266700">
              <a:buFont typeface="Arial" pitchFamily="34" charset="0"/>
              <a:buChar char="•"/>
            </a:pPr>
            <a:r>
              <a:rPr lang="de-DE" sz="1800" b="0" dirty="0"/>
              <a:t>Kap. 3 Besondere Anforderungen an Anlagenteile </a:t>
            </a:r>
            <a:r>
              <a:rPr lang="de-DE" sz="1600" b="0" dirty="0"/>
              <a:t>(Substratvorbehandlung, Gärbehälter, Rohrleitungen/Pumpen, Gasspeicher, Maschinenräume, Aktivkohlefilter, Zus. Gasverbrauchseinrichtung, Trocknungsanlagen, PLT, Elektrotechnik)</a:t>
            </a:r>
          </a:p>
          <a:p>
            <a:pPr marL="266700" indent="-266700">
              <a:buFont typeface="Arial" pitchFamily="34" charset="0"/>
              <a:buChar char="•"/>
            </a:pPr>
            <a:endParaRPr lang="de-DE" sz="1400" b="0" dirty="0">
              <a:solidFill>
                <a:schemeClr val="accent5"/>
              </a:solidFill>
            </a:endParaRPr>
          </a:p>
          <a:p>
            <a:pPr marL="266700" indent="-266700">
              <a:buFont typeface="Arial" pitchFamily="34" charset="0"/>
              <a:buChar char="•"/>
            </a:pPr>
            <a:r>
              <a:rPr lang="de-DE" sz="1800" b="0" dirty="0"/>
              <a:t>Hinweise und Erläuterungen</a:t>
            </a:r>
          </a:p>
          <a:p>
            <a:pPr marL="266700" indent="-266700">
              <a:buFont typeface="Arial" pitchFamily="34" charset="0"/>
              <a:buChar char="•"/>
            </a:pPr>
            <a:endParaRPr lang="de-DE" sz="800" b="0" dirty="0"/>
          </a:p>
          <a:p>
            <a:pPr marL="285750" indent="-285750" algn="ctr">
              <a:buFont typeface="Wingdings" panose="05000000000000000000" pitchFamily="2" charset="2"/>
              <a:buChar char="è"/>
            </a:pPr>
            <a:r>
              <a:rPr lang="de-DE" sz="1800" b="0" dirty="0">
                <a:solidFill>
                  <a:schemeClr val="accent5"/>
                </a:solidFill>
                <a:sym typeface="Wingdings" panose="05000000000000000000" pitchFamily="2" charset="2"/>
              </a:rPr>
              <a:t>Relevante Punkte der TRAS 120 werden im Laufe der Schulung an geeigneter Stelle aufgezeigt.</a:t>
            </a:r>
          </a:p>
          <a:p>
            <a:pPr marL="285750" indent="-285750" algn="ctr">
              <a:buFont typeface="Wingdings" panose="05000000000000000000" pitchFamily="2" charset="2"/>
              <a:buChar char="è"/>
            </a:pPr>
            <a:r>
              <a:rPr lang="de-DE" sz="1800" b="0" dirty="0">
                <a:solidFill>
                  <a:schemeClr val="accent5"/>
                </a:solidFill>
                <a:sym typeface="Wingdings" panose="05000000000000000000" pitchFamily="2" charset="2"/>
              </a:rPr>
              <a:t>Derzeit wird die TRAS 120 überarbeitet.</a:t>
            </a:r>
            <a:endParaRPr lang="de-DE" sz="1800" b="0" dirty="0">
              <a:solidFill>
                <a:schemeClr val="accent5"/>
              </a:solidFill>
            </a:endParaRPr>
          </a:p>
        </p:txBody>
      </p:sp>
      <p:sp>
        <p:nvSpPr>
          <p:cNvPr id="6" name="Abgerundetes Rechteck 5"/>
          <p:cNvSpPr/>
          <p:nvPr/>
        </p:nvSpPr>
        <p:spPr bwMode="auto">
          <a:xfrm>
            <a:off x="741393" y="3328081"/>
            <a:ext cx="10989660" cy="1756792"/>
          </a:xfrm>
          <a:prstGeom prst="roundRect">
            <a:avLst/>
          </a:prstGeom>
          <a:noFill/>
          <a:ln w="2857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de-DE" sz="2000" b="1" dirty="0">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wichtige Verordnungen </a:t>
            </a:r>
            <a:br>
              <a:rPr lang="de-DE" dirty="0"/>
            </a:br>
            <a:r>
              <a:rPr lang="de-DE" sz="2000" dirty="0">
                <a:solidFill>
                  <a:schemeClr val="accent2"/>
                </a:solidFill>
              </a:rPr>
              <a:t>im Arbeitsschutz</a:t>
            </a:r>
          </a:p>
        </p:txBody>
      </p:sp>
      <p:sp>
        <p:nvSpPr>
          <p:cNvPr id="3" name="Datumsplatzhalter 2"/>
          <p:cNvSpPr>
            <a:spLocks noGrp="1"/>
          </p:cNvSpPr>
          <p:nvPr>
            <p:ph type="dt" sz="half" idx="10"/>
          </p:nvPr>
        </p:nvSpPr>
        <p:spPr/>
        <p:txBody>
          <a:bodyPr/>
          <a:lstStyle/>
          <a:p>
            <a:r>
              <a:rPr lang="de-DE"/>
              <a:t>Schulung 2025/2026</a:t>
            </a:r>
          </a:p>
        </p:txBody>
      </p:sp>
      <p:sp>
        <p:nvSpPr>
          <p:cNvPr id="4" name="Foliennummernplatzhalter 3"/>
          <p:cNvSpPr>
            <a:spLocks noGrp="1"/>
          </p:cNvSpPr>
          <p:nvPr>
            <p:ph type="sldNum" sz="quarter" idx="12"/>
          </p:nvPr>
        </p:nvSpPr>
        <p:spPr/>
        <p:txBody>
          <a:bodyPr/>
          <a:lstStyle/>
          <a:p>
            <a:fld id="{427FF638-13A2-469C-83A3-7A0B5375A2CC}" type="slidenum">
              <a:rPr lang="de-DE" smtClean="0"/>
              <a:pPr/>
              <a:t>21</a:t>
            </a:fld>
            <a:endParaRPr lang="de-DE"/>
          </a:p>
        </p:txBody>
      </p:sp>
      <p:sp>
        <p:nvSpPr>
          <p:cNvPr id="5" name="Textplatzhalter 4"/>
          <p:cNvSpPr>
            <a:spLocks noGrp="1"/>
          </p:cNvSpPr>
          <p:nvPr>
            <p:ph type="body" sz="quarter" idx="13"/>
          </p:nvPr>
        </p:nvSpPr>
        <p:spPr>
          <a:xfrm>
            <a:off x="529166" y="1556792"/>
            <a:ext cx="11183458" cy="4536504"/>
          </a:xfrm>
        </p:spPr>
        <p:txBody>
          <a:bodyPr/>
          <a:lstStyle/>
          <a:p>
            <a:pPr marL="0" indent="0">
              <a:buNone/>
            </a:pPr>
            <a:r>
              <a:rPr lang="de-DE" sz="1800" b="1" dirty="0"/>
              <a:t>Verordnung über Sicherheit und Gesundheitsschutz bei der Verwendung von Arbeitsmitteln</a:t>
            </a:r>
            <a:r>
              <a:rPr lang="de-DE" sz="1800" b="1" dirty="0">
                <a:solidFill>
                  <a:schemeClr val="accent2"/>
                </a:solidFill>
              </a:rPr>
              <a:t> </a:t>
            </a:r>
            <a:r>
              <a:rPr lang="de-DE" sz="1800" b="1" dirty="0">
                <a:solidFill>
                  <a:schemeClr val="accent5"/>
                </a:solidFill>
              </a:rPr>
              <a:t>(BetrSichV)</a:t>
            </a:r>
          </a:p>
          <a:p>
            <a:pPr marL="0" lvl="1" indent="0">
              <a:buClr>
                <a:srgbClr val="007FAC"/>
              </a:buClr>
              <a:buNone/>
            </a:pPr>
            <a:r>
              <a:rPr lang="de-DE" sz="1800" dirty="0">
                <a:solidFill>
                  <a:schemeClr val="accent1"/>
                </a:solidFill>
              </a:rPr>
              <a:t>Regelt die </a:t>
            </a:r>
            <a:r>
              <a:rPr lang="de-DE" sz="1800" dirty="0">
                <a:solidFill>
                  <a:schemeClr val="accent2"/>
                </a:solidFill>
              </a:rPr>
              <a:t>Bereitstellung von Arbeitsmitteln</a:t>
            </a:r>
            <a:r>
              <a:rPr lang="de-DE" sz="1800" dirty="0">
                <a:solidFill>
                  <a:schemeClr val="accent1"/>
                </a:solidFill>
              </a:rPr>
              <a:t> durch den Arbeitgeber, die </a:t>
            </a:r>
            <a:r>
              <a:rPr lang="de-DE" sz="1800" dirty="0">
                <a:solidFill>
                  <a:schemeClr val="accent2"/>
                </a:solidFill>
              </a:rPr>
              <a:t>Benutzung von Arbeitsmitteln</a:t>
            </a:r>
            <a:r>
              <a:rPr lang="de-DE" sz="1800" dirty="0">
                <a:solidFill>
                  <a:schemeClr val="accent1"/>
                </a:solidFill>
              </a:rPr>
              <a:t> durch Beschäftigte bei der Arbeit und </a:t>
            </a:r>
            <a:r>
              <a:rPr lang="de-DE" sz="1800" dirty="0">
                <a:solidFill>
                  <a:schemeClr val="accent2"/>
                </a:solidFill>
              </a:rPr>
              <a:t>die Prüfung von Arbeitsmitteln</a:t>
            </a:r>
            <a:r>
              <a:rPr lang="de-DE" sz="1800" dirty="0">
                <a:solidFill>
                  <a:schemeClr val="accent1"/>
                </a:solidFill>
              </a:rPr>
              <a:t>.</a:t>
            </a:r>
            <a:endParaRPr lang="de-DE" altLang="de-DE" sz="1800" dirty="0">
              <a:solidFill>
                <a:schemeClr val="accent1"/>
              </a:solidFill>
            </a:endParaRPr>
          </a:p>
          <a:p>
            <a:pPr marL="363538" indent="-363538"/>
            <a:endParaRPr lang="de-DE" sz="1000" dirty="0">
              <a:solidFill>
                <a:schemeClr val="tx1"/>
              </a:solidFill>
            </a:endParaRPr>
          </a:p>
          <a:p>
            <a:pPr marL="0" indent="0">
              <a:buNone/>
            </a:pPr>
            <a:r>
              <a:rPr lang="de-DE" sz="1800" b="1" dirty="0"/>
              <a:t>Verordnung über Sicherheit und Gesundheitsschutz bei Tätigkeiten mit biologischen Arbeitsstoffen </a:t>
            </a:r>
            <a:r>
              <a:rPr lang="de-DE" sz="1800" b="1" dirty="0">
                <a:solidFill>
                  <a:schemeClr val="accent5"/>
                </a:solidFill>
              </a:rPr>
              <a:t>(BioStoffV)</a:t>
            </a:r>
          </a:p>
          <a:p>
            <a:pPr marL="0" lvl="1" indent="0">
              <a:buClr>
                <a:srgbClr val="007FAC"/>
              </a:buClr>
              <a:buNone/>
            </a:pPr>
            <a:r>
              <a:rPr lang="de-DE" sz="1800" dirty="0">
                <a:solidFill>
                  <a:schemeClr val="tx1"/>
                </a:solidFill>
              </a:rPr>
              <a:t>Dient den Maßnahmen zum </a:t>
            </a:r>
            <a:r>
              <a:rPr lang="de-DE" sz="1800" dirty="0">
                <a:solidFill>
                  <a:schemeClr val="accent2"/>
                </a:solidFill>
              </a:rPr>
              <a:t>Schutz von Sicherheit und Gesundheit der Beschäftigten </a:t>
            </a:r>
            <a:r>
              <a:rPr lang="de-DE" sz="1800" dirty="0">
                <a:solidFill>
                  <a:schemeClr val="tx1"/>
                </a:solidFill>
              </a:rPr>
              <a:t>vor Gefährdungen durch </a:t>
            </a:r>
            <a:r>
              <a:rPr lang="de-DE" sz="1800" dirty="0">
                <a:solidFill>
                  <a:schemeClr val="accent2"/>
                </a:solidFill>
              </a:rPr>
              <a:t>biologische Arbeitsstoffe</a:t>
            </a:r>
            <a:r>
              <a:rPr lang="de-DE" sz="1800" dirty="0">
                <a:solidFill>
                  <a:schemeClr val="tx1"/>
                </a:solidFill>
              </a:rPr>
              <a:t>.</a:t>
            </a:r>
          </a:p>
          <a:p>
            <a:pPr marL="0" lvl="1" indent="0">
              <a:buClr>
                <a:srgbClr val="007FAC"/>
              </a:buClr>
              <a:buNone/>
            </a:pPr>
            <a:endParaRPr lang="de-DE" sz="1000" dirty="0">
              <a:solidFill>
                <a:schemeClr val="tx1"/>
              </a:solidFill>
            </a:endParaRPr>
          </a:p>
          <a:p>
            <a:pPr marL="0" indent="0">
              <a:buNone/>
            </a:pPr>
            <a:r>
              <a:rPr lang="de-DE" sz="1800" b="1" dirty="0"/>
              <a:t>Verordnung über Arbeitsstätten </a:t>
            </a:r>
          </a:p>
          <a:p>
            <a:pPr marL="0" indent="0">
              <a:buNone/>
            </a:pPr>
            <a:r>
              <a:rPr lang="de-DE" sz="1800" b="1" dirty="0">
                <a:solidFill>
                  <a:schemeClr val="accent5"/>
                </a:solidFill>
              </a:rPr>
              <a:t>(ArbStättV)</a:t>
            </a:r>
          </a:p>
          <a:p>
            <a:pPr marL="0" lvl="1" indent="0">
              <a:buClr>
                <a:srgbClr val="007FAC"/>
              </a:buClr>
              <a:buNone/>
            </a:pPr>
            <a:r>
              <a:rPr lang="de-DE" sz="1800" dirty="0">
                <a:solidFill>
                  <a:schemeClr val="tx1"/>
                </a:solidFill>
              </a:rPr>
              <a:t>Dient der Sicherheit und dem Schutz der Gesundheit der Beschäftigten beim </a:t>
            </a:r>
            <a:r>
              <a:rPr lang="de-DE" sz="1800" dirty="0">
                <a:solidFill>
                  <a:schemeClr val="accent2"/>
                </a:solidFill>
              </a:rPr>
              <a:t>Einrichten und Betreiben</a:t>
            </a:r>
            <a:r>
              <a:rPr lang="de-DE" sz="1800" dirty="0">
                <a:solidFill>
                  <a:schemeClr val="tx1"/>
                </a:solidFill>
              </a:rPr>
              <a:t> von Arbeitsstätten (z.B. Arbeitsräume, </a:t>
            </a:r>
            <a:r>
              <a:rPr lang="de-DE" sz="1800" dirty="0">
                <a:solidFill>
                  <a:schemeClr val="accent1"/>
                </a:solidFill>
              </a:rPr>
              <a:t>Orte im Freien auf dem Gelände und </a:t>
            </a:r>
            <a:r>
              <a:rPr lang="de-DE" sz="1800" dirty="0">
                <a:solidFill>
                  <a:schemeClr val="tx1"/>
                </a:solidFill>
              </a:rPr>
              <a:t>Orte auf Baustellen).</a:t>
            </a:r>
          </a:p>
          <a:p>
            <a:pPr marL="0" lvl="1" indent="0">
              <a:buClr>
                <a:srgbClr val="007FAC"/>
              </a:buClr>
              <a:buNone/>
            </a:pPr>
            <a:endParaRPr lang="de-DE" sz="800" dirty="0">
              <a:solidFill>
                <a:schemeClr val="tx1"/>
              </a:solidFill>
            </a:endParaRPr>
          </a:p>
          <a:p>
            <a:pPr marL="0" lvl="1" indent="0">
              <a:buClr>
                <a:srgbClr val="007FAC"/>
              </a:buClr>
              <a:buNone/>
            </a:pPr>
            <a:r>
              <a:rPr lang="de-DE" sz="1800" dirty="0">
                <a:solidFill>
                  <a:schemeClr val="tx1"/>
                </a:solidFill>
              </a:rPr>
              <a:t>…</a:t>
            </a:r>
          </a:p>
          <a:p>
            <a:pPr marL="0" lvl="1" indent="0">
              <a:buClr>
                <a:srgbClr val="007FAC"/>
              </a:buClr>
              <a:buNone/>
            </a:pPr>
            <a:endParaRPr lang="de-DE" sz="1600" dirty="0">
              <a:solidFill>
                <a:schemeClr val="tx1"/>
              </a:solidFill>
            </a:endParaRPr>
          </a:p>
          <a:p>
            <a:pPr lvl="1">
              <a:buClr>
                <a:srgbClr val="007FAC"/>
              </a:buClr>
            </a:pPr>
            <a:endParaRPr lang="de-DE" sz="1800" dirty="0">
              <a:solidFill>
                <a:schemeClr val="tx1"/>
              </a:solidFill>
            </a:endParaRPr>
          </a:p>
        </p:txBody>
      </p:sp>
    </p:spTree>
    <p:extLst>
      <p:ext uri="{BB962C8B-B14F-4D97-AF65-F5344CB8AC3E}">
        <p14:creationId xmlns:p14="http://schemas.microsoft.com/office/powerpoint/2010/main" val="125535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29167" y="228600"/>
            <a:ext cx="9167233" cy="1143000"/>
          </a:xfrm>
        </p:spPr>
        <p:txBody>
          <a:bodyPr/>
          <a:lstStyle/>
          <a:p>
            <a:r>
              <a:rPr lang="de-DE" altLang="de-DE" dirty="0"/>
              <a:t>Anwendung u. Entwicklung technisches Regelwerk</a:t>
            </a:r>
            <a:endParaRPr lang="de-DE" dirty="0"/>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22</a:t>
            </a:fld>
            <a:endParaRPr lang="de-DE" dirty="0"/>
          </a:p>
        </p:txBody>
      </p:sp>
      <p:sp>
        <p:nvSpPr>
          <p:cNvPr id="6" name="Textplatzhalter 5"/>
          <p:cNvSpPr>
            <a:spLocks noGrp="1"/>
          </p:cNvSpPr>
          <p:nvPr>
            <p:ph type="body" sz="quarter" idx="13"/>
          </p:nvPr>
        </p:nvSpPr>
        <p:spPr>
          <a:xfrm>
            <a:off x="529166" y="1412776"/>
            <a:ext cx="11327474" cy="4680520"/>
          </a:xfrm>
        </p:spPr>
        <p:txBody>
          <a:bodyPr/>
          <a:lstStyle/>
          <a:p>
            <a:r>
              <a:rPr lang="de-DE" altLang="de-DE" sz="1800" dirty="0"/>
              <a:t>Gemäß dem EnWG § 49 </a:t>
            </a:r>
            <a:r>
              <a:rPr lang="de-DE" altLang="de-DE" sz="1800" b="0" dirty="0"/>
              <a:t>sind </a:t>
            </a:r>
            <a:r>
              <a:rPr lang="de-DE" altLang="de-DE" sz="1800" b="0" dirty="0">
                <a:solidFill>
                  <a:schemeClr val="tx1"/>
                </a:solidFill>
              </a:rPr>
              <a:t>Anlagen so </a:t>
            </a:r>
            <a:r>
              <a:rPr lang="de-DE" altLang="de-DE" sz="1800" b="0" dirty="0">
                <a:solidFill>
                  <a:schemeClr val="accent5"/>
                </a:solidFill>
              </a:rPr>
              <a:t>zu errichten und zu betreiben</a:t>
            </a:r>
            <a:r>
              <a:rPr lang="de-DE" altLang="de-DE" sz="1800" b="0" dirty="0">
                <a:solidFill>
                  <a:schemeClr val="tx1"/>
                </a:solidFill>
              </a:rPr>
              <a:t>, dass die technische Sicherheit gewährleistet [..] ist, unter Beachtung der </a:t>
            </a:r>
            <a:r>
              <a:rPr lang="de-DE" altLang="de-DE" sz="1800" b="0" dirty="0">
                <a:solidFill>
                  <a:schemeClr val="accent5"/>
                </a:solidFill>
              </a:rPr>
              <a:t>allgemein anerkannten Regeln der Technik</a:t>
            </a:r>
            <a:r>
              <a:rPr lang="de-DE" altLang="de-DE" sz="1800" b="0" dirty="0">
                <a:solidFill>
                  <a:schemeClr val="tx1"/>
                </a:solidFill>
              </a:rPr>
              <a:t>. Deren Einhaltung wird vermutet, wenn bei Anlagen zur</a:t>
            </a:r>
            <a:r>
              <a:rPr lang="de-DE" altLang="de-DE" sz="1800" b="0" dirty="0"/>
              <a:t> Erzeugung, Fortleitung und Abgabe von Gas </a:t>
            </a:r>
            <a:r>
              <a:rPr lang="de-DE" altLang="de-DE" sz="1800" b="0" dirty="0">
                <a:solidFill>
                  <a:schemeClr val="accent5"/>
                </a:solidFill>
              </a:rPr>
              <a:t>die technischen Regeln der Deutschen Vereinigung des Gas- und Wasserfaches e. V.</a:t>
            </a:r>
            <a:r>
              <a:rPr lang="de-DE" altLang="de-DE" sz="1800" b="0" dirty="0">
                <a:solidFill>
                  <a:schemeClr val="tx1"/>
                </a:solidFill>
              </a:rPr>
              <a:t> eingehalten worden sind.</a:t>
            </a:r>
          </a:p>
          <a:p>
            <a:endParaRPr lang="de-DE" altLang="de-DE" sz="800" b="0" dirty="0">
              <a:solidFill>
                <a:schemeClr val="tx1"/>
              </a:solidFill>
            </a:endParaRPr>
          </a:p>
          <a:p>
            <a:pPr marL="0" indent="0">
              <a:buNone/>
            </a:pPr>
            <a:r>
              <a:rPr lang="de-DE" sz="1800" b="1" dirty="0">
                <a:solidFill>
                  <a:schemeClr val="accent1"/>
                </a:solidFill>
              </a:rPr>
              <a:t>Regelwerke DVGW / DWA</a:t>
            </a:r>
            <a:r>
              <a:rPr lang="de-DE" sz="1800" b="1" dirty="0"/>
              <a:t>:</a:t>
            </a:r>
          </a:p>
          <a:p>
            <a:pPr marL="268288" lvl="1" indent="-268288">
              <a:buClr>
                <a:srgbClr val="007FAC"/>
              </a:buClr>
            </a:pPr>
            <a:r>
              <a:rPr lang="de-DE" sz="1600" dirty="0">
                <a:solidFill>
                  <a:schemeClr val="accent5"/>
                </a:solidFill>
              </a:rPr>
              <a:t>DWA-A 793-1 </a:t>
            </a:r>
            <a:r>
              <a:rPr lang="de-DE" sz="1600" dirty="0"/>
              <a:t>(TRwS 793-1) Technische Regel wassergefährdender Stoffe - Biogasanlagen - Teil 1: Errichtung und Betrieb von Biogasanlagen mit Gärsubstraten landwirtschaftlicher Herkunft (09/2021)</a:t>
            </a:r>
          </a:p>
          <a:p>
            <a:pPr marL="268288" lvl="1" indent="-268288">
              <a:buClr>
                <a:srgbClr val="007FAC"/>
              </a:buClr>
            </a:pPr>
            <a:r>
              <a:rPr lang="de-DE" sz="1600" dirty="0">
                <a:solidFill>
                  <a:schemeClr val="accent5"/>
                </a:solidFill>
              </a:rPr>
              <a:t>DVGW G 260 </a:t>
            </a:r>
            <a:r>
              <a:rPr lang="de-DE" sz="1600" dirty="0"/>
              <a:t>Gasbeschaffenheit (09/2021)</a:t>
            </a:r>
          </a:p>
          <a:p>
            <a:pPr marL="268288" lvl="1" indent="-268288">
              <a:buClr>
                <a:srgbClr val="007FAC"/>
              </a:buClr>
            </a:pPr>
            <a:r>
              <a:rPr lang="de-DE" sz="1600" dirty="0">
                <a:solidFill>
                  <a:schemeClr val="accent5"/>
                </a:solidFill>
              </a:rPr>
              <a:t>DVGW G 220 </a:t>
            </a:r>
            <a:r>
              <a:rPr lang="de-DE" sz="1600" dirty="0"/>
              <a:t>Power-</a:t>
            </a:r>
            <a:r>
              <a:rPr lang="de-DE" sz="1600" dirty="0" err="1"/>
              <a:t>to</a:t>
            </a:r>
            <a:r>
              <a:rPr lang="de-DE" sz="1600" dirty="0"/>
              <a:t>-Gas Energieanlagen: Planung, Fertigung, Errichtung, Prüfung</a:t>
            </a:r>
            <a:r>
              <a:rPr lang="en-US" sz="1600" dirty="0"/>
              <a:t>, </a:t>
            </a:r>
            <a:r>
              <a:rPr lang="de-DE" sz="1600" dirty="0"/>
              <a:t>Inbetriebnahme</a:t>
            </a:r>
            <a:r>
              <a:rPr lang="en-US" sz="1600" dirty="0"/>
              <a:t> und </a:t>
            </a:r>
            <a:r>
              <a:rPr lang="de-DE" sz="1600" dirty="0"/>
              <a:t>Betrieb (08/2021)</a:t>
            </a:r>
          </a:p>
          <a:p>
            <a:pPr marL="268288" lvl="1" indent="-268288">
              <a:buClr>
                <a:srgbClr val="007FAC"/>
              </a:buClr>
            </a:pPr>
            <a:r>
              <a:rPr lang="de-DE" sz="1600" dirty="0">
                <a:solidFill>
                  <a:schemeClr val="accent5"/>
                </a:solidFill>
              </a:rPr>
              <a:t>DWA-M 218 / </a:t>
            </a:r>
            <a:r>
              <a:rPr lang="de-DE" altLang="de-DE" sz="1600" dirty="0">
                <a:solidFill>
                  <a:schemeClr val="accent5"/>
                </a:solidFill>
              </a:rPr>
              <a:t>DVGW G 438 </a:t>
            </a:r>
            <a:r>
              <a:rPr lang="de-DE" sz="1600" dirty="0"/>
              <a:t>Rohrleitungssysteme für den Bereich der technischen Ausrüstungen von Biogasanlagen (08/2021)</a:t>
            </a:r>
          </a:p>
          <a:p>
            <a:pPr marL="268288" lvl="1" indent="-268288">
              <a:buClr>
                <a:srgbClr val="007FAC"/>
              </a:buClr>
            </a:pPr>
            <a:r>
              <a:rPr lang="de-DE" sz="1600" dirty="0">
                <a:solidFill>
                  <a:schemeClr val="accent5"/>
                </a:solidFill>
              </a:rPr>
              <a:t>DWA-M 362-2 / DVGW G 265-2 (A) </a:t>
            </a:r>
            <a:r>
              <a:rPr lang="de-DE" sz="1600" dirty="0"/>
              <a:t>Anlagen für die Aufbereitung und Einspeisung von Biogas in Gasnetze – Teil 2: Fermentativ erzeugte Gase – Betrieb und Instandhaltung (08/2021)</a:t>
            </a:r>
          </a:p>
          <a:p>
            <a:pPr marL="268288" lvl="1" indent="-268288">
              <a:buClr>
                <a:srgbClr val="007FAC"/>
              </a:buClr>
            </a:pPr>
            <a:r>
              <a:rPr lang="de-DE" sz="1600" dirty="0">
                <a:solidFill>
                  <a:schemeClr val="accent5"/>
                </a:solidFill>
              </a:rPr>
              <a:t>DWA-M 363 / DVGW G 439 </a:t>
            </a:r>
            <a:r>
              <a:rPr lang="de-DE" sz="1600" dirty="0"/>
              <a:t>Herkunft und Verwertung von Biogasen (02/2022)</a:t>
            </a:r>
          </a:p>
          <a:p>
            <a:pPr marL="268288" lvl="1" indent="-268288">
              <a:buClr>
                <a:srgbClr val="007FAC"/>
              </a:buClr>
            </a:pPr>
            <a:r>
              <a:rPr lang="en-US" sz="1600" dirty="0">
                <a:solidFill>
                  <a:schemeClr val="accent5"/>
                </a:solidFill>
              </a:rPr>
              <a:t>DWA-M 376 / DVGW G 443 </a:t>
            </a:r>
            <a:r>
              <a:rPr lang="de-DE" sz="1600" dirty="0"/>
              <a:t>Freistehende Biogasspeicher (02/2022)</a:t>
            </a:r>
          </a:p>
          <a:p>
            <a:pPr marL="268288" lvl="1" indent="-268288">
              <a:buClr>
                <a:srgbClr val="007FAC"/>
              </a:buClr>
            </a:pPr>
            <a:endParaRPr lang="en-US" sz="1600" dirty="0">
              <a:solidFill>
                <a:schemeClr val="accent1"/>
              </a:solidFill>
            </a:endParaRPr>
          </a:p>
          <a:p>
            <a:pPr marL="268288" lvl="1" indent="-268288">
              <a:buClr>
                <a:srgbClr val="007FAC"/>
              </a:buClr>
            </a:pPr>
            <a:endParaRPr lang="de-DE" sz="1800" dirty="0">
              <a:solidFill>
                <a:schemeClr val="accent1"/>
              </a:solidFill>
            </a:endParaRPr>
          </a:p>
          <a:p>
            <a:pPr marL="268288" lvl="1" indent="-268288">
              <a:buClr>
                <a:srgbClr val="007FAC"/>
              </a:buClr>
              <a:buFont typeface="Arial" pitchFamily="34" charset="0"/>
              <a:buChar char="•"/>
            </a:pPr>
            <a:endParaRPr lang="de-DE" sz="1800" dirty="0">
              <a:solidFill>
                <a:schemeClr val="accent1"/>
              </a:solidFill>
            </a:endParaRPr>
          </a:p>
          <a:p>
            <a:pPr marL="457200" lvl="1" indent="0">
              <a:buNone/>
            </a:pPr>
            <a:endParaRPr lang="de-DE" sz="800" dirty="0">
              <a:solidFill>
                <a:schemeClr val="accent1"/>
              </a:solidFill>
            </a:endParaRPr>
          </a:p>
          <a:p>
            <a:endParaRPr lang="de-DE" altLang="de-DE" sz="1800" b="0" dirty="0"/>
          </a:p>
          <a:p>
            <a:endParaRPr lang="de-DE" dirty="0"/>
          </a:p>
          <a:p>
            <a:endParaRPr lang="de-DE" dirty="0"/>
          </a:p>
          <a:p>
            <a:endParaRPr lang="de-DE" dirty="0"/>
          </a:p>
        </p:txBody>
      </p:sp>
    </p:spTree>
    <p:extLst>
      <p:ext uri="{BB962C8B-B14F-4D97-AF65-F5344CB8AC3E}">
        <p14:creationId xmlns:p14="http://schemas.microsoft.com/office/powerpoint/2010/main" val="349780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2A1BDD1-F9CD-42BE-B99D-6150C9A45D0B}"/>
              </a:ext>
            </a:extLst>
          </p:cNvPr>
          <p:cNvSpPr>
            <a:spLocks noGrp="1"/>
          </p:cNvSpPr>
          <p:nvPr>
            <p:ph type="title"/>
          </p:nvPr>
        </p:nvSpPr>
        <p:spPr>
          <a:xfrm>
            <a:off x="529170" y="228600"/>
            <a:ext cx="9239238" cy="1143000"/>
          </a:xfrm>
        </p:spPr>
        <p:txBody>
          <a:bodyPr/>
          <a:lstStyle/>
          <a:p>
            <a:r>
              <a:rPr lang="de-DE" altLang="de-DE" dirty="0"/>
              <a:t>Anwendung u. Entwicklung technisches Regelwerk</a:t>
            </a:r>
            <a:endParaRPr lang="en-US" dirty="0"/>
          </a:p>
        </p:txBody>
      </p:sp>
      <p:sp>
        <p:nvSpPr>
          <p:cNvPr id="2" name="Datumsplatzhalter 1">
            <a:extLst>
              <a:ext uri="{FF2B5EF4-FFF2-40B4-BE49-F238E27FC236}">
                <a16:creationId xmlns:a16="http://schemas.microsoft.com/office/drawing/2014/main" id="{2FED90E0-CC83-4D82-A647-797CA400E8F9}"/>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0E57FC8A-217F-4142-A10B-2573D7B28B38}"/>
              </a:ext>
            </a:extLst>
          </p:cNvPr>
          <p:cNvSpPr>
            <a:spLocks noGrp="1"/>
          </p:cNvSpPr>
          <p:nvPr>
            <p:ph type="sldNum" sz="quarter" idx="12"/>
          </p:nvPr>
        </p:nvSpPr>
        <p:spPr/>
        <p:txBody>
          <a:bodyPr/>
          <a:lstStyle/>
          <a:p>
            <a:pPr>
              <a:defRPr/>
            </a:pPr>
            <a:fld id="{12AF9BAD-775A-4C64-ACE3-76CB4F6FA34E}" type="slidenum">
              <a:rPr lang="de-DE" smtClean="0"/>
              <a:pPr>
                <a:defRPr/>
              </a:pPr>
              <a:t>23</a:t>
            </a:fld>
            <a:endParaRPr lang="de-DE" dirty="0"/>
          </a:p>
        </p:txBody>
      </p:sp>
      <p:sp>
        <p:nvSpPr>
          <p:cNvPr id="4" name="Textplatzhalter 3">
            <a:extLst>
              <a:ext uri="{FF2B5EF4-FFF2-40B4-BE49-F238E27FC236}">
                <a16:creationId xmlns:a16="http://schemas.microsoft.com/office/drawing/2014/main" id="{53E42B01-EDC3-4981-87FF-18D9E4A9D486}"/>
              </a:ext>
            </a:extLst>
          </p:cNvPr>
          <p:cNvSpPr>
            <a:spLocks noGrp="1"/>
          </p:cNvSpPr>
          <p:nvPr>
            <p:ph type="body" sz="quarter" idx="13"/>
          </p:nvPr>
        </p:nvSpPr>
        <p:spPr>
          <a:xfrm>
            <a:off x="529166" y="1340768"/>
            <a:ext cx="11399482" cy="4968552"/>
          </a:xfrm>
        </p:spPr>
        <p:txBody>
          <a:bodyPr/>
          <a:lstStyle/>
          <a:p>
            <a:pPr marL="0" indent="0">
              <a:buNone/>
            </a:pPr>
            <a:r>
              <a:rPr lang="de-DE" sz="1800" b="1" dirty="0">
                <a:solidFill>
                  <a:schemeClr val="accent1"/>
                </a:solidFill>
              </a:rPr>
              <a:t>Regelwerke DVGW / DWA</a:t>
            </a:r>
            <a:r>
              <a:rPr lang="de-DE" sz="1800" b="1" dirty="0"/>
              <a:t>:</a:t>
            </a:r>
          </a:p>
          <a:p>
            <a:pPr marL="268288" lvl="1" indent="-268288">
              <a:buClr>
                <a:srgbClr val="007FAC"/>
              </a:buClr>
              <a:buFont typeface="Arial" pitchFamily="34" charset="0"/>
              <a:buChar char="•"/>
            </a:pPr>
            <a:r>
              <a:rPr lang="de-DE" sz="1600" dirty="0"/>
              <a:t>DWA-M 305 / DVGW G 437</a:t>
            </a:r>
            <a:r>
              <a:rPr lang="de-DE" altLang="de-DE" sz="1600" dirty="0"/>
              <a:t> </a:t>
            </a:r>
            <a:r>
              <a:rPr lang="de-DE" sz="1600" dirty="0">
                <a:solidFill>
                  <a:srgbClr val="0082B0"/>
                </a:solidFill>
              </a:rPr>
              <a:t>Gasverbrauchseinrichtungen an Biogasanlagen (09/2022)</a:t>
            </a:r>
          </a:p>
          <a:p>
            <a:pPr marL="268288" lvl="1" indent="-268288">
              <a:buClr>
                <a:srgbClr val="007FAC"/>
              </a:buClr>
              <a:buFont typeface="Arial" pitchFamily="34" charset="0"/>
              <a:buChar char="•"/>
            </a:pPr>
            <a:r>
              <a:rPr lang="de-DE" sz="1600" dirty="0"/>
              <a:t>DWA-M 377 / </a:t>
            </a:r>
            <a:r>
              <a:rPr lang="de-DE" altLang="de-DE" sz="1600" dirty="0"/>
              <a:t>DVGW G-436-1 </a:t>
            </a:r>
            <a:r>
              <a:rPr lang="de-DE" sz="1600" dirty="0">
                <a:solidFill>
                  <a:srgbClr val="0082B0"/>
                </a:solidFill>
              </a:rPr>
              <a:t>Gasspeicher Biogasspeichersysteme – Sicherstellung der Gebrauchstauglichkeit und Tragfähigkeit von Membranabdeckungssystemen (03/2023)</a:t>
            </a:r>
          </a:p>
          <a:p>
            <a:pPr marL="268288" lvl="1" indent="-268288">
              <a:buClr>
                <a:srgbClr val="007FAC"/>
              </a:buClr>
              <a:buFont typeface="Arial" pitchFamily="34" charset="0"/>
              <a:buChar char="•"/>
            </a:pPr>
            <a:r>
              <a:rPr lang="de-DE" sz="1600" dirty="0"/>
              <a:t>DVGW G 1030 </a:t>
            </a:r>
            <a:r>
              <a:rPr lang="de-DE" sz="1600" dirty="0">
                <a:solidFill>
                  <a:srgbClr val="0082B0"/>
                </a:solidFill>
              </a:rPr>
              <a:t>Anforderungen an die Qualifikation und die Organisation von Betreibern von Anlagen zur Erzeugung, Fortleitung, Aufbereitung, Konditionierung oder Einspeisung von Biogas (03/2023)</a:t>
            </a:r>
          </a:p>
          <a:p>
            <a:pPr marL="268288" lvl="1" indent="-268288">
              <a:buClr>
                <a:srgbClr val="007FAC"/>
              </a:buClr>
              <a:buFont typeface="Arial" pitchFamily="34" charset="0"/>
              <a:buChar char="•"/>
            </a:pPr>
            <a:r>
              <a:rPr lang="de-DE" sz="1600" dirty="0"/>
              <a:t>DWA-A 779 </a:t>
            </a:r>
            <a:r>
              <a:rPr lang="de-DE" sz="1600" dirty="0">
                <a:solidFill>
                  <a:srgbClr val="0082B0"/>
                </a:solidFill>
              </a:rPr>
              <a:t>Technische Regel wassergefährdender Stoffe (TRwS) - Allgemeine Technische Regelungen (06/2023)</a:t>
            </a:r>
          </a:p>
          <a:p>
            <a:pPr marL="0" lvl="1" indent="0">
              <a:buClr>
                <a:srgbClr val="007FAC"/>
              </a:buClr>
              <a:buNone/>
            </a:pPr>
            <a:endParaRPr lang="de-DE" sz="800" b="1" dirty="0">
              <a:solidFill>
                <a:schemeClr val="accent1"/>
              </a:solidFill>
            </a:endParaRPr>
          </a:p>
          <a:p>
            <a:pPr marL="0" lvl="1" indent="0">
              <a:buClr>
                <a:srgbClr val="007FAC"/>
              </a:buClr>
              <a:buNone/>
            </a:pPr>
            <a:r>
              <a:rPr lang="de-DE" sz="1600" b="1" dirty="0">
                <a:solidFill>
                  <a:schemeClr val="accent1"/>
                </a:solidFill>
              </a:rPr>
              <a:t>Regelwerke DVGW / DWA </a:t>
            </a:r>
            <a:r>
              <a:rPr lang="de-DE" sz="1600" b="1" dirty="0"/>
              <a:t>in Überarbeitung:</a:t>
            </a:r>
          </a:p>
          <a:p>
            <a:pPr marL="268288" lvl="1" indent="-268288">
              <a:buClr>
                <a:srgbClr val="007FAC"/>
              </a:buClr>
              <a:buFont typeface="Arial" pitchFamily="34" charset="0"/>
              <a:buChar char="•"/>
            </a:pPr>
            <a:r>
              <a:rPr lang="de-DE" sz="1600" dirty="0">
                <a:sym typeface="Wingdings" panose="05000000000000000000" pitchFamily="2" charset="2"/>
              </a:rPr>
              <a:t>DWA-</a:t>
            </a:r>
            <a:r>
              <a:rPr lang="de-DE" sz="1600" dirty="0"/>
              <a:t>M 372 </a:t>
            </a:r>
            <a:r>
              <a:rPr lang="de-DE" sz="1600" dirty="0">
                <a:solidFill>
                  <a:srgbClr val="0082B0"/>
                </a:solidFill>
              </a:rPr>
              <a:t>Technische Rahmenbedingungen für die Vergärung biogener Abfälle</a:t>
            </a:r>
          </a:p>
          <a:p>
            <a:pPr marL="268288" lvl="1" indent="-268288">
              <a:buClr>
                <a:srgbClr val="007FAC"/>
              </a:buClr>
              <a:buFont typeface="Arial" pitchFamily="34" charset="0"/>
              <a:buChar char="•"/>
            </a:pPr>
            <a:endParaRPr lang="de-DE" sz="800" dirty="0">
              <a:solidFill>
                <a:srgbClr val="0082B0"/>
              </a:solidFill>
            </a:endParaRPr>
          </a:p>
          <a:p>
            <a:pPr marL="0" indent="0">
              <a:buNone/>
            </a:pPr>
            <a:r>
              <a:rPr lang="de-DE" sz="1600" b="1" dirty="0"/>
              <a:t>VDI-Richtlinien </a:t>
            </a:r>
            <a:r>
              <a:rPr lang="de-DE" sz="1600" b="1" dirty="0">
                <a:solidFill>
                  <a:schemeClr val="accent5"/>
                </a:solidFill>
              </a:rPr>
              <a:t>neu veröffentlicht:</a:t>
            </a:r>
          </a:p>
          <a:p>
            <a:pPr marL="268288" lvl="1" indent="-268288">
              <a:buClr>
                <a:srgbClr val="007FAC"/>
              </a:buClr>
              <a:buFont typeface="Arial" pitchFamily="34" charset="0"/>
              <a:buChar char="•"/>
            </a:pPr>
            <a:r>
              <a:rPr lang="de-DE" sz="1600" dirty="0"/>
              <a:t>VDI 4321 </a:t>
            </a:r>
            <a:r>
              <a:rPr lang="de-DE" sz="1600" dirty="0">
                <a:solidFill>
                  <a:srgbClr val="0082B0"/>
                </a:solidFill>
              </a:rPr>
              <a:t>Diffuse Emissionen - Optische Gasdetektion zur Überprüfung von Biogasanlagen </a:t>
            </a:r>
          </a:p>
          <a:p>
            <a:pPr marL="0" lvl="1" indent="0">
              <a:buClr>
                <a:srgbClr val="007FAC"/>
              </a:buClr>
              <a:buNone/>
            </a:pPr>
            <a:endParaRPr lang="de-DE" sz="800" b="1" dirty="0">
              <a:solidFill>
                <a:schemeClr val="accent5"/>
              </a:solidFill>
            </a:endParaRPr>
          </a:p>
          <a:p>
            <a:pPr marL="0" indent="0">
              <a:buNone/>
            </a:pPr>
            <a:r>
              <a:rPr lang="de-DE" sz="1600" b="1" dirty="0"/>
              <a:t>VDI-Richtlinien in </a:t>
            </a:r>
            <a:r>
              <a:rPr lang="de-DE" sz="1600" b="1" dirty="0">
                <a:solidFill>
                  <a:schemeClr val="accent5"/>
                </a:solidFill>
              </a:rPr>
              <a:t>Erarbeitung:</a:t>
            </a:r>
          </a:p>
          <a:p>
            <a:pPr marL="268288" lvl="1" indent="-268288">
              <a:buClr>
                <a:srgbClr val="007FAC"/>
              </a:buClr>
              <a:buFont typeface="Arial" pitchFamily="34" charset="0"/>
              <a:buChar char="•"/>
            </a:pPr>
            <a:r>
              <a:rPr lang="de-DE" sz="1600" dirty="0"/>
              <a:t>VDI 3475 Blatt 4 </a:t>
            </a:r>
            <a:r>
              <a:rPr lang="de-DE" sz="1600" dirty="0">
                <a:solidFill>
                  <a:srgbClr val="0082B0"/>
                </a:solidFill>
              </a:rPr>
              <a:t>Biogasanlagen in der Landwirtschaft</a:t>
            </a:r>
          </a:p>
          <a:p>
            <a:pPr marL="268288" lvl="1" indent="-268288">
              <a:buClr>
                <a:srgbClr val="007FAC"/>
              </a:buClr>
              <a:buFont typeface="Arial" pitchFamily="34" charset="0"/>
              <a:buChar char="•"/>
            </a:pPr>
            <a:r>
              <a:rPr lang="de-DE" sz="1600" dirty="0"/>
              <a:t>VDI 3475 Blatt 8/9 </a:t>
            </a:r>
            <a:r>
              <a:rPr lang="de-DE" sz="1600" dirty="0">
                <a:solidFill>
                  <a:srgbClr val="0082B0"/>
                </a:solidFill>
              </a:rPr>
              <a:t>Emissionsminderung – Gärrest- und Wirtschaftsdüngeraufbereitungsanlagen</a:t>
            </a:r>
          </a:p>
          <a:p>
            <a:pPr algn="l"/>
            <a:endParaRPr lang="en-US" sz="1600" dirty="0">
              <a:solidFill>
                <a:srgbClr val="000000"/>
              </a:solidFill>
            </a:endParaRPr>
          </a:p>
        </p:txBody>
      </p:sp>
    </p:spTree>
    <p:extLst>
      <p:ext uri="{BB962C8B-B14F-4D97-AF65-F5344CB8AC3E}">
        <p14:creationId xmlns:p14="http://schemas.microsoft.com/office/powerpoint/2010/main" val="155079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Vorschriften und Aufgaben </a:t>
            </a:r>
            <a:br>
              <a:rPr lang="de-DE" dirty="0"/>
            </a:br>
            <a:r>
              <a:rPr lang="de-DE" sz="2000" dirty="0">
                <a:solidFill>
                  <a:schemeClr val="accent2"/>
                </a:solidFill>
              </a:rPr>
              <a:t>der Berufsgenossenschaften</a:t>
            </a:r>
          </a:p>
        </p:txBody>
      </p:sp>
      <p:sp>
        <p:nvSpPr>
          <p:cNvPr id="3" name="Datumsplatzhalter 2"/>
          <p:cNvSpPr>
            <a:spLocks noGrp="1"/>
          </p:cNvSpPr>
          <p:nvPr>
            <p:ph type="dt" sz="half" idx="10"/>
          </p:nvPr>
        </p:nvSpPr>
        <p:spPr/>
        <p:txBody>
          <a:bodyPr/>
          <a:lstStyle/>
          <a:p>
            <a:r>
              <a:rPr lang="de-DE"/>
              <a:t>Schulung 2025/2026</a:t>
            </a:r>
          </a:p>
        </p:txBody>
      </p:sp>
      <p:sp>
        <p:nvSpPr>
          <p:cNvPr id="4" name="Foliennummernplatzhalter 3"/>
          <p:cNvSpPr>
            <a:spLocks noGrp="1"/>
          </p:cNvSpPr>
          <p:nvPr>
            <p:ph type="sldNum" sz="quarter" idx="12"/>
          </p:nvPr>
        </p:nvSpPr>
        <p:spPr/>
        <p:txBody>
          <a:bodyPr/>
          <a:lstStyle/>
          <a:p>
            <a:fld id="{427FF638-13A2-469C-83A3-7A0B5375A2CC}" type="slidenum">
              <a:rPr lang="de-DE" smtClean="0"/>
              <a:pPr/>
              <a:t>24</a:t>
            </a:fld>
            <a:endParaRPr lang="de-DE"/>
          </a:p>
        </p:txBody>
      </p:sp>
      <p:sp>
        <p:nvSpPr>
          <p:cNvPr id="5" name="Textplatzhalter 4"/>
          <p:cNvSpPr>
            <a:spLocks noGrp="1"/>
          </p:cNvSpPr>
          <p:nvPr>
            <p:ph type="body" sz="quarter" idx="13"/>
          </p:nvPr>
        </p:nvSpPr>
        <p:spPr/>
        <p:txBody>
          <a:bodyPr/>
          <a:lstStyle/>
          <a:p>
            <a:pPr marL="0" indent="0">
              <a:buNone/>
            </a:pPr>
            <a:r>
              <a:rPr lang="de-DE" b="1" dirty="0"/>
              <a:t>Vorschriften:</a:t>
            </a:r>
          </a:p>
          <a:p>
            <a:r>
              <a:rPr lang="de-DE" sz="1800" dirty="0"/>
              <a:t>Regelwerk der DGUV</a:t>
            </a:r>
          </a:p>
          <a:p>
            <a:r>
              <a:rPr lang="de-DE" sz="1800" dirty="0"/>
              <a:t>VSG der SVLFG</a:t>
            </a:r>
          </a:p>
          <a:p>
            <a:endParaRPr lang="de-DE" sz="500" dirty="0"/>
          </a:p>
          <a:p>
            <a:pPr>
              <a:buNone/>
            </a:pPr>
            <a:r>
              <a:rPr lang="de-DE" b="1" dirty="0"/>
              <a:t>Aufgaben:</a:t>
            </a:r>
          </a:p>
          <a:p>
            <a:r>
              <a:rPr lang="de-DE" sz="1800" dirty="0"/>
              <a:t>Arbeitssicherheit und Gesundheitsschutz</a:t>
            </a:r>
          </a:p>
          <a:p>
            <a:pPr lvl="1"/>
            <a:r>
              <a:rPr lang="de-DE" sz="1600" dirty="0">
                <a:solidFill>
                  <a:schemeClr val="accent1"/>
                </a:solidFill>
              </a:rPr>
              <a:t>Unterstützung in Fragen der Arbeitssicherheit und des Gesundheitsschutzes</a:t>
            </a:r>
          </a:p>
          <a:p>
            <a:pPr lvl="1"/>
            <a:r>
              <a:rPr lang="de-DE" sz="1600" dirty="0">
                <a:solidFill>
                  <a:schemeClr val="accent1"/>
                </a:solidFill>
              </a:rPr>
              <a:t>Beratung und Schulung</a:t>
            </a:r>
          </a:p>
          <a:p>
            <a:pPr lvl="1"/>
            <a:r>
              <a:rPr lang="de-DE" sz="1600" dirty="0">
                <a:solidFill>
                  <a:schemeClr val="accent1"/>
                </a:solidFill>
              </a:rPr>
              <a:t>Besichtigung von Betrieben </a:t>
            </a:r>
          </a:p>
          <a:p>
            <a:pPr lvl="1"/>
            <a:r>
              <a:rPr lang="de-DE" sz="1600" dirty="0">
                <a:solidFill>
                  <a:schemeClr val="accent1"/>
                </a:solidFill>
              </a:rPr>
              <a:t>Erforschung von Unfallursachen </a:t>
            </a:r>
          </a:p>
          <a:p>
            <a:pPr lvl="1"/>
            <a:r>
              <a:rPr lang="de-DE" sz="1600" dirty="0">
                <a:solidFill>
                  <a:schemeClr val="accent1"/>
                </a:solidFill>
              </a:rPr>
              <a:t>Prüfung von Geräten und Arbeitsmitteln</a:t>
            </a:r>
            <a:endParaRPr lang="de-DE" sz="800" dirty="0"/>
          </a:p>
          <a:p>
            <a:r>
              <a:rPr lang="de-DE" sz="1800" dirty="0"/>
              <a:t>Rehabilitation und Entschädigung</a:t>
            </a:r>
          </a:p>
          <a:p>
            <a:pPr lvl="1"/>
            <a:r>
              <a:rPr lang="de-DE" sz="1600" dirty="0">
                <a:solidFill>
                  <a:schemeClr val="accent1"/>
                </a:solidFill>
              </a:rPr>
              <a:t>Optimale Behandlung bei Arbeits- und Wegeunfällen sowie bei Berufskrankheiten</a:t>
            </a:r>
            <a:endParaRPr lang="de-DE" sz="800" dirty="0"/>
          </a:p>
          <a:p>
            <a:r>
              <a:rPr lang="de-DE" sz="1800" dirty="0"/>
              <a:t>Haftung</a:t>
            </a:r>
          </a:p>
          <a:p>
            <a:pPr lvl="1"/>
            <a:r>
              <a:rPr lang="de-DE" sz="1600" dirty="0">
                <a:solidFill>
                  <a:schemeClr val="accent1"/>
                </a:solidFill>
              </a:rPr>
              <a:t>Ablösung von Haftung des Unternehmers für die gesundheitlichen Folgen von Arbeitsunfällen und Berufskrankheiten gegenüber Mitarbeitenden</a:t>
            </a:r>
          </a:p>
          <a:p>
            <a:endParaRPr lang="de-DE" sz="1800" dirty="0"/>
          </a:p>
        </p:txBody>
      </p:sp>
      <p:pic>
        <p:nvPicPr>
          <p:cNvPr id="1027" name="Picture 3"/>
          <p:cNvPicPr>
            <a:picLocks noChangeAspect="1" noChangeArrowheads="1"/>
          </p:cNvPicPr>
          <p:nvPr/>
        </p:nvPicPr>
        <p:blipFill>
          <a:blip r:embed="rId3" cstate="print"/>
          <a:srcRect/>
          <a:stretch>
            <a:fillRect/>
          </a:stretch>
        </p:blipFill>
        <p:spPr bwMode="auto">
          <a:xfrm>
            <a:off x="8760296" y="908720"/>
            <a:ext cx="3234275" cy="4536504"/>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4939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lvl="0">
              <a:defRPr/>
            </a:pPr>
            <a:r>
              <a:rPr lang="de-DE" kern="0" dirty="0">
                <a:solidFill>
                  <a:schemeClr val="accent1"/>
                </a:solidFill>
                <a:latin typeface="Arial"/>
              </a:rPr>
              <a:t>Regelwerke der DGUV</a:t>
            </a:r>
            <a:br>
              <a:rPr lang="de-DE" kern="0" dirty="0">
                <a:solidFill>
                  <a:schemeClr val="accent1"/>
                </a:solidFill>
                <a:latin typeface="Arial"/>
              </a:rPr>
            </a:br>
            <a:r>
              <a:rPr lang="de-DE" sz="2000" kern="0" dirty="0">
                <a:solidFill>
                  <a:schemeClr val="accent2"/>
                </a:solidFill>
                <a:latin typeface="Arial"/>
              </a:rPr>
              <a:t>Beispiele</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25</a:t>
            </a:fld>
            <a:endParaRPr lang="de-DE" dirty="0"/>
          </a:p>
        </p:txBody>
      </p:sp>
      <p:sp>
        <p:nvSpPr>
          <p:cNvPr id="6" name="Textplatzhalter 5"/>
          <p:cNvSpPr>
            <a:spLocks noGrp="1"/>
          </p:cNvSpPr>
          <p:nvPr>
            <p:ph type="body" sz="quarter" idx="13"/>
          </p:nvPr>
        </p:nvSpPr>
        <p:spPr>
          <a:xfrm>
            <a:off x="529166" y="1556792"/>
            <a:ext cx="11275186" cy="4536504"/>
          </a:xfrm>
        </p:spPr>
        <p:txBody>
          <a:bodyPr/>
          <a:lstStyle/>
          <a:p>
            <a:pPr marL="285750" lvl="0" indent="-285750">
              <a:lnSpc>
                <a:spcPct val="150000"/>
              </a:lnSpc>
              <a:spcBef>
                <a:spcPct val="0"/>
              </a:spcBef>
              <a:buClrTx/>
              <a:buFont typeface="Arial" panose="020B0604020202020204" pitchFamily="34" charset="0"/>
              <a:buChar char="•"/>
              <a:defRPr/>
            </a:pPr>
            <a:r>
              <a:rPr lang="de-DE" sz="1600" b="0" dirty="0">
                <a:latin typeface="Arial"/>
              </a:rPr>
              <a:t>DGUV </a:t>
            </a:r>
            <a:r>
              <a:rPr lang="de-DE" sz="1600" b="0" dirty="0">
                <a:solidFill>
                  <a:schemeClr val="accent5"/>
                </a:solidFill>
                <a:latin typeface="Arial"/>
              </a:rPr>
              <a:t>Vorschrift 1 		</a:t>
            </a:r>
            <a:r>
              <a:rPr lang="de-DE" sz="1600" b="0" dirty="0">
                <a:latin typeface="Arial"/>
              </a:rPr>
              <a:t>Grundsätze der Prävention</a:t>
            </a:r>
            <a:endParaRPr lang="de-DE" sz="1600" b="0" dirty="0">
              <a:solidFill>
                <a:schemeClr val="tx1"/>
              </a:solidFill>
              <a:latin typeface="Arial"/>
            </a:endParaRPr>
          </a:p>
          <a:p>
            <a:pPr marL="285750" indent="-285750">
              <a:lnSpc>
                <a:spcPct val="150000"/>
              </a:lnSpc>
              <a:spcBef>
                <a:spcPct val="0"/>
              </a:spcBef>
              <a:buClrTx/>
              <a:buFont typeface="Arial" panose="020B0604020202020204" pitchFamily="34" charset="0"/>
              <a:buChar char="•"/>
              <a:defRPr/>
            </a:pPr>
            <a:r>
              <a:rPr lang="de-DE" sz="1600" b="0" dirty="0">
                <a:latin typeface="Arial"/>
              </a:rPr>
              <a:t>DGUV Information </a:t>
            </a:r>
            <a:r>
              <a:rPr lang="de-DE" sz="1600" b="0" dirty="0">
                <a:solidFill>
                  <a:schemeClr val="accent5"/>
                </a:solidFill>
                <a:latin typeface="Arial"/>
              </a:rPr>
              <a:t>203-090	</a:t>
            </a:r>
            <a:r>
              <a:rPr lang="de-DE" sz="1600" b="0" dirty="0">
                <a:latin typeface="Arial"/>
              </a:rPr>
              <a:t>Arbeiten an in Betrieb befindlichen Gasleitungen – Handlungshilfe zur Erstellung 					der Gefährdungsbeurteilung </a:t>
            </a:r>
          </a:p>
          <a:p>
            <a:pPr marL="285750" indent="-285750">
              <a:lnSpc>
                <a:spcPct val="150000"/>
              </a:lnSpc>
              <a:spcBef>
                <a:spcPct val="0"/>
              </a:spcBef>
              <a:buClrTx/>
              <a:buFont typeface="Arial" panose="020B0604020202020204" pitchFamily="34" charset="0"/>
              <a:buChar char="•"/>
              <a:defRPr/>
            </a:pPr>
            <a:r>
              <a:rPr lang="de-DE" sz="1600" b="0" dirty="0">
                <a:latin typeface="Arial"/>
              </a:rPr>
              <a:t>DGUV Information </a:t>
            </a:r>
            <a:r>
              <a:rPr lang="de-DE" sz="1600" b="0" dirty="0">
                <a:solidFill>
                  <a:schemeClr val="accent5"/>
                </a:solidFill>
                <a:latin typeface="Arial"/>
              </a:rPr>
              <a:t>208-019	</a:t>
            </a:r>
            <a:r>
              <a:rPr lang="de-DE" sz="1600" b="0" dirty="0">
                <a:latin typeface="Arial"/>
              </a:rPr>
              <a:t>Sicherer Umgang mit fahrbaren Hubarbeitsbühnen</a:t>
            </a:r>
            <a:endParaRPr lang="de-DE" sz="1600" b="0" dirty="0">
              <a:latin typeface="Arial"/>
              <a:hlinkClick r:id="rId2">
                <a:extLst>
                  <a:ext uri="{A12FA001-AC4F-418D-AE19-62706E023703}">
                    <ahyp:hlinkClr xmlns:ahyp="http://schemas.microsoft.com/office/drawing/2018/hyperlinkcolor" val="tx"/>
                  </a:ext>
                </a:extLst>
              </a:hlinkClick>
            </a:endParaRPr>
          </a:p>
          <a:p>
            <a:pPr marL="285750" indent="-285750">
              <a:lnSpc>
                <a:spcPct val="150000"/>
              </a:lnSpc>
              <a:spcBef>
                <a:spcPct val="0"/>
              </a:spcBef>
              <a:buClrTx/>
              <a:buFont typeface="Arial" panose="020B0604020202020204" pitchFamily="34" charset="0"/>
              <a:buChar char="•"/>
              <a:defRPr/>
            </a:pPr>
            <a:r>
              <a:rPr lang="de-DE" sz="1600" b="0" dirty="0">
                <a:latin typeface="Arial"/>
              </a:rPr>
              <a:t>DGUV Grundsatz </a:t>
            </a:r>
            <a:r>
              <a:rPr lang="de-DE" sz="1600" b="0" dirty="0">
                <a:solidFill>
                  <a:schemeClr val="accent5"/>
                </a:solidFill>
                <a:latin typeface="Arial"/>
              </a:rPr>
              <a:t>308-008 		</a:t>
            </a:r>
            <a:r>
              <a:rPr lang="de-DE" sz="1600" b="0" dirty="0">
                <a:latin typeface="Arial"/>
              </a:rPr>
              <a:t>Ausbildung und Beauftragung der Bediener von Hubarbeitsbühnen</a:t>
            </a:r>
            <a:endParaRPr lang="de-DE" sz="1600" b="0" dirty="0">
              <a:latin typeface="Arial"/>
              <a:hlinkClick r:id="rId3">
                <a:extLst>
                  <a:ext uri="{A12FA001-AC4F-418D-AE19-62706E023703}">
                    <ahyp:hlinkClr xmlns:ahyp="http://schemas.microsoft.com/office/drawing/2018/hyperlinkcolor" val="tx"/>
                  </a:ext>
                </a:extLst>
              </a:hlinkClick>
            </a:endParaRPr>
          </a:p>
          <a:p>
            <a:pPr marL="285750" indent="-285750">
              <a:lnSpc>
                <a:spcPct val="150000"/>
              </a:lnSpc>
              <a:spcBef>
                <a:spcPct val="0"/>
              </a:spcBef>
              <a:buClrTx/>
              <a:buFont typeface="Arial" panose="020B0604020202020204" pitchFamily="34" charset="0"/>
              <a:buChar char="•"/>
              <a:defRPr/>
            </a:pPr>
            <a:r>
              <a:rPr lang="de-DE" sz="1600" b="0" dirty="0">
                <a:latin typeface="Arial"/>
              </a:rPr>
              <a:t>DGUV Grundsatz </a:t>
            </a:r>
            <a:r>
              <a:rPr lang="de-DE" sz="1600" b="0" dirty="0">
                <a:solidFill>
                  <a:schemeClr val="accent5"/>
                </a:solidFill>
                <a:latin typeface="Arial"/>
              </a:rPr>
              <a:t>313-002 		</a:t>
            </a:r>
            <a:r>
              <a:rPr lang="de-DE" sz="1600" b="0" dirty="0">
                <a:latin typeface="Arial"/>
              </a:rPr>
              <a:t>Auswahl, Ausbildung und Beauftragung von Fachkundigen zum Freimessen</a:t>
            </a:r>
          </a:p>
          <a:p>
            <a:pPr marL="285750" indent="-285750">
              <a:lnSpc>
                <a:spcPct val="150000"/>
              </a:lnSpc>
              <a:spcBef>
                <a:spcPct val="0"/>
              </a:spcBef>
              <a:buClrTx/>
              <a:buFont typeface="Arial" panose="020B0604020202020204" pitchFamily="34" charset="0"/>
              <a:buChar char="•"/>
              <a:defRPr/>
            </a:pPr>
            <a:r>
              <a:rPr lang="de-DE" sz="1600" b="0" dirty="0">
                <a:latin typeface="Arial"/>
              </a:rPr>
              <a:t>DGUV Regel </a:t>
            </a:r>
            <a:r>
              <a:rPr lang="de-DE" sz="1600" b="0" dirty="0">
                <a:solidFill>
                  <a:schemeClr val="accent5"/>
                </a:solidFill>
                <a:latin typeface="Arial"/>
              </a:rPr>
              <a:t>112-198</a:t>
            </a:r>
            <a:r>
              <a:rPr lang="de-DE" sz="1600" b="0" dirty="0">
                <a:latin typeface="Arial"/>
              </a:rPr>
              <a:t> 		Benutzung von persönlicher Schutzausrüstung gegen Absturz</a:t>
            </a:r>
          </a:p>
          <a:p>
            <a:pPr marL="285750" indent="-285750">
              <a:lnSpc>
                <a:spcPct val="150000"/>
              </a:lnSpc>
              <a:spcBef>
                <a:spcPct val="0"/>
              </a:spcBef>
              <a:buClrTx/>
              <a:buFont typeface="Arial" panose="020B0604020202020204" pitchFamily="34" charset="0"/>
              <a:buChar char="•"/>
              <a:defRPr/>
            </a:pPr>
            <a:r>
              <a:rPr lang="de-DE" sz="1600" b="0" dirty="0">
                <a:latin typeface="Arial"/>
              </a:rPr>
              <a:t>DGUV Regel </a:t>
            </a:r>
            <a:r>
              <a:rPr lang="de-DE" sz="1600" b="0" dirty="0">
                <a:solidFill>
                  <a:schemeClr val="accent5"/>
                </a:solidFill>
                <a:latin typeface="Arial"/>
              </a:rPr>
              <a:t>101-005 		</a:t>
            </a:r>
            <a:r>
              <a:rPr lang="de-DE" sz="1600" b="0" dirty="0">
                <a:latin typeface="Arial"/>
              </a:rPr>
              <a:t>Hochziehbare Personenaufnahmemittel</a:t>
            </a:r>
          </a:p>
          <a:p>
            <a:pPr marL="285750" indent="-285750">
              <a:lnSpc>
                <a:spcPct val="150000"/>
              </a:lnSpc>
              <a:spcBef>
                <a:spcPct val="0"/>
              </a:spcBef>
              <a:buClrTx/>
              <a:buFont typeface="Arial" panose="020B0604020202020204" pitchFamily="34" charset="0"/>
              <a:buChar char="•"/>
              <a:defRPr/>
            </a:pPr>
            <a:r>
              <a:rPr lang="de-DE" sz="1600" b="0" dirty="0">
                <a:latin typeface="Arial"/>
              </a:rPr>
              <a:t>DGUV Regel </a:t>
            </a:r>
            <a:r>
              <a:rPr lang="de-DE" sz="1600" b="0" dirty="0">
                <a:solidFill>
                  <a:schemeClr val="accent5"/>
                </a:solidFill>
                <a:latin typeface="Arial"/>
              </a:rPr>
              <a:t>113-004 		</a:t>
            </a:r>
            <a:r>
              <a:rPr lang="de-DE" sz="1600" b="0" dirty="0">
                <a:latin typeface="Arial"/>
              </a:rPr>
              <a:t>Behälter, Silos und enge Räume</a:t>
            </a:r>
          </a:p>
          <a:p>
            <a:pPr marL="285750" indent="-285750">
              <a:lnSpc>
                <a:spcPct val="150000"/>
              </a:lnSpc>
              <a:spcBef>
                <a:spcPct val="0"/>
              </a:spcBef>
              <a:buClrTx/>
              <a:buFont typeface="Arial" panose="020B0604020202020204" pitchFamily="34" charset="0"/>
              <a:buChar char="•"/>
              <a:defRPr/>
            </a:pPr>
            <a:r>
              <a:rPr lang="de-DE" sz="1600" b="0" dirty="0">
                <a:latin typeface="Arial"/>
              </a:rPr>
              <a:t>DGUV Regel </a:t>
            </a:r>
            <a:r>
              <a:rPr lang="de-DE" sz="1600" b="0" dirty="0">
                <a:solidFill>
                  <a:schemeClr val="accent5"/>
                </a:solidFill>
                <a:latin typeface="Arial"/>
              </a:rPr>
              <a:t>112-190 		</a:t>
            </a:r>
            <a:r>
              <a:rPr lang="de-DE" sz="1600" b="0" dirty="0">
                <a:latin typeface="Arial"/>
              </a:rPr>
              <a:t>Benutzung von Atemschutz</a:t>
            </a:r>
          </a:p>
          <a:p>
            <a:pPr marL="285750" indent="-285750">
              <a:lnSpc>
                <a:spcPct val="150000"/>
              </a:lnSpc>
              <a:spcBef>
                <a:spcPct val="0"/>
              </a:spcBef>
              <a:buClrTx/>
              <a:buFont typeface="Arial" panose="020B0604020202020204" pitchFamily="34" charset="0"/>
              <a:buChar char="•"/>
              <a:defRPr/>
            </a:pPr>
            <a:r>
              <a:rPr lang="de-DE" sz="1600" b="0" dirty="0">
                <a:latin typeface="Arial"/>
              </a:rPr>
              <a:t>DGUV Information</a:t>
            </a:r>
            <a:r>
              <a:rPr lang="de-DE" sz="1600" b="0" dirty="0">
                <a:solidFill>
                  <a:schemeClr val="accent5"/>
                </a:solidFill>
                <a:latin typeface="Arial"/>
              </a:rPr>
              <a:t> 212-515 	</a:t>
            </a:r>
            <a:r>
              <a:rPr lang="de-DE" sz="1600" b="0" dirty="0">
                <a:latin typeface="Arial"/>
              </a:rPr>
              <a:t>Persönliche Schutzausrüstungen</a:t>
            </a:r>
          </a:p>
          <a:p>
            <a:pPr marL="285750" indent="-285750">
              <a:lnSpc>
                <a:spcPct val="150000"/>
              </a:lnSpc>
              <a:spcBef>
                <a:spcPct val="0"/>
              </a:spcBef>
              <a:buClrTx/>
              <a:buFont typeface="Arial" panose="020B0604020202020204" pitchFamily="34" charset="0"/>
              <a:buChar char="•"/>
              <a:defRPr/>
            </a:pPr>
            <a:r>
              <a:rPr lang="de-DE" sz="1600" b="0" dirty="0">
                <a:solidFill>
                  <a:schemeClr val="accent5"/>
                </a:solidFill>
                <a:latin typeface="Arial"/>
              </a:rPr>
              <a:t>…</a:t>
            </a:r>
          </a:p>
        </p:txBody>
      </p:sp>
      <p:pic>
        <p:nvPicPr>
          <p:cNvPr id="4" name="Grafik 3">
            <a:extLst>
              <a:ext uri="{FF2B5EF4-FFF2-40B4-BE49-F238E27FC236}">
                <a16:creationId xmlns:a16="http://schemas.microsoft.com/office/drawing/2014/main" id="{0D80F3B2-9D92-1C25-4EE6-10AC9D45AD31}"/>
              </a:ext>
            </a:extLst>
          </p:cNvPr>
          <p:cNvPicPr>
            <a:picLocks noChangeAspect="1"/>
          </p:cNvPicPr>
          <p:nvPr/>
        </p:nvPicPr>
        <p:blipFill>
          <a:blip r:embed="rId4" cstate="email">
            <a:extLst>
              <a:ext uri="{28A0092B-C50C-407E-A947-70E740481C1C}">
                <a14:useLocalDpi xmlns:a14="http://schemas.microsoft.com/office/drawing/2010/main"/>
              </a:ext>
            </a:extLst>
          </a:blip>
          <a:srcRect l="29329" r="11609" b="14300"/>
          <a:stretch/>
        </p:blipFill>
        <p:spPr>
          <a:xfrm>
            <a:off x="8749680" y="4306706"/>
            <a:ext cx="2432492" cy="1985392"/>
          </a:xfrm>
          <a:prstGeom prst="rect">
            <a:avLst/>
          </a:prstGeom>
        </p:spPr>
      </p:pic>
      <p:sp>
        <p:nvSpPr>
          <p:cNvPr id="8" name="Textfeld 7">
            <a:extLst>
              <a:ext uri="{FF2B5EF4-FFF2-40B4-BE49-F238E27FC236}">
                <a16:creationId xmlns:a16="http://schemas.microsoft.com/office/drawing/2014/main" id="{25BEA957-54F7-D794-517D-5252271F48DA}"/>
              </a:ext>
            </a:extLst>
          </p:cNvPr>
          <p:cNvSpPr txBox="1"/>
          <p:nvPr/>
        </p:nvSpPr>
        <p:spPr>
          <a:xfrm>
            <a:off x="5189341" y="6490900"/>
            <a:ext cx="1539204" cy="246221"/>
          </a:xfrm>
          <a:prstGeom prst="rect">
            <a:avLst/>
          </a:prstGeom>
          <a:noFill/>
        </p:spPr>
        <p:txBody>
          <a:bodyPr wrap="none" rtlCol="0">
            <a:spAutoFit/>
          </a:bodyPr>
          <a:lstStyle/>
          <a:p>
            <a:r>
              <a:rPr lang="de-DE" sz="1000" dirty="0">
                <a:solidFill>
                  <a:srgbClr val="0082B0"/>
                </a:solidFill>
                <a:latin typeface="Arial" panose="020B0604020202020204" pitchFamily="34" charset="0"/>
                <a:cs typeface="Arial" panose="020B0604020202020204" pitchFamily="34" charset="0"/>
              </a:rPr>
              <a:t>Quelle Bild: KI-generiert</a:t>
            </a:r>
          </a:p>
        </p:txBody>
      </p:sp>
    </p:spTree>
    <p:extLst>
      <p:ext uri="{BB962C8B-B14F-4D97-AF65-F5344CB8AC3E}">
        <p14:creationId xmlns:p14="http://schemas.microsoft.com/office/powerpoint/2010/main" val="406712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9B385-5213-F3F1-F689-D58E922EF7BC}"/>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29F21921-C8E1-A582-A3A9-91E59514699D}"/>
              </a:ext>
            </a:extLst>
          </p:cNvPr>
          <p:cNvGrpSpPr>
            <a:grpSpLocks/>
          </p:cNvGrpSpPr>
          <p:nvPr/>
        </p:nvGrpSpPr>
        <p:grpSpPr bwMode="auto">
          <a:xfrm>
            <a:off x="1920876" y="2143123"/>
            <a:ext cx="8373133" cy="2928937"/>
            <a:chOff x="357188" y="2786063"/>
            <a:chExt cx="8429625" cy="2928937"/>
          </a:xfrm>
        </p:grpSpPr>
        <p:sp>
          <p:nvSpPr>
            <p:cNvPr id="5" name="Rechteck 4">
              <a:extLst>
                <a:ext uri="{FF2B5EF4-FFF2-40B4-BE49-F238E27FC236}">
                  <a16:creationId xmlns:a16="http://schemas.microsoft.com/office/drawing/2014/main" id="{B8E139B4-6700-AEAC-C351-852D5E808033}"/>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80F63128-2D15-FA5D-ED43-E0ED97D6CDCA}"/>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BC6785AA-3AEA-2A14-5A39-14CA03DF06A8}"/>
                </a:ext>
              </a:extLst>
            </p:cNvPr>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Spezifischer rechtlicher Rahmen Instandhaltung</a:t>
              </a:r>
            </a:p>
          </p:txBody>
        </p:sp>
        <p:pic>
          <p:nvPicPr>
            <p:cNvPr id="17414" name="Picture 8">
              <a:extLst>
                <a:ext uri="{FF2B5EF4-FFF2-40B4-BE49-F238E27FC236}">
                  <a16:creationId xmlns:a16="http://schemas.microsoft.com/office/drawing/2014/main" id="{5E755872-5794-4F35-51A0-1237656ED816}"/>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8FE5E8B3-D5BC-CDCE-B3A9-FE0A2A98CFAA}"/>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402D302F-6DFB-183A-662A-60D7DE0EA0C8}"/>
              </a:ext>
            </a:extLst>
          </p:cNvPr>
          <p:cNvSpPr>
            <a:spLocks noGrp="1"/>
          </p:cNvSpPr>
          <p:nvPr>
            <p:ph type="sldNum" sz="quarter" idx="11"/>
          </p:nvPr>
        </p:nvSpPr>
        <p:spPr/>
        <p:txBody>
          <a:bodyPr/>
          <a:lstStyle/>
          <a:p>
            <a:pPr>
              <a:defRPr/>
            </a:pPr>
            <a:fld id="{42020CB9-598F-41BD-B058-380FB38EF93E}" type="slidenum">
              <a:rPr lang="de-DE" smtClean="0"/>
              <a:pPr>
                <a:defRPr/>
              </a:pPr>
              <a:t>26</a:t>
            </a:fld>
            <a:endParaRPr lang="de-DE" dirty="0"/>
          </a:p>
        </p:txBody>
      </p:sp>
    </p:spTree>
    <p:extLst>
      <p:ext uri="{BB962C8B-B14F-4D97-AF65-F5344CB8AC3E}">
        <p14:creationId xmlns:p14="http://schemas.microsoft.com/office/powerpoint/2010/main" val="139306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2F464A-5592-4767-B3D8-A257698DD97F}"/>
              </a:ext>
            </a:extLst>
          </p:cNvPr>
          <p:cNvSpPr>
            <a:spLocks noGrp="1"/>
          </p:cNvSpPr>
          <p:nvPr>
            <p:ph type="title"/>
          </p:nvPr>
        </p:nvSpPr>
        <p:spPr>
          <a:xfrm>
            <a:off x="529167" y="228600"/>
            <a:ext cx="9311249" cy="1143000"/>
          </a:xfrm>
        </p:spPr>
        <p:txBody>
          <a:bodyPr/>
          <a:lstStyle/>
          <a:p>
            <a:r>
              <a:rPr lang="de-DE" dirty="0"/>
              <a:t>S</a:t>
            </a:r>
            <a:r>
              <a:rPr lang="de-DE" sz="2800" dirty="0"/>
              <a:t>pezifischer rechtlicher Rahmen der Instandhaltung</a:t>
            </a:r>
          </a:p>
        </p:txBody>
      </p:sp>
      <p:sp>
        <p:nvSpPr>
          <p:cNvPr id="2" name="Datumsplatzhalter 1">
            <a:extLst>
              <a:ext uri="{FF2B5EF4-FFF2-40B4-BE49-F238E27FC236}">
                <a16:creationId xmlns:a16="http://schemas.microsoft.com/office/drawing/2014/main" id="{097177D0-10AD-4E65-ABD4-93B84E63D1B9}"/>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388E804D-0C4A-42DA-9DD6-DAB2058C7557}"/>
              </a:ext>
            </a:extLst>
          </p:cNvPr>
          <p:cNvSpPr>
            <a:spLocks noGrp="1"/>
          </p:cNvSpPr>
          <p:nvPr>
            <p:ph type="sldNum" sz="quarter" idx="12"/>
          </p:nvPr>
        </p:nvSpPr>
        <p:spPr/>
        <p:txBody>
          <a:bodyPr/>
          <a:lstStyle/>
          <a:p>
            <a:pPr>
              <a:defRPr/>
            </a:pPr>
            <a:fld id="{12AF9BAD-775A-4C64-ACE3-76CB4F6FA34E}" type="slidenum">
              <a:rPr lang="de-DE" smtClean="0"/>
              <a:pPr>
                <a:defRPr/>
              </a:pPr>
              <a:t>27</a:t>
            </a:fld>
            <a:endParaRPr lang="de-DE" dirty="0"/>
          </a:p>
        </p:txBody>
      </p:sp>
      <p:sp>
        <p:nvSpPr>
          <p:cNvPr id="4" name="Textplatzhalter 3">
            <a:extLst>
              <a:ext uri="{FF2B5EF4-FFF2-40B4-BE49-F238E27FC236}">
                <a16:creationId xmlns:a16="http://schemas.microsoft.com/office/drawing/2014/main" id="{7B14EB3D-05AA-4696-832C-CFE1CF007F19}"/>
              </a:ext>
            </a:extLst>
          </p:cNvPr>
          <p:cNvSpPr>
            <a:spLocks noGrp="1"/>
          </p:cNvSpPr>
          <p:nvPr>
            <p:ph type="body" sz="quarter" idx="13"/>
          </p:nvPr>
        </p:nvSpPr>
        <p:spPr>
          <a:xfrm>
            <a:off x="6163027" y="2348880"/>
            <a:ext cx="5566831" cy="3816424"/>
          </a:xfrm>
          <a:ln>
            <a:solidFill>
              <a:schemeClr val="accent1"/>
            </a:solidFill>
          </a:ln>
        </p:spPr>
        <p:txBody>
          <a:bodyPr/>
          <a:lstStyle/>
          <a:p>
            <a:pPr marL="0" indent="0" algn="l">
              <a:buNone/>
            </a:pPr>
            <a:r>
              <a:rPr lang="de-DE" sz="2000" b="1" dirty="0">
                <a:solidFill>
                  <a:schemeClr val="accent5"/>
                </a:solidFill>
              </a:rPr>
              <a:t>Regelungen zur </a:t>
            </a:r>
            <a:r>
              <a:rPr lang="de-DE" sz="2000" b="1" i="0" u="none" strike="noStrike" baseline="0" dirty="0">
                <a:solidFill>
                  <a:schemeClr val="accent5"/>
                </a:solidFill>
                <a:latin typeface="Arial" panose="020B0604020202020204" pitchFamily="34" charset="0"/>
              </a:rPr>
              <a:t>Zusammenarbeit und zum Umgang mit Fremdfirmen</a:t>
            </a:r>
            <a:endParaRPr lang="en-US" sz="1800" b="0" i="0" u="none" strike="noStrike" baseline="0" dirty="0">
              <a:solidFill>
                <a:schemeClr val="accent5"/>
              </a:solidFill>
              <a:latin typeface="Arial" panose="020B0604020202020204" pitchFamily="34" charset="0"/>
            </a:endParaRPr>
          </a:p>
          <a:p>
            <a:pPr marL="357188" indent="-357188">
              <a:buFont typeface="Arial" panose="020B0604020202020204" pitchFamily="34" charset="0"/>
              <a:buChar char="•"/>
            </a:pPr>
            <a:r>
              <a:rPr lang="de-DE" sz="1600" b="0" i="0" u="none" strike="noStrike" baseline="0" dirty="0">
                <a:latin typeface="Arial" panose="020B0604020202020204" pitchFamily="34" charset="0"/>
              </a:rPr>
              <a:t>§ 8 ArbSchG; Zusammenarbeit mehrerer Arbeitgeber </a:t>
            </a:r>
            <a:endParaRPr lang="de-DE" sz="1600" dirty="0"/>
          </a:p>
          <a:p>
            <a:pPr marL="357188" indent="-357188">
              <a:buFont typeface="Arial" panose="020B0604020202020204" pitchFamily="34" charset="0"/>
              <a:buChar char="•"/>
            </a:pPr>
            <a:r>
              <a:rPr lang="de-DE" sz="1600" b="0" dirty="0"/>
              <a:t>§ 15 GefStoffV; Zusammenarbeit verschiedener Firmen </a:t>
            </a:r>
          </a:p>
          <a:p>
            <a:pPr marL="357188" indent="-357188">
              <a:buFont typeface="Arial" panose="020B0604020202020204" pitchFamily="34" charset="0"/>
              <a:buChar char="•"/>
            </a:pPr>
            <a:r>
              <a:rPr lang="de-DE" sz="1600" b="0" dirty="0"/>
              <a:t>§ 13 BetrSichV; Zusammenarbeit verschiedener Arbeitgeber</a:t>
            </a:r>
          </a:p>
          <a:p>
            <a:pPr marL="357188" indent="-357188">
              <a:buFont typeface="Arial" panose="020B0604020202020204" pitchFamily="34" charset="0"/>
              <a:buChar char="•"/>
            </a:pPr>
            <a:r>
              <a:rPr lang="de-DE" sz="1600" b="0" kern="0" dirty="0"/>
              <a:t>TRGS 529 „Tätigkeiten bei der Herstellung von Biogas“</a:t>
            </a:r>
          </a:p>
          <a:p>
            <a:pPr marL="357188" indent="-357188">
              <a:buFont typeface="Arial" panose="020B0604020202020204" pitchFamily="34" charset="0"/>
              <a:buChar char="•"/>
            </a:pPr>
            <a:r>
              <a:rPr lang="de-DE" sz="1600" b="0" dirty="0"/>
              <a:t>DGUV Vorschrift 1 „Grundsätze der Prävention“ </a:t>
            </a:r>
          </a:p>
          <a:p>
            <a:pPr marL="642938" lvl="1" indent="-285750">
              <a:buClr>
                <a:srgbClr val="007FAC"/>
              </a:buClr>
            </a:pPr>
            <a:r>
              <a:rPr lang="de-DE" sz="1600" dirty="0"/>
              <a:t>§ 5 Vergabe von Aufträgen </a:t>
            </a:r>
          </a:p>
          <a:p>
            <a:pPr marL="642938" lvl="1" indent="-285750">
              <a:buClr>
                <a:srgbClr val="007FAC"/>
              </a:buClr>
            </a:pPr>
            <a:r>
              <a:rPr lang="de-DE" sz="1600" dirty="0"/>
              <a:t>§ 6 Zusammenarbeit mehrerer Unternehmer </a:t>
            </a:r>
          </a:p>
          <a:p>
            <a:pPr marL="357188" lvl="1" indent="-357188">
              <a:buClr>
                <a:srgbClr val="007FAC"/>
              </a:buClr>
              <a:buFont typeface="Arial" pitchFamily="34" charset="0"/>
              <a:buChar char="•"/>
            </a:pPr>
            <a:r>
              <a:rPr lang="de-DE" sz="1600" dirty="0">
                <a:solidFill>
                  <a:schemeClr val="accent5"/>
                </a:solidFill>
              </a:rPr>
              <a:t>…</a:t>
            </a:r>
          </a:p>
        </p:txBody>
      </p:sp>
      <p:sp>
        <p:nvSpPr>
          <p:cNvPr id="6" name="Textplatzhalter 3">
            <a:extLst>
              <a:ext uri="{FF2B5EF4-FFF2-40B4-BE49-F238E27FC236}">
                <a16:creationId xmlns:a16="http://schemas.microsoft.com/office/drawing/2014/main" id="{BB01F0E3-3141-4DCC-971D-687AFB82B7A3}"/>
              </a:ext>
            </a:extLst>
          </p:cNvPr>
          <p:cNvSpPr txBox="1">
            <a:spLocks/>
          </p:cNvSpPr>
          <p:nvPr/>
        </p:nvSpPr>
        <p:spPr>
          <a:xfrm>
            <a:off x="431373" y="2708920"/>
            <a:ext cx="5566831" cy="3456384"/>
          </a:xfrm>
          <a:prstGeom prst="rect">
            <a:avLst/>
          </a:prstGeom>
          <a:ln>
            <a:solidFill>
              <a:schemeClr val="accent1"/>
            </a:solidFill>
          </a:ln>
        </p:spPr>
        <p:txBody>
          <a:bodyPr/>
          <a:lstStyle>
            <a:lvl1pPr marL="201216" indent="-201216" algn="l" rtl="0" eaLnBrk="1" fontAlgn="base" hangingPunct="1">
              <a:spcBef>
                <a:spcPct val="20000"/>
              </a:spcBef>
              <a:spcAft>
                <a:spcPct val="0"/>
              </a:spcAft>
              <a:buClr>
                <a:srgbClr val="007FAC"/>
              </a:buClr>
              <a:buFont typeface="Arial" pitchFamily="34" charset="0"/>
              <a:buChar char="•"/>
              <a:defRPr sz="1500" b="0" i="0">
                <a:solidFill>
                  <a:srgbClr val="0082B0"/>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ClrTx/>
              <a:buFont typeface="Arial"/>
              <a:buChar char="•"/>
              <a:defRPr lang="de-DE" sz="1350" b="0">
                <a:solidFill>
                  <a:srgbClr val="0082B0"/>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5pPr>
            <a:lvl6pPr marL="1885950" indent="-171450" algn="l" rtl="0" eaLnBrk="1" fontAlgn="base" hangingPunct="1">
              <a:spcBef>
                <a:spcPct val="20000"/>
              </a:spcBef>
              <a:spcAft>
                <a:spcPct val="0"/>
              </a:spcAft>
              <a:buChar char="»"/>
              <a:defRPr>
                <a:solidFill>
                  <a:schemeClr val="bg2"/>
                </a:solidFill>
                <a:latin typeface="+mn-lt"/>
                <a:ea typeface="+mn-ea"/>
              </a:defRPr>
            </a:lvl6pPr>
            <a:lvl7pPr marL="2228850" indent="-171450" algn="l" rtl="0" eaLnBrk="1" fontAlgn="base" hangingPunct="1">
              <a:spcBef>
                <a:spcPct val="20000"/>
              </a:spcBef>
              <a:spcAft>
                <a:spcPct val="0"/>
              </a:spcAft>
              <a:buChar char="»"/>
              <a:defRPr>
                <a:solidFill>
                  <a:schemeClr val="bg2"/>
                </a:solidFill>
                <a:latin typeface="+mn-lt"/>
                <a:ea typeface="+mn-ea"/>
              </a:defRPr>
            </a:lvl7pPr>
            <a:lvl8pPr marL="2571750" indent="-171450" algn="l" rtl="0" eaLnBrk="1" fontAlgn="base" hangingPunct="1">
              <a:spcBef>
                <a:spcPct val="20000"/>
              </a:spcBef>
              <a:spcAft>
                <a:spcPct val="0"/>
              </a:spcAft>
              <a:buChar char="»"/>
              <a:defRPr>
                <a:solidFill>
                  <a:schemeClr val="bg2"/>
                </a:solidFill>
                <a:latin typeface="+mn-lt"/>
                <a:ea typeface="+mn-ea"/>
              </a:defRPr>
            </a:lvl8pPr>
            <a:lvl9pPr marL="2914650" indent="-171450" algn="l" rtl="0" eaLnBrk="1" fontAlgn="base" hangingPunct="1">
              <a:spcBef>
                <a:spcPct val="20000"/>
              </a:spcBef>
              <a:spcAft>
                <a:spcPct val="0"/>
              </a:spcAft>
              <a:buChar char="»"/>
              <a:defRPr>
                <a:solidFill>
                  <a:schemeClr val="bg2"/>
                </a:solidFill>
                <a:latin typeface="+mn-lt"/>
                <a:ea typeface="+mn-ea"/>
              </a:defRPr>
            </a:lvl9pPr>
          </a:lstStyle>
          <a:p>
            <a:pPr marL="0" indent="0">
              <a:buFont typeface="Arial" pitchFamily="34" charset="0"/>
              <a:buNone/>
            </a:pPr>
            <a:r>
              <a:rPr lang="de-DE" sz="2000" b="1" kern="0" dirty="0">
                <a:solidFill>
                  <a:schemeClr val="accent5"/>
                </a:solidFill>
              </a:rPr>
              <a:t>Regelungen zur Instandhaltung</a:t>
            </a:r>
            <a:endParaRPr lang="de-DE" sz="1800" kern="0" dirty="0">
              <a:solidFill>
                <a:schemeClr val="accent5"/>
              </a:solidFill>
            </a:endParaRPr>
          </a:p>
          <a:p>
            <a:pPr marL="357188" indent="-357188"/>
            <a:r>
              <a:rPr lang="de-DE" sz="1600" kern="0" dirty="0"/>
              <a:t>§ 10 BetrSichV; Instandhaltung und Änderung von Arbeitsmitteln</a:t>
            </a:r>
          </a:p>
          <a:p>
            <a:pPr marL="357188" indent="-357188"/>
            <a:r>
              <a:rPr lang="de-DE" sz="1600" kern="0" dirty="0"/>
              <a:t>TRBS 1112 „Instandhaltung“</a:t>
            </a:r>
          </a:p>
          <a:p>
            <a:pPr marL="357188" indent="-357188"/>
            <a:r>
              <a:rPr lang="de-DE" sz="1600" kern="0" dirty="0">
                <a:hlinkClick r:id="rId2"/>
              </a:rPr>
              <a:t>TRBS 1112 Teil 1 „Explosionsgefährdungen bei und durch Instandhaltungsarbeiten – Beurteilung und Schutzmaßnahmen“</a:t>
            </a:r>
            <a:endParaRPr lang="de-DE" sz="1600" kern="0" dirty="0"/>
          </a:p>
          <a:p>
            <a:pPr marL="357188" indent="-357188"/>
            <a:r>
              <a:rPr lang="de-DE" sz="1600" kern="0" dirty="0"/>
              <a:t>TRGS 529 „Tätigkeiten bei der Herstellung von Biogas“</a:t>
            </a:r>
          </a:p>
          <a:p>
            <a:pPr marL="357188" indent="-357188"/>
            <a:r>
              <a:rPr lang="de-DE" sz="1600" kern="0" dirty="0"/>
              <a:t>DGUV Vorschriften </a:t>
            </a:r>
          </a:p>
          <a:p>
            <a:pPr marL="357188" lvl="1" indent="0">
              <a:buClr>
                <a:srgbClr val="007FAC"/>
              </a:buClr>
              <a:buNone/>
            </a:pPr>
            <a:r>
              <a:rPr lang="de-DE" sz="1600" dirty="0">
                <a:solidFill>
                  <a:schemeClr val="accent1"/>
                </a:solidFill>
              </a:rPr>
              <a:t>112-198 Absturzsicherungsmaßnahmen</a:t>
            </a:r>
          </a:p>
          <a:p>
            <a:pPr marL="357188" lvl="1" indent="0">
              <a:buClr>
                <a:srgbClr val="007FAC"/>
              </a:buClr>
              <a:buNone/>
            </a:pPr>
            <a:r>
              <a:rPr lang="de-DE" sz="1600" dirty="0">
                <a:solidFill>
                  <a:schemeClr val="accent1"/>
                </a:solidFill>
              </a:rPr>
              <a:t>112-199 </a:t>
            </a:r>
            <a:r>
              <a:rPr lang="de-DE" sz="1600" dirty="0"/>
              <a:t>Personenrettung, …</a:t>
            </a:r>
          </a:p>
          <a:p>
            <a:pPr marL="357188" lvl="1" indent="-357188">
              <a:buClr>
                <a:srgbClr val="007FAC"/>
              </a:buClr>
              <a:buFont typeface="Arial" pitchFamily="34" charset="0"/>
              <a:buChar char="•"/>
            </a:pPr>
            <a:r>
              <a:rPr lang="de-DE" sz="1800" kern="0" dirty="0">
                <a:solidFill>
                  <a:schemeClr val="accent5"/>
                </a:solidFill>
              </a:rPr>
              <a:t>…</a:t>
            </a:r>
            <a:endParaRPr lang="de-DE" sz="2700" dirty="0">
              <a:solidFill>
                <a:schemeClr val="accent5"/>
              </a:solidFill>
            </a:endParaRPr>
          </a:p>
          <a:p>
            <a:pPr marL="357188" indent="-357188"/>
            <a:endParaRPr lang="de-DE" sz="1800" kern="0" dirty="0"/>
          </a:p>
          <a:p>
            <a:pPr marL="0" indent="0">
              <a:buNone/>
            </a:pPr>
            <a:endParaRPr lang="de-DE" sz="1650" kern="0" dirty="0"/>
          </a:p>
        </p:txBody>
      </p:sp>
      <p:sp>
        <p:nvSpPr>
          <p:cNvPr id="7" name="Textplatzhalter 3">
            <a:extLst>
              <a:ext uri="{FF2B5EF4-FFF2-40B4-BE49-F238E27FC236}">
                <a16:creationId xmlns:a16="http://schemas.microsoft.com/office/drawing/2014/main" id="{3FBD9E6F-158F-42D1-B813-CFE2DA33A1D7}"/>
              </a:ext>
            </a:extLst>
          </p:cNvPr>
          <p:cNvSpPr txBox="1">
            <a:spLocks/>
          </p:cNvSpPr>
          <p:nvPr/>
        </p:nvSpPr>
        <p:spPr>
          <a:xfrm>
            <a:off x="442420" y="1268760"/>
            <a:ext cx="5566831" cy="1368152"/>
          </a:xfrm>
          <a:prstGeom prst="rect">
            <a:avLst/>
          </a:prstGeom>
          <a:ln>
            <a:solidFill>
              <a:schemeClr val="accent1"/>
            </a:solidFill>
          </a:ln>
        </p:spPr>
        <p:txBody>
          <a:bodyPr/>
          <a:lstStyle>
            <a:lvl1pPr marL="201216" indent="-201216" algn="l" rtl="0" eaLnBrk="1" fontAlgn="base" hangingPunct="1">
              <a:spcBef>
                <a:spcPct val="20000"/>
              </a:spcBef>
              <a:spcAft>
                <a:spcPct val="0"/>
              </a:spcAft>
              <a:buClr>
                <a:srgbClr val="007FAC"/>
              </a:buClr>
              <a:buFont typeface="Arial" pitchFamily="34" charset="0"/>
              <a:buChar char="•"/>
              <a:defRPr sz="1500" b="0" i="0">
                <a:solidFill>
                  <a:srgbClr val="0082B0"/>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ClrTx/>
              <a:buFont typeface="Arial"/>
              <a:buChar char="•"/>
              <a:defRPr lang="de-DE" sz="1350" b="0">
                <a:solidFill>
                  <a:srgbClr val="0082B0"/>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5pPr>
            <a:lvl6pPr marL="1885950" indent="-171450" algn="l" rtl="0" eaLnBrk="1" fontAlgn="base" hangingPunct="1">
              <a:spcBef>
                <a:spcPct val="20000"/>
              </a:spcBef>
              <a:spcAft>
                <a:spcPct val="0"/>
              </a:spcAft>
              <a:buChar char="»"/>
              <a:defRPr>
                <a:solidFill>
                  <a:schemeClr val="bg2"/>
                </a:solidFill>
                <a:latin typeface="+mn-lt"/>
                <a:ea typeface="+mn-ea"/>
              </a:defRPr>
            </a:lvl6pPr>
            <a:lvl7pPr marL="2228850" indent="-171450" algn="l" rtl="0" eaLnBrk="1" fontAlgn="base" hangingPunct="1">
              <a:spcBef>
                <a:spcPct val="20000"/>
              </a:spcBef>
              <a:spcAft>
                <a:spcPct val="0"/>
              </a:spcAft>
              <a:buChar char="»"/>
              <a:defRPr>
                <a:solidFill>
                  <a:schemeClr val="bg2"/>
                </a:solidFill>
                <a:latin typeface="+mn-lt"/>
                <a:ea typeface="+mn-ea"/>
              </a:defRPr>
            </a:lvl7pPr>
            <a:lvl8pPr marL="2571750" indent="-171450" algn="l" rtl="0" eaLnBrk="1" fontAlgn="base" hangingPunct="1">
              <a:spcBef>
                <a:spcPct val="20000"/>
              </a:spcBef>
              <a:spcAft>
                <a:spcPct val="0"/>
              </a:spcAft>
              <a:buChar char="»"/>
              <a:defRPr>
                <a:solidFill>
                  <a:schemeClr val="bg2"/>
                </a:solidFill>
                <a:latin typeface="+mn-lt"/>
                <a:ea typeface="+mn-ea"/>
              </a:defRPr>
            </a:lvl8pPr>
            <a:lvl9pPr marL="2914650" indent="-171450" algn="l" rtl="0" eaLnBrk="1" fontAlgn="base" hangingPunct="1">
              <a:spcBef>
                <a:spcPct val="20000"/>
              </a:spcBef>
              <a:spcAft>
                <a:spcPct val="0"/>
              </a:spcAft>
              <a:buChar char="»"/>
              <a:defRPr>
                <a:solidFill>
                  <a:schemeClr val="bg2"/>
                </a:solidFill>
                <a:latin typeface="+mn-lt"/>
                <a:ea typeface="+mn-ea"/>
              </a:defRPr>
            </a:lvl9pPr>
          </a:lstStyle>
          <a:p>
            <a:pPr marL="0" indent="0">
              <a:buFont typeface="Arial" pitchFamily="34" charset="0"/>
              <a:buNone/>
            </a:pPr>
            <a:r>
              <a:rPr lang="de-DE" sz="2000" b="1" kern="0" dirty="0">
                <a:solidFill>
                  <a:schemeClr val="accent5"/>
                </a:solidFill>
              </a:rPr>
              <a:t>Umgang mit Beschäftigten und Dritten, z.B.</a:t>
            </a:r>
            <a:endParaRPr lang="de-DE" sz="1800" dirty="0">
              <a:solidFill>
                <a:schemeClr val="accent5"/>
              </a:solidFill>
            </a:endParaRPr>
          </a:p>
          <a:p>
            <a:pPr marL="357188" indent="-357188"/>
            <a:r>
              <a:rPr lang="de-DE" sz="1600" kern="0" dirty="0"/>
              <a:t>§ 4 ArbSchG; Allgemeine Grundsätze</a:t>
            </a:r>
          </a:p>
          <a:p>
            <a:pPr marL="357188" indent="-357188"/>
            <a:r>
              <a:rPr lang="de-DE" sz="1600" dirty="0">
                <a:sym typeface="Wingdings" panose="05000000000000000000" pitchFamily="2" charset="2"/>
              </a:rPr>
              <a:t>§ 823 BGB; Verkehrssicherungspflicht</a:t>
            </a:r>
          </a:p>
          <a:p>
            <a:pPr marL="357188" indent="-357188"/>
            <a:r>
              <a:rPr lang="de-DE" sz="1600" dirty="0">
                <a:solidFill>
                  <a:schemeClr val="accent5"/>
                </a:solidFill>
                <a:sym typeface="Wingdings" panose="05000000000000000000" pitchFamily="2" charset="2"/>
              </a:rPr>
              <a:t>…</a:t>
            </a:r>
          </a:p>
          <a:p>
            <a:pPr marL="0" indent="0">
              <a:buNone/>
            </a:pPr>
            <a:endParaRPr lang="de-DE" sz="1650" kern="0" dirty="0"/>
          </a:p>
        </p:txBody>
      </p:sp>
      <p:sp>
        <p:nvSpPr>
          <p:cNvPr id="8" name="Textplatzhalter 3">
            <a:extLst>
              <a:ext uri="{FF2B5EF4-FFF2-40B4-BE49-F238E27FC236}">
                <a16:creationId xmlns:a16="http://schemas.microsoft.com/office/drawing/2014/main" id="{4726DEA5-E9C6-413B-A709-50862EEC5B54}"/>
              </a:ext>
            </a:extLst>
          </p:cNvPr>
          <p:cNvSpPr txBox="1">
            <a:spLocks/>
          </p:cNvSpPr>
          <p:nvPr/>
        </p:nvSpPr>
        <p:spPr>
          <a:xfrm>
            <a:off x="6169782" y="1284865"/>
            <a:ext cx="5566831" cy="1012285"/>
          </a:xfrm>
          <a:prstGeom prst="rect">
            <a:avLst/>
          </a:prstGeom>
          <a:ln>
            <a:solidFill>
              <a:schemeClr val="accent1"/>
            </a:solidFill>
          </a:ln>
        </p:spPr>
        <p:txBody>
          <a:bodyPr/>
          <a:lstStyle>
            <a:lvl1pPr marL="201216" indent="-201216" algn="l" rtl="0" eaLnBrk="1" fontAlgn="base" hangingPunct="1">
              <a:spcBef>
                <a:spcPct val="20000"/>
              </a:spcBef>
              <a:spcAft>
                <a:spcPct val="0"/>
              </a:spcAft>
              <a:buClr>
                <a:srgbClr val="007FAC"/>
              </a:buClr>
              <a:buFont typeface="Arial" pitchFamily="34" charset="0"/>
              <a:buChar char="•"/>
              <a:defRPr sz="1500" b="0" i="0">
                <a:solidFill>
                  <a:srgbClr val="0082B0"/>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ClrTx/>
              <a:buFont typeface="Arial"/>
              <a:buChar char="•"/>
              <a:defRPr lang="de-DE" sz="1350" b="0">
                <a:solidFill>
                  <a:srgbClr val="0082B0"/>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5pPr>
            <a:lvl6pPr marL="1885950" indent="-171450" algn="l" rtl="0" eaLnBrk="1" fontAlgn="base" hangingPunct="1">
              <a:spcBef>
                <a:spcPct val="20000"/>
              </a:spcBef>
              <a:spcAft>
                <a:spcPct val="0"/>
              </a:spcAft>
              <a:buChar char="»"/>
              <a:defRPr>
                <a:solidFill>
                  <a:schemeClr val="bg2"/>
                </a:solidFill>
                <a:latin typeface="+mn-lt"/>
                <a:ea typeface="+mn-ea"/>
              </a:defRPr>
            </a:lvl6pPr>
            <a:lvl7pPr marL="2228850" indent="-171450" algn="l" rtl="0" eaLnBrk="1" fontAlgn="base" hangingPunct="1">
              <a:spcBef>
                <a:spcPct val="20000"/>
              </a:spcBef>
              <a:spcAft>
                <a:spcPct val="0"/>
              </a:spcAft>
              <a:buChar char="»"/>
              <a:defRPr>
                <a:solidFill>
                  <a:schemeClr val="bg2"/>
                </a:solidFill>
                <a:latin typeface="+mn-lt"/>
                <a:ea typeface="+mn-ea"/>
              </a:defRPr>
            </a:lvl7pPr>
            <a:lvl8pPr marL="2571750" indent="-171450" algn="l" rtl="0" eaLnBrk="1" fontAlgn="base" hangingPunct="1">
              <a:spcBef>
                <a:spcPct val="20000"/>
              </a:spcBef>
              <a:spcAft>
                <a:spcPct val="0"/>
              </a:spcAft>
              <a:buChar char="»"/>
              <a:defRPr>
                <a:solidFill>
                  <a:schemeClr val="bg2"/>
                </a:solidFill>
                <a:latin typeface="+mn-lt"/>
                <a:ea typeface="+mn-ea"/>
              </a:defRPr>
            </a:lvl8pPr>
            <a:lvl9pPr marL="2914650" indent="-171450" algn="l" rtl="0" eaLnBrk="1" fontAlgn="base" hangingPunct="1">
              <a:spcBef>
                <a:spcPct val="20000"/>
              </a:spcBef>
              <a:spcAft>
                <a:spcPct val="0"/>
              </a:spcAft>
              <a:buChar char="»"/>
              <a:defRPr>
                <a:solidFill>
                  <a:schemeClr val="bg2"/>
                </a:solidFill>
                <a:latin typeface="+mn-lt"/>
                <a:ea typeface="+mn-ea"/>
              </a:defRPr>
            </a:lvl9pPr>
          </a:lstStyle>
          <a:p>
            <a:pPr marL="0" indent="0">
              <a:buFont typeface="Arial" pitchFamily="34" charset="0"/>
              <a:buNone/>
            </a:pPr>
            <a:r>
              <a:rPr lang="de-DE" sz="2000" b="1" kern="0" dirty="0">
                <a:solidFill>
                  <a:schemeClr val="accent5"/>
                </a:solidFill>
              </a:rPr>
              <a:t>Regelungen für Baustellen</a:t>
            </a:r>
            <a:endParaRPr lang="de-DE" sz="1800" dirty="0">
              <a:solidFill>
                <a:schemeClr val="accent5"/>
              </a:solidFill>
            </a:endParaRPr>
          </a:p>
          <a:p>
            <a:pPr marL="357188" indent="-357188"/>
            <a:r>
              <a:rPr lang="de-DE" sz="1600" kern="0" dirty="0"/>
              <a:t>Baustellenverordnung</a:t>
            </a:r>
          </a:p>
          <a:p>
            <a:pPr marL="357188" indent="-357188"/>
            <a:r>
              <a:rPr lang="de-DE" sz="1600" kern="0" dirty="0">
                <a:solidFill>
                  <a:schemeClr val="accent5"/>
                </a:solidFill>
              </a:rPr>
              <a:t>…</a:t>
            </a:r>
          </a:p>
          <a:p>
            <a:pPr marL="0" indent="0">
              <a:buNone/>
            </a:pPr>
            <a:endParaRPr lang="de-DE" sz="1650" kern="0" dirty="0"/>
          </a:p>
        </p:txBody>
      </p:sp>
    </p:spTree>
    <p:extLst>
      <p:ext uri="{BB962C8B-B14F-4D97-AF65-F5344CB8AC3E}">
        <p14:creationId xmlns:p14="http://schemas.microsoft.com/office/powerpoint/2010/main" val="4180697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sz="2800" dirty="0"/>
              <a:t>Grundlagen der Instandhaltung</a:t>
            </a:r>
            <a:br>
              <a:rPr lang="de-DE" sz="2800" dirty="0"/>
            </a:br>
            <a:r>
              <a:rPr lang="de-DE" sz="2400" dirty="0">
                <a:solidFill>
                  <a:schemeClr val="accent2"/>
                </a:solidFill>
              </a:rPr>
              <a:t>§ 10 BetrSichV / TRAS 120 Nr. 2.6.4</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28</a:t>
            </a:fld>
            <a:endParaRPr lang="de-DE" dirty="0"/>
          </a:p>
        </p:txBody>
      </p:sp>
      <p:sp>
        <p:nvSpPr>
          <p:cNvPr id="10" name="Textplatzhalter 9"/>
          <p:cNvSpPr>
            <a:spLocks noGrp="1"/>
          </p:cNvSpPr>
          <p:nvPr>
            <p:ph type="body" sz="quarter" idx="13"/>
          </p:nvPr>
        </p:nvSpPr>
        <p:spPr/>
        <p:txBody>
          <a:bodyPr/>
          <a:lstStyle/>
          <a:p>
            <a:pPr marL="0" indent="0">
              <a:buNone/>
            </a:pPr>
            <a:r>
              <a:rPr lang="de-DE" sz="1800" b="0" dirty="0"/>
              <a:t>Der Arbeitgeber hat sicherzustellen, dass die Arbeitsmittel </a:t>
            </a:r>
            <a:r>
              <a:rPr lang="de-DE" sz="1800" b="0" dirty="0">
                <a:solidFill>
                  <a:schemeClr val="accent5"/>
                </a:solidFill>
              </a:rPr>
              <a:t>den für sie geltenden Sicherheits- und Gesundheitsschutzanforderungen </a:t>
            </a:r>
            <a:r>
              <a:rPr lang="de-DE" sz="1800" b="0" dirty="0"/>
              <a:t>entsprechen und in einem sicheren Zustand gehalten werden. Notwendige Instandhaltungsmaßnahmen sind unverzüglich durchzuführen und die dabei erforderlichen Schutzmaßnahmen zu treffen. </a:t>
            </a:r>
          </a:p>
          <a:p>
            <a:endParaRPr lang="de-DE" sz="800" b="0" dirty="0"/>
          </a:p>
          <a:p>
            <a:pPr marL="342900" indent="-342900">
              <a:buFont typeface="Wingdings" panose="05000000000000000000" pitchFamily="2" charset="2"/>
              <a:buChar char="è"/>
            </a:pPr>
            <a:r>
              <a:rPr lang="de-DE" sz="1800" b="0" dirty="0">
                <a:solidFill>
                  <a:schemeClr val="accent5"/>
                </a:solidFill>
              </a:rPr>
              <a:t>Erstellung und Umsetzung eines Wartungs- und Instandhaltungsplans </a:t>
            </a:r>
          </a:p>
          <a:p>
            <a:pPr marL="357188" indent="0">
              <a:buNone/>
            </a:pPr>
            <a:r>
              <a:rPr lang="de-DE" sz="1800" b="0" dirty="0">
                <a:solidFill>
                  <a:schemeClr val="accent5"/>
                </a:solidFill>
              </a:rPr>
              <a:t>(</a:t>
            </a:r>
            <a:r>
              <a:rPr lang="de-DE" sz="1600" b="0" dirty="0">
                <a:solidFill>
                  <a:schemeClr val="accent5"/>
                </a:solidFill>
              </a:rPr>
              <a:t>Überprüfung / Aktualisierung gemäß TRAS 120 Nr. 2.6.4 alle 3 Jahre)</a:t>
            </a:r>
          </a:p>
          <a:p>
            <a:endParaRPr lang="de-DE" sz="1000" b="0" dirty="0"/>
          </a:p>
          <a:p>
            <a:pPr marL="0" indent="0">
              <a:buNone/>
            </a:pPr>
            <a:r>
              <a:rPr lang="de-DE" sz="1800" b="0" dirty="0"/>
              <a:t>Im laufenden Betrieb bedeutet dies für Instandhaltungsmaßnahmen konkret, dass </a:t>
            </a:r>
          </a:p>
          <a:p>
            <a:pPr marL="342900" indent="-342900"/>
            <a:r>
              <a:rPr lang="de-DE" sz="1800" b="0" dirty="0"/>
              <a:t>diese auf der Grundlage einer </a:t>
            </a:r>
            <a:r>
              <a:rPr lang="de-DE" sz="1800" b="0" dirty="0">
                <a:solidFill>
                  <a:schemeClr val="accent5"/>
                </a:solidFill>
              </a:rPr>
              <a:t>anlassbezogenen Gefährdungsbeurteilung </a:t>
            </a:r>
            <a:r>
              <a:rPr lang="de-DE" sz="1800" b="0" dirty="0"/>
              <a:t>durchzuführen sind, </a:t>
            </a:r>
          </a:p>
          <a:p>
            <a:pPr marL="342900" indent="-342900"/>
            <a:r>
              <a:rPr lang="de-DE" sz="1800" b="0" dirty="0"/>
              <a:t>die </a:t>
            </a:r>
            <a:r>
              <a:rPr lang="de-DE" sz="1800" b="0" dirty="0">
                <a:solidFill>
                  <a:schemeClr val="accent5"/>
                </a:solidFill>
              </a:rPr>
              <a:t>Betriebsanleitungen</a:t>
            </a:r>
            <a:r>
              <a:rPr lang="de-DE" sz="1800" b="0" dirty="0"/>
              <a:t> der Hersteller zu berücksichtigen sind, </a:t>
            </a:r>
          </a:p>
          <a:p>
            <a:r>
              <a:rPr lang="de-DE" sz="1800" b="0" dirty="0"/>
              <a:t>die Arbeiten von </a:t>
            </a:r>
            <a:r>
              <a:rPr lang="de-DE" sz="1800" b="0" dirty="0">
                <a:solidFill>
                  <a:schemeClr val="accent5"/>
                </a:solidFill>
              </a:rPr>
              <a:t>fachkundigen</a:t>
            </a:r>
            <a:r>
              <a:rPr lang="de-DE" sz="1800" b="0" dirty="0"/>
              <a:t>, beauftragten und </a:t>
            </a:r>
            <a:r>
              <a:rPr lang="de-DE" sz="1800" b="0" dirty="0">
                <a:solidFill>
                  <a:schemeClr val="accent5"/>
                </a:solidFill>
              </a:rPr>
              <a:t>unterwiesenen</a:t>
            </a:r>
            <a:r>
              <a:rPr lang="de-DE" sz="1800" b="0" dirty="0"/>
              <a:t> Mitarbeitern / Auftragnehmern durchzuführen sind. </a:t>
            </a:r>
          </a:p>
          <a:p>
            <a:endParaRPr lang="de-DE" b="0" dirty="0"/>
          </a:p>
        </p:txBody>
      </p:sp>
    </p:spTree>
    <p:extLst>
      <p:ext uri="{BB962C8B-B14F-4D97-AF65-F5344CB8AC3E}">
        <p14:creationId xmlns:p14="http://schemas.microsoft.com/office/powerpoint/2010/main" val="1615167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a:grpSpLocks/>
          </p:cNvGrpSpPr>
          <p:nvPr/>
        </p:nvGrpSpPr>
        <p:grpSpPr bwMode="auto">
          <a:xfrm>
            <a:off x="1920876" y="2143123"/>
            <a:ext cx="8373133" cy="2928937"/>
            <a:chOff x="357188" y="2786063"/>
            <a:chExt cx="8429625" cy="2928937"/>
          </a:xfrm>
        </p:grpSpPr>
        <p:sp>
          <p:nvSpPr>
            <p:cNvPr id="5" name="Rechteck 4"/>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Arbeitshilfen des Fachverband Biogas</a:t>
              </a:r>
            </a:p>
          </p:txBody>
        </p:sp>
        <p:pic>
          <p:nvPicPr>
            <p:cNvPr id="17414" name="Picture 8"/>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p:cNvSpPr>
            <a:spLocks noGrp="1"/>
          </p:cNvSpPr>
          <p:nvPr>
            <p:ph type="dt" sz="half" idx="10"/>
          </p:nvPr>
        </p:nvSpPr>
        <p:spPr/>
        <p:txBody>
          <a:bodyPr/>
          <a:lstStyle/>
          <a:p>
            <a:pPr>
              <a:defRPr/>
            </a:pPr>
            <a:r>
              <a:rPr lang="de-DE"/>
              <a:t>Schulung 2025/2026</a:t>
            </a:r>
            <a:endParaRPr lang="de-DE" dirty="0"/>
          </a:p>
        </p:txBody>
      </p:sp>
      <p:sp>
        <p:nvSpPr>
          <p:cNvPr id="8" name="Foliennummernplatzhalter 7"/>
          <p:cNvSpPr>
            <a:spLocks noGrp="1"/>
          </p:cNvSpPr>
          <p:nvPr>
            <p:ph type="sldNum" sz="quarter" idx="11"/>
          </p:nvPr>
        </p:nvSpPr>
        <p:spPr/>
        <p:txBody>
          <a:bodyPr/>
          <a:lstStyle/>
          <a:p>
            <a:pPr>
              <a:defRPr/>
            </a:pPr>
            <a:fld id="{42020CB9-598F-41BD-B058-380FB38EF93E}" type="slidenum">
              <a:rPr lang="de-DE" smtClean="0"/>
              <a:pPr>
                <a:defRPr/>
              </a:pPr>
              <a:t>29</a:t>
            </a:fld>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862A6-63B8-A5F2-7AED-0305FC9009BF}"/>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F9BC2D0A-4A21-6F8C-7434-29CD730BFD26}"/>
              </a:ext>
            </a:extLst>
          </p:cNvPr>
          <p:cNvGrpSpPr>
            <a:grpSpLocks/>
          </p:cNvGrpSpPr>
          <p:nvPr/>
        </p:nvGrpSpPr>
        <p:grpSpPr bwMode="auto">
          <a:xfrm>
            <a:off x="1920876" y="2143123"/>
            <a:ext cx="8373133" cy="2928937"/>
            <a:chOff x="357188" y="2786063"/>
            <a:chExt cx="8429625" cy="2928937"/>
          </a:xfrm>
        </p:grpSpPr>
        <p:sp>
          <p:nvSpPr>
            <p:cNvPr id="5" name="Rechteck 4">
              <a:extLst>
                <a:ext uri="{FF2B5EF4-FFF2-40B4-BE49-F238E27FC236}">
                  <a16:creationId xmlns:a16="http://schemas.microsoft.com/office/drawing/2014/main" id="{4B3BB9E3-A5EE-BE47-FDB8-D84ECACA433D}"/>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8CE23A18-8271-A8B6-BC98-18AC9EF10DD9}"/>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a:solidFill>
                  <a:schemeClr val="accent2"/>
                </a:solidFill>
              </a:endParaRPr>
            </a:p>
          </p:txBody>
        </p:sp>
        <p:sp>
          <p:nvSpPr>
            <p:cNvPr id="17413" name="Rechteck 9">
              <a:extLst>
                <a:ext uri="{FF2B5EF4-FFF2-40B4-BE49-F238E27FC236}">
                  <a16:creationId xmlns:a16="http://schemas.microsoft.com/office/drawing/2014/main" id="{BECC35E6-D19E-F9A1-63F8-1B245B4999DA}"/>
                </a:ext>
              </a:extLst>
            </p:cNvPr>
            <p:cNvSpPr>
              <a:spLocks noChangeArrowheads="1"/>
            </p:cNvSpPr>
            <p:nvPr/>
          </p:nvSpPr>
          <p:spPr bwMode="auto">
            <a:xfrm>
              <a:off x="500063" y="2928938"/>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en-US" sz="2800" b="1" dirty="0">
                  <a:solidFill>
                    <a:schemeClr val="accent1"/>
                  </a:solidFill>
                  <a:latin typeface="+mj-lt"/>
                  <a:cs typeface="Calibri" panose="020F0502020204030204" pitchFamily="34" charset="0"/>
                </a:rPr>
                <a:t>Grundlagen der Biogaserzeugung und Technik</a:t>
              </a:r>
            </a:p>
          </p:txBody>
        </p:sp>
        <p:pic>
          <p:nvPicPr>
            <p:cNvPr id="17414" name="Picture 8">
              <a:extLst>
                <a:ext uri="{FF2B5EF4-FFF2-40B4-BE49-F238E27FC236}">
                  <a16:creationId xmlns:a16="http://schemas.microsoft.com/office/drawing/2014/main" id="{8DAE31B9-CEA7-B72C-7EFE-433BD5F5C0AE}"/>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AD1A860F-D502-0ADD-BC1E-E8041BE657EA}"/>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D6A0751E-DB41-6DB8-A919-E9BCD02D0505}"/>
              </a:ext>
            </a:extLst>
          </p:cNvPr>
          <p:cNvSpPr>
            <a:spLocks noGrp="1"/>
          </p:cNvSpPr>
          <p:nvPr>
            <p:ph type="sldNum" sz="quarter" idx="11"/>
          </p:nvPr>
        </p:nvSpPr>
        <p:spPr/>
        <p:txBody>
          <a:bodyPr/>
          <a:lstStyle/>
          <a:p>
            <a:pPr>
              <a:defRPr/>
            </a:pPr>
            <a:fld id="{42020CB9-598F-41BD-B058-380FB38EF93E}" type="slidenum">
              <a:rPr lang="de-DE" smtClean="0"/>
              <a:pPr>
                <a:defRPr/>
              </a:pPr>
              <a:t>3</a:t>
            </a:fld>
            <a:endParaRPr lang="de-DE" dirty="0"/>
          </a:p>
        </p:txBody>
      </p:sp>
    </p:spTree>
    <p:extLst>
      <p:ext uri="{BB962C8B-B14F-4D97-AF65-F5344CB8AC3E}">
        <p14:creationId xmlns:p14="http://schemas.microsoft.com/office/powerpoint/2010/main" val="829343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Arbeitshilfen des Fachverband Biogas</a:t>
            </a:r>
          </a:p>
        </p:txBody>
      </p:sp>
      <p:sp>
        <p:nvSpPr>
          <p:cNvPr id="8" name="Datumsplatzhalter 7"/>
          <p:cNvSpPr>
            <a:spLocks noGrp="1"/>
          </p:cNvSpPr>
          <p:nvPr>
            <p:ph type="dt" sz="half" idx="10"/>
          </p:nvPr>
        </p:nvSpPr>
        <p:spPr/>
        <p:txBody>
          <a:bodyPr/>
          <a:lstStyle/>
          <a:p>
            <a:pPr>
              <a:defRPr/>
            </a:pPr>
            <a:r>
              <a:rPr lang="de-DE"/>
              <a:t>Schulung 2025/2026</a:t>
            </a:r>
            <a:endParaRPr lang="de-DE" dirty="0"/>
          </a:p>
        </p:txBody>
      </p:sp>
      <p:sp>
        <p:nvSpPr>
          <p:cNvPr id="5" name="Foliennummernplatzhalter 4"/>
          <p:cNvSpPr>
            <a:spLocks noGrp="1"/>
          </p:cNvSpPr>
          <p:nvPr>
            <p:ph type="sldNum" sz="quarter" idx="12"/>
          </p:nvPr>
        </p:nvSpPr>
        <p:spPr/>
        <p:txBody>
          <a:bodyPr/>
          <a:lstStyle/>
          <a:p>
            <a:pPr>
              <a:defRPr/>
            </a:pPr>
            <a:fld id="{12AF9BAD-775A-4C64-ACE3-76CB4F6FA34E}" type="slidenum">
              <a:rPr lang="de-DE" smtClean="0">
                <a:solidFill>
                  <a:schemeClr val="accent1"/>
                </a:solidFill>
              </a:rPr>
              <a:pPr>
                <a:defRPr/>
              </a:pPr>
              <a:t>30</a:t>
            </a:fld>
            <a:endParaRPr lang="de-DE" dirty="0">
              <a:solidFill>
                <a:schemeClr val="accent1"/>
              </a:solidFill>
            </a:endParaRPr>
          </a:p>
        </p:txBody>
      </p:sp>
      <p:sp>
        <p:nvSpPr>
          <p:cNvPr id="3" name="Inhaltsplatzhalter 2"/>
          <p:cNvSpPr>
            <a:spLocks noGrp="1"/>
          </p:cNvSpPr>
          <p:nvPr>
            <p:ph type="body" sz="quarter" idx="13"/>
          </p:nvPr>
        </p:nvSpPr>
        <p:spPr>
          <a:xfrm>
            <a:off x="529169" y="1556792"/>
            <a:ext cx="11648112" cy="4480479"/>
          </a:xfrm>
          <a:prstGeom prst="rect">
            <a:avLst/>
          </a:prstGeom>
        </p:spPr>
        <p:txBody>
          <a:bodyPr/>
          <a:lstStyle/>
          <a:p>
            <a:pPr marL="354013" lvl="3" indent="-354013">
              <a:spcBef>
                <a:spcPts val="0"/>
              </a:spcBef>
              <a:buClr>
                <a:schemeClr val="accent1"/>
              </a:buClr>
              <a:buFont typeface="Arial" pitchFamily="34" charset="0"/>
              <a:buChar char="•"/>
            </a:pPr>
            <a:r>
              <a:rPr lang="de-DE" sz="1800" dirty="0">
                <a:solidFill>
                  <a:schemeClr val="accent2"/>
                </a:solidFill>
              </a:rPr>
              <a:t>A001 Sicheres Arbeiten in Fermentern (11/2022)</a:t>
            </a:r>
          </a:p>
          <a:p>
            <a:pPr marL="354013" lvl="3" indent="-354013">
              <a:spcBef>
                <a:spcPts val="0"/>
              </a:spcBef>
              <a:buClr>
                <a:schemeClr val="accent1"/>
              </a:buClr>
              <a:buFont typeface="Arial" pitchFamily="34" charset="0"/>
              <a:buChar char="•"/>
            </a:pPr>
            <a:r>
              <a:rPr lang="de-DE" sz="1800" dirty="0">
                <a:solidFill>
                  <a:schemeClr val="accent2"/>
                </a:solidFill>
              </a:rPr>
              <a:t>A002 Einweisungsprotokoll inkl. Freigabe (09/2023)</a:t>
            </a:r>
          </a:p>
          <a:p>
            <a:pPr marL="696913" lvl="4" indent="-354013">
              <a:spcBef>
                <a:spcPts val="0"/>
              </a:spcBef>
              <a:buClr>
                <a:schemeClr val="accent1"/>
              </a:buClr>
              <a:buFont typeface="Arial" pitchFamily="34" charset="0"/>
              <a:buChar char="•"/>
            </a:pPr>
            <a:r>
              <a:rPr lang="de-DE" sz="1600" dirty="0">
                <a:solidFill>
                  <a:schemeClr val="accent2"/>
                </a:solidFill>
              </a:rPr>
              <a:t>A002-00 Allg. Einweisungsprotokoll inkl. GBU und Freigabe für Nachunternehmer</a:t>
            </a:r>
            <a:r>
              <a:rPr lang="de-DE" sz="1600" dirty="0">
                <a:solidFill>
                  <a:schemeClr val="accent2"/>
                </a:solidFill>
                <a:sym typeface="Wingdings" pitchFamily="2" charset="2"/>
              </a:rPr>
              <a:t> (05/2025)</a:t>
            </a:r>
            <a:endParaRPr lang="de-DE" sz="1600" dirty="0">
              <a:solidFill>
                <a:schemeClr val="accent2"/>
              </a:solidFill>
            </a:endParaRPr>
          </a:p>
          <a:p>
            <a:pPr marL="712788" lvl="3" indent="-350838">
              <a:spcBef>
                <a:spcPts val="0"/>
              </a:spcBef>
              <a:buClr>
                <a:schemeClr val="accent1"/>
              </a:buClr>
            </a:pPr>
            <a:r>
              <a:rPr lang="de-DE" dirty="0">
                <a:solidFill>
                  <a:schemeClr val="accent2"/>
                </a:solidFill>
                <a:sym typeface="Wingdings" pitchFamily="2" charset="2"/>
              </a:rPr>
              <a:t>A002-01 Einweisungsprotokoll inkl. </a:t>
            </a:r>
            <a:r>
              <a:rPr lang="de-DE" dirty="0">
                <a:solidFill>
                  <a:schemeClr val="accent2"/>
                </a:solidFill>
              </a:rPr>
              <a:t>GBU und Freigabe für </a:t>
            </a:r>
            <a:r>
              <a:rPr lang="de-DE" dirty="0">
                <a:solidFill>
                  <a:schemeClr val="accent2"/>
                </a:solidFill>
                <a:sym typeface="Wingdings" pitchFamily="2" charset="2"/>
              </a:rPr>
              <a:t>Arbeiten am gasführenden System (10/2025)</a:t>
            </a:r>
          </a:p>
          <a:p>
            <a:pPr marL="712788" lvl="3" indent="-350838">
              <a:spcBef>
                <a:spcPts val="0"/>
              </a:spcBef>
              <a:buClr>
                <a:schemeClr val="accent1"/>
              </a:buClr>
            </a:pPr>
            <a:r>
              <a:rPr lang="de-DE" dirty="0">
                <a:solidFill>
                  <a:schemeClr val="accent2"/>
                </a:solidFill>
                <a:sym typeface="Wingdings" pitchFamily="2" charset="2"/>
              </a:rPr>
              <a:t>A002-02 Einweisungsprotokoll inkl. </a:t>
            </a:r>
            <a:r>
              <a:rPr lang="de-DE" dirty="0">
                <a:solidFill>
                  <a:schemeClr val="accent2"/>
                </a:solidFill>
              </a:rPr>
              <a:t>GBU und Freigabe </a:t>
            </a:r>
            <a:r>
              <a:rPr lang="de-DE" dirty="0">
                <a:solidFill>
                  <a:schemeClr val="accent2"/>
                </a:solidFill>
                <a:sym typeface="Wingdings" pitchFamily="2" charset="2"/>
              </a:rPr>
              <a:t>Arbeiten am BHKW (10/2022)</a:t>
            </a:r>
          </a:p>
          <a:p>
            <a:pPr marL="712788" lvl="3" indent="-350838">
              <a:spcBef>
                <a:spcPts val="0"/>
              </a:spcBef>
              <a:buClr>
                <a:schemeClr val="accent1"/>
              </a:buClr>
            </a:pPr>
            <a:r>
              <a:rPr lang="de-DE" dirty="0">
                <a:solidFill>
                  <a:schemeClr val="accent2"/>
                </a:solidFill>
                <a:sym typeface="Wingdings" pitchFamily="2" charset="2"/>
              </a:rPr>
              <a:t>A002-03 Einweisungsprotokoll inkl. </a:t>
            </a:r>
            <a:r>
              <a:rPr lang="de-DE" dirty="0">
                <a:solidFill>
                  <a:schemeClr val="accent2"/>
                </a:solidFill>
              </a:rPr>
              <a:t>GBU und Freigabe </a:t>
            </a:r>
            <a:r>
              <a:rPr lang="de-DE" dirty="0">
                <a:solidFill>
                  <a:schemeClr val="accent2"/>
                </a:solidFill>
                <a:sym typeface="Wingdings" pitchFamily="2" charset="2"/>
              </a:rPr>
              <a:t>Arbeiten an der Einbringtechnik (10/2022)</a:t>
            </a:r>
          </a:p>
          <a:p>
            <a:pPr marL="712788" lvl="3" indent="-350838">
              <a:spcBef>
                <a:spcPts val="0"/>
              </a:spcBef>
              <a:buClr>
                <a:schemeClr val="accent1"/>
              </a:buClr>
            </a:pPr>
            <a:r>
              <a:rPr lang="de-DE" dirty="0">
                <a:solidFill>
                  <a:schemeClr val="accent2"/>
                </a:solidFill>
                <a:sym typeface="Wingdings" pitchFamily="2" charset="2"/>
              </a:rPr>
              <a:t>A002-04 Einweisungsprotokoll inkl. </a:t>
            </a:r>
            <a:r>
              <a:rPr lang="de-DE" dirty="0">
                <a:solidFill>
                  <a:schemeClr val="accent2"/>
                </a:solidFill>
              </a:rPr>
              <a:t>GBU und Freigabe </a:t>
            </a:r>
            <a:r>
              <a:rPr lang="de-DE" dirty="0">
                <a:solidFill>
                  <a:schemeClr val="accent2"/>
                </a:solidFill>
                <a:sym typeface="Wingdings" pitchFamily="2" charset="2"/>
              </a:rPr>
              <a:t>Arbeiten an Trocknungsanlagen (10/2022)</a:t>
            </a:r>
          </a:p>
          <a:p>
            <a:pPr marL="712788" lvl="3" indent="-350838">
              <a:spcBef>
                <a:spcPts val="0"/>
              </a:spcBef>
              <a:buClr>
                <a:schemeClr val="accent1"/>
              </a:buClr>
            </a:pPr>
            <a:r>
              <a:rPr lang="de-DE" dirty="0">
                <a:solidFill>
                  <a:schemeClr val="accent2"/>
                </a:solidFill>
                <a:sym typeface="Wingdings" pitchFamily="2" charset="2"/>
              </a:rPr>
              <a:t>A002-05 Einweisungsprotokoll inkl. </a:t>
            </a:r>
            <a:r>
              <a:rPr lang="de-DE" dirty="0">
                <a:solidFill>
                  <a:schemeClr val="accent2"/>
                </a:solidFill>
              </a:rPr>
              <a:t>GBU und Freigabe </a:t>
            </a:r>
            <a:r>
              <a:rPr lang="de-DE" dirty="0">
                <a:solidFill>
                  <a:schemeClr val="accent2"/>
                </a:solidFill>
                <a:sym typeface="Wingdings" pitchFamily="2" charset="2"/>
              </a:rPr>
              <a:t>Arbeiten an Gasspeichermembranen (10/2025)</a:t>
            </a:r>
            <a:endParaRPr lang="de-DE" dirty="0">
              <a:solidFill>
                <a:schemeClr val="accent2"/>
              </a:solidFill>
            </a:endParaRPr>
          </a:p>
          <a:p>
            <a:pPr marL="354013" lvl="3" indent="-354013">
              <a:spcBef>
                <a:spcPts val="0"/>
              </a:spcBef>
              <a:buClr>
                <a:schemeClr val="accent1"/>
              </a:buClr>
              <a:buFont typeface="Arial" pitchFamily="34" charset="0"/>
              <a:buChar char="•"/>
            </a:pPr>
            <a:r>
              <a:rPr lang="de-DE" sz="1800" dirty="0">
                <a:solidFill>
                  <a:schemeClr val="accent1"/>
                </a:solidFill>
              </a:rPr>
              <a:t>A003 Checkliste für den sicheren Betrieb einer BGA</a:t>
            </a:r>
            <a:r>
              <a:rPr lang="de-DE" sz="1800" dirty="0">
                <a:solidFill>
                  <a:schemeClr val="accent1"/>
                </a:solidFill>
                <a:sym typeface="Wingdings" pitchFamily="2" charset="2"/>
              </a:rPr>
              <a:t> (</a:t>
            </a:r>
            <a:r>
              <a:rPr lang="de-DE" dirty="0">
                <a:solidFill>
                  <a:schemeClr val="accent1"/>
                </a:solidFill>
                <a:sym typeface="Wingdings" pitchFamily="2" charset="2"/>
              </a:rPr>
              <a:t>10</a:t>
            </a:r>
            <a:r>
              <a:rPr lang="de-DE" sz="1800" dirty="0">
                <a:solidFill>
                  <a:schemeClr val="accent1"/>
                </a:solidFill>
                <a:sym typeface="Wingdings" pitchFamily="2" charset="2"/>
              </a:rPr>
              <a:t>/2025)</a:t>
            </a:r>
          </a:p>
          <a:p>
            <a:pPr marL="712788" lvl="4" indent="-350838">
              <a:spcBef>
                <a:spcPts val="0"/>
              </a:spcBef>
              <a:buClr>
                <a:schemeClr val="accent1"/>
              </a:buClr>
              <a:buFont typeface="Arial" pitchFamily="34" charset="0"/>
              <a:buChar char="•"/>
            </a:pPr>
            <a:r>
              <a:rPr lang="de-DE" sz="1600" dirty="0"/>
              <a:t>A003-01 Checkliste Sicherheitsdokumentation </a:t>
            </a:r>
            <a:r>
              <a:rPr lang="de-DE" sz="1600" dirty="0">
                <a:sym typeface="Wingdings" pitchFamily="2" charset="2"/>
              </a:rPr>
              <a:t>(10/2025)</a:t>
            </a:r>
          </a:p>
          <a:p>
            <a:pPr marL="712788" lvl="4" indent="-350838">
              <a:spcBef>
                <a:spcPts val="0"/>
              </a:spcBef>
              <a:buClr>
                <a:schemeClr val="accent1"/>
              </a:buClr>
              <a:buFont typeface="Arial" pitchFamily="34" charset="0"/>
              <a:buChar char="•"/>
            </a:pPr>
            <a:r>
              <a:rPr lang="de-DE" sz="1600" dirty="0"/>
              <a:t>A003-02 Checkliste Eigenüberwachung </a:t>
            </a:r>
            <a:r>
              <a:rPr lang="de-DE" sz="1600" dirty="0">
                <a:sym typeface="Wingdings" pitchFamily="2" charset="2"/>
              </a:rPr>
              <a:t>(06/2025)</a:t>
            </a:r>
          </a:p>
          <a:p>
            <a:pPr marL="712788" lvl="4" indent="-350838">
              <a:spcBef>
                <a:spcPts val="0"/>
              </a:spcBef>
              <a:buClr>
                <a:schemeClr val="accent1"/>
              </a:buClr>
              <a:buFont typeface="Arial" pitchFamily="34" charset="0"/>
              <a:buChar char="•"/>
            </a:pPr>
            <a:r>
              <a:rPr lang="de-DE" sz="1600" dirty="0"/>
              <a:t>A003-03 Checkliste Prüfungen durch externes Prüfpersonal </a:t>
            </a:r>
            <a:r>
              <a:rPr lang="de-DE" sz="1600" dirty="0">
                <a:sym typeface="Wingdings" pitchFamily="2" charset="2"/>
              </a:rPr>
              <a:t>(02/2025)</a:t>
            </a:r>
          </a:p>
          <a:p>
            <a:pPr marL="712788" lvl="4" indent="-350838">
              <a:spcBef>
                <a:spcPts val="0"/>
              </a:spcBef>
              <a:buClr>
                <a:schemeClr val="accent1"/>
              </a:buClr>
              <a:buFont typeface="Arial" pitchFamily="34" charset="0"/>
              <a:buChar char="•"/>
            </a:pPr>
            <a:r>
              <a:rPr lang="de-DE" sz="1600" dirty="0">
                <a:solidFill>
                  <a:schemeClr val="accent2"/>
                </a:solidFill>
              </a:rPr>
              <a:t>A003-04 Checkliste Qualifikationsanforderungen in der Biogasbranche </a:t>
            </a:r>
            <a:r>
              <a:rPr lang="de-DE" sz="1600" dirty="0">
                <a:solidFill>
                  <a:schemeClr val="accent2"/>
                </a:solidFill>
                <a:sym typeface="Wingdings" pitchFamily="2" charset="2"/>
              </a:rPr>
              <a:t>(02/2025)</a:t>
            </a:r>
            <a:endParaRPr lang="de-DE" sz="1600" dirty="0">
              <a:solidFill>
                <a:schemeClr val="accent2"/>
              </a:solidFill>
            </a:endParaRPr>
          </a:p>
          <a:p>
            <a:pPr marL="354013" lvl="3" indent="-354013">
              <a:spcBef>
                <a:spcPts val="0"/>
              </a:spcBef>
              <a:buClr>
                <a:schemeClr val="accent1"/>
              </a:buClr>
              <a:buFont typeface="Arial" pitchFamily="34" charset="0"/>
              <a:buChar char="•"/>
            </a:pPr>
            <a:r>
              <a:rPr lang="de-DE" sz="1800" dirty="0">
                <a:solidFill>
                  <a:schemeClr val="accent1"/>
                </a:solidFill>
              </a:rPr>
              <a:t>A004 Anforderungen an die betriebliche Organisation (11/2022)</a:t>
            </a:r>
          </a:p>
          <a:p>
            <a:pPr marL="354013" lvl="3" indent="-354013">
              <a:spcBef>
                <a:spcPts val="0"/>
              </a:spcBef>
              <a:buClr>
                <a:schemeClr val="accent1"/>
              </a:buClr>
              <a:buFont typeface="Arial" pitchFamily="34" charset="0"/>
              <a:buChar char="•"/>
            </a:pPr>
            <a:r>
              <a:rPr lang="de-DE" sz="1800" dirty="0">
                <a:solidFill>
                  <a:schemeClr val="accent1"/>
                </a:solidFill>
              </a:rPr>
              <a:t>A005 Konkretisierung TRGS 529 Prozesshilfsmittel (08/2015)</a:t>
            </a:r>
          </a:p>
          <a:p>
            <a:pPr marL="354013" lvl="3" indent="-354013">
              <a:spcBef>
                <a:spcPts val="0"/>
              </a:spcBef>
              <a:buClr>
                <a:schemeClr val="accent1"/>
              </a:buClr>
              <a:buFont typeface="Arial" pitchFamily="34" charset="0"/>
              <a:buChar char="•"/>
            </a:pPr>
            <a:r>
              <a:rPr lang="de-DE" sz="1800" dirty="0">
                <a:solidFill>
                  <a:schemeClr val="accent1"/>
                </a:solidFill>
              </a:rPr>
              <a:t>A006 Leitfaden Notstromkonzept (05/2015)</a:t>
            </a:r>
          </a:p>
          <a:p>
            <a:pPr marL="354013" lvl="3" indent="-354013">
              <a:spcBef>
                <a:spcPts val="0"/>
              </a:spcBef>
              <a:buClr>
                <a:schemeClr val="accent1"/>
              </a:buClr>
              <a:buFont typeface="Arial" pitchFamily="34" charset="0"/>
              <a:buChar char="•"/>
            </a:pPr>
            <a:r>
              <a:rPr lang="de-DE" sz="1800" dirty="0">
                <a:solidFill>
                  <a:schemeClr val="accent1"/>
                </a:solidFill>
              </a:rPr>
              <a:t>A008 Erstellung eines HACCP-Konzeptes (10/2015)</a:t>
            </a:r>
          </a:p>
          <a:p>
            <a:pPr marL="354013" lvl="3" indent="-354013">
              <a:spcBef>
                <a:spcPts val="0"/>
              </a:spcBef>
              <a:buClr>
                <a:schemeClr val="accent1"/>
              </a:buClr>
              <a:buFont typeface="Arial" pitchFamily="34" charset="0"/>
              <a:buChar char="•"/>
            </a:pPr>
            <a:r>
              <a:rPr lang="de-DE" sz="1800" dirty="0">
                <a:solidFill>
                  <a:schemeClr val="accent2"/>
                </a:solidFill>
              </a:rPr>
              <a:t>A016 Brandschutz auf Biogasanlagen (10/2018) </a:t>
            </a:r>
          </a:p>
          <a:p>
            <a:pPr marL="354013" lvl="3" indent="-354013">
              <a:spcBef>
                <a:spcPts val="0"/>
              </a:spcBef>
              <a:buClr>
                <a:schemeClr val="accent1"/>
              </a:buClr>
              <a:buFont typeface="Arial" pitchFamily="34" charset="0"/>
              <a:buChar char="•"/>
            </a:pPr>
            <a:endParaRPr lang="de-DE" sz="800" dirty="0">
              <a:solidFill>
                <a:schemeClr val="accent1"/>
              </a:solidFill>
            </a:endParaRPr>
          </a:p>
          <a:p>
            <a:pPr marL="0" lvl="3" indent="0" algn="ctr">
              <a:spcBef>
                <a:spcPts val="0"/>
              </a:spcBef>
              <a:buClr>
                <a:schemeClr val="accent1"/>
              </a:buClr>
              <a:buNone/>
            </a:pPr>
            <a:r>
              <a:rPr lang="de-DE" sz="1800" dirty="0">
                <a:solidFill>
                  <a:schemeClr val="accent2"/>
                </a:solidFill>
              </a:rPr>
              <a:t>Orange: </a:t>
            </a:r>
            <a:r>
              <a:rPr lang="de-DE" sz="1800" dirty="0">
                <a:solidFill>
                  <a:schemeClr val="accent5"/>
                </a:solidFill>
              </a:rPr>
              <a:t>Für Fachfirmen interessant!</a:t>
            </a:r>
          </a:p>
          <a:p>
            <a:pPr marL="354013" lvl="3" indent="-354013">
              <a:spcBef>
                <a:spcPts val="0"/>
              </a:spcBef>
              <a:buClr>
                <a:schemeClr val="accent1"/>
              </a:buClr>
              <a:buFont typeface="Arial" pitchFamily="34" charset="0"/>
              <a:buChar char="•"/>
            </a:pPr>
            <a:endParaRPr lang="de-DE" sz="1800" dirty="0">
              <a:solidFill>
                <a:schemeClr val="accent2"/>
              </a:solidFill>
            </a:endParaRPr>
          </a:p>
          <a:p>
            <a:pPr marL="354013" lvl="3" indent="-354013">
              <a:spcBef>
                <a:spcPts val="0"/>
              </a:spcBef>
              <a:buClr>
                <a:schemeClr val="accent1"/>
              </a:buClr>
              <a:buFont typeface="Arial" pitchFamily="34" charset="0"/>
              <a:buChar char="•"/>
            </a:pPr>
            <a:endParaRPr lang="de-DE" sz="1800" dirty="0">
              <a:solidFill>
                <a:schemeClr val="tx1"/>
              </a:solidFill>
            </a:endParaRPr>
          </a:p>
          <a:p>
            <a:pPr>
              <a:buClr>
                <a:schemeClr val="accent1"/>
              </a:buClr>
            </a:pPr>
            <a:endParaRPr lang="de-DE" sz="1800" dirty="0"/>
          </a:p>
        </p:txBody>
      </p:sp>
      <p:pic>
        <p:nvPicPr>
          <p:cNvPr id="11265" name="Picture 1"/>
          <p:cNvPicPr>
            <a:picLocks noChangeAspect="1" noChangeArrowheads="1"/>
          </p:cNvPicPr>
          <p:nvPr/>
        </p:nvPicPr>
        <p:blipFill>
          <a:blip r:embed="rId3" cstate="print"/>
          <a:srcRect/>
          <a:stretch>
            <a:fillRect/>
          </a:stretch>
        </p:blipFill>
        <p:spPr bwMode="auto">
          <a:xfrm rot="558942">
            <a:off x="10134915" y="4097918"/>
            <a:ext cx="1610759" cy="2281225"/>
          </a:xfrm>
          <a:prstGeom prst="rect">
            <a:avLst/>
          </a:prstGeom>
          <a:noFill/>
          <a:ln w="9525">
            <a:solidFill>
              <a:schemeClr val="accent1"/>
            </a:solidFill>
            <a:miter lim="800000"/>
            <a:headEnd/>
            <a:tailEnd/>
          </a:ln>
        </p:spPr>
      </p:pic>
      <p:sp>
        <p:nvSpPr>
          <p:cNvPr id="4" name="Geschweifte Klammer links 3">
            <a:extLst>
              <a:ext uri="{FF2B5EF4-FFF2-40B4-BE49-F238E27FC236}">
                <a16:creationId xmlns:a16="http://schemas.microsoft.com/office/drawing/2014/main" id="{119959BD-3D5A-CBD9-CDCB-59E45291B4B6}"/>
              </a:ext>
            </a:extLst>
          </p:cNvPr>
          <p:cNvSpPr/>
          <p:nvPr/>
        </p:nvSpPr>
        <p:spPr bwMode="auto">
          <a:xfrm>
            <a:off x="335360" y="1916832"/>
            <a:ext cx="193809" cy="1728192"/>
          </a:xfrm>
          <a:prstGeom prst="leftBrac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6" name="Textfeld 5">
            <a:extLst>
              <a:ext uri="{FF2B5EF4-FFF2-40B4-BE49-F238E27FC236}">
                <a16:creationId xmlns:a16="http://schemas.microsoft.com/office/drawing/2014/main" id="{2C18CC1D-1DC5-39E9-6F56-E83DCFE10CDB}"/>
              </a:ext>
            </a:extLst>
          </p:cNvPr>
          <p:cNvSpPr txBox="1"/>
          <p:nvPr/>
        </p:nvSpPr>
        <p:spPr>
          <a:xfrm rot="16200000">
            <a:off x="-2634102" y="2676973"/>
            <a:ext cx="5629993" cy="338554"/>
          </a:xfrm>
          <a:prstGeom prst="rect">
            <a:avLst/>
          </a:prstGeom>
          <a:noFill/>
        </p:spPr>
        <p:txBody>
          <a:bodyPr wrap="square" rtlCol="0">
            <a:spAutoFit/>
          </a:bodyPr>
          <a:lstStyle/>
          <a:p>
            <a:r>
              <a:rPr lang="de-DE" sz="1600" dirty="0">
                <a:solidFill>
                  <a:schemeClr val="accent5"/>
                </a:solidFill>
                <a:latin typeface="+mn-lt"/>
              </a:rPr>
              <a:t>Jetzt als Word-Datei Verfügbar (Nur für Mitglieder des FvB)</a:t>
            </a:r>
          </a:p>
        </p:txBody>
      </p:sp>
    </p:spTree>
    <p:extLst>
      <p:ext uri="{BB962C8B-B14F-4D97-AF65-F5344CB8AC3E}">
        <p14:creationId xmlns:p14="http://schemas.microsoft.com/office/powerpoint/2010/main" val="415371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Arbeitshilfen des Fachverband Biogas</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31</a:t>
            </a:fld>
            <a:endParaRPr lang="de-DE" dirty="0"/>
          </a:p>
        </p:txBody>
      </p:sp>
      <p:sp>
        <p:nvSpPr>
          <p:cNvPr id="5" name="Textplatzhalter 4"/>
          <p:cNvSpPr>
            <a:spLocks noGrp="1"/>
          </p:cNvSpPr>
          <p:nvPr>
            <p:ph type="body" sz="quarter" idx="13"/>
          </p:nvPr>
        </p:nvSpPr>
        <p:spPr>
          <a:xfrm>
            <a:off x="529166" y="1556792"/>
            <a:ext cx="11178119" cy="4680520"/>
          </a:xfrm>
        </p:spPr>
        <p:txBody>
          <a:bodyPr/>
          <a:lstStyle/>
          <a:p>
            <a:pPr marL="354013" lvl="3" indent="-354013">
              <a:spcBef>
                <a:spcPts val="0"/>
              </a:spcBef>
              <a:buClr>
                <a:schemeClr val="accent1"/>
              </a:buClr>
              <a:buFont typeface="Arial" pitchFamily="34" charset="0"/>
              <a:buChar char="•"/>
            </a:pPr>
            <a:r>
              <a:rPr lang="de-DE" sz="1800" dirty="0">
                <a:solidFill>
                  <a:schemeClr val="accent1"/>
                </a:solidFill>
              </a:rPr>
              <a:t>A018 Einweisungsprotokoll für Besucher (deutsch und englisch) (08/2018)</a:t>
            </a:r>
          </a:p>
          <a:p>
            <a:pPr marL="354013" lvl="3" indent="-354013">
              <a:spcBef>
                <a:spcPts val="0"/>
              </a:spcBef>
              <a:buClr>
                <a:schemeClr val="accent1"/>
              </a:buClr>
              <a:buFont typeface="Arial" pitchFamily="34" charset="0"/>
              <a:buChar char="•"/>
            </a:pPr>
            <a:r>
              <a:rPr lang="de-DE" sz="1800" dirty="0">
                <a:solidFill>
                  <a:schemeClr val="accent2"/>
                </a:solidFill>
              </a:rPr>
              <a:t>A021 Leitfaden Sichere Wartung/Instandsetzung (12/2019)</a:t>
            </a:r>
          </a:p>
          <a:p>
            <a:pPr marL="354013" lvl="3" indent="-354013">
              <a:spcBef>
                <a:spcPts val="0"/>
              </a:spcBef>
              <a:buClr>
                <a:schemeClr val="accent1"/>
              </a:buClr>
              <a:buFont typeface="Arial" pitchFamily="34" charset="0"/>
              <a:buChar char="•"/>
            </a:pPr>
            <a:r>
              <a:rPr lang="de-DE" sz="1800" dirty="0">
                <a:solidFill>
                  <a:schemeClr val="accent2"/>
                </a:solidFill>
              </a:rPr>
              <a:t>A022 Hinweise zum Umgang mit der TRAS 120  (10/2023)</a:t>
            </a:r>
          </a:p>
          <a:p>
            <a:pPr marL="354013" lvl="3" indent="-354013">
              <a:spcBef>
                <a:spcPts val="0"/>
              </a:spcBef>
              <a:buClr>
                <a:schemeClr val="accent1"/>
              </a:buClr>
              <a:buFont typeface="Arial" pitchFamily="34" charset="0"/>
              <a:buChar char="•"/>
            </a:pPr>
            <a:r>
              <a:rPr lang="de-DE" sz="1800" dirty="0">
                <a:solidFill>
                  <a:schemeClr val="accent2"/>
                </a:solidFill>
              </a:rPr>
              <a:t>A023 Konkretisierung TRGS 529 Arbeitsmedizinische Prävention</a:t>
            </a:r>
            <a:r>
              <a:rPr lang="de-DE" sz="1800" dirty="0">
                <a:solidFill>
                  <a:schemeClr val="accent2"/>
                </a:solidFill>
                <a:sym typeface="Wingdings" pitchFamily="2" charset="2"/>
              </a:rPr>
              <a:t> (11/2019)</a:t>
            </a:r>
          </a:p>
          <a:p>
            <a:pPr marL="354013" lvl="3" indent="-354013">
              <a:spcBef>
                <a:spcPts val="0"/>
              </a:spcBef>
              <a:buClr>
                <a:schemeClr val="accent1"/>
              </a:buClr>
              <a:buFont typeface="Arial" pitchFamily="34" charset="0"/>
              <a:buChar char="•"/>
            </a:pPr>
            <a:r>
              <a:rPr lang="de-DE" sz="1800" dirty="0">
                <a:solidFill>
                  <a:schemeClr val="accent1"/>
                </a:solidFill>
                <a:sym typeface="Wingdings" pitchFamily="2" charset="2"/>
              </a:rPr>
              <a:t>A025 Einteilung von Explosionsschutz-Zonen auf Biogasanlagen-Hinweise DGUV 113-001 </a:t>
            </a:r>
            <a:r>
              <a:rPr lang="de-DE" sz="1800">
                <a:solidFill>
                  <a:schemeClr val="accent1"/>
                </a:solidFill>
                <a:sym typeface="Wingdings" pitchFamily="2" charset="2"/>
              </a:rPr>
              <a:t>(09/2025)</a:t>
            </a:r>
            <a:endParaRPr lang="de-DE" sz="1800" dirty="0">
              <a:solidFill>
                <a:schemeClr val="accent1"/>
              </a:solidFill>
              <a:sym typeface="Wingdings" pitchFamily="2" charset="2"/>
            </a:endParaRPr>
          </a:p>
          <a:p>
            <a:pPr marL="354013" lvl="3" indent="-354013">
              <a:spcBef>
                <a:spcPts val="0"/>
              </a:spcBef>
              <a:buClr>
                <a:schemeClr val="accent1"/>
              </a:buClr>
              <a:buFont typeface="Arial" pitchFamily="34" charset="0"/>
              <a:buChar char="•"/>
            </a:pPr>
            <a:r>
              <a:rPr lang="de-DE" sz="1800" dirty="0">
                <a:solidFill>
                  <a:schemeClr val="accent1"/>
                </a:solidFill>
                <a:sym typeface="Wingdings" pitchFamily="2" charset="2"/>
              </a:rPr>
              <a:t>A029 Sicherer Betrieb von Trocknungsanlagen (01/2022)</a:t>
            </a:r>
          </a:p>
          <a:p>
            <a:pPr marL="354013" lvl="3" indent="-354013">
              <a:spcBef>
                <a:spcPts val="0"/>
              </a:spcBef>
              <a:buClr>
                <a:schemeClr val="accent1"/>
              </a:buClr>
              <a:buFont typeface="Arial" pitchFamily="34" charset="0"/>
              <a:buChar char="•"/>
            </a:pPr>
            <a:r>
              <a:rPr lang="de-DE" sz="1800" dirty="0">
                <a:solidFill>
                  <a:schemeClr val="accent1"/>
                </a:solidFill>
                <a:sym typeface="Wingdings" pitchFamily="2" charset="2"/>
              </a:rPr>
              <a:t>A033 Basismaßnahmen IT-Sicherheit (02/2025)</a:t>
            </a:r>
          </a:p>
          <a:p>
            <a:pPr marL="354013" lvl="3" indent="-354013">
              <a:spcBef>
                <a:spcPts val="0"/>
              </a:spcBef>
              <a:buClr>
                <a:schemeClr val="accent1"/>
              </a:buClr>
              <a:buFont typeface="Arial" pitchFamily="34" charset="0"/>
              <a:buChar char="•"/>
            </a:pPr>
            <a:r>
              <a:rPr lang="de-DE" sz="1800" dirty="0">
                <a:solidFill>
                  <a:schemeClr val="accent1"/>
                </a:solidFill>
                <a:sym typeface="Wingdings" pitchFamily="2" charset="2"/>
              </a:rPr>
              <a:t>A033-01Beispiel für ein Schutzkonzept der IT-Sicherheit (02/2025)</a:t>
            </a:r>
          </a:p>
          <a:p>
            <a:pPr marL="354013" lvl="3" indent="-354013">
              <a:spcBef>
                <a:spcPts val="0"/>
              </a:spcBef>
              <a:buClr>
                <a:schemeClr val="accent1"/>
              </a:buClr>
              <a:buFont typeface="Arial" pitchFamily="34" charset="0"/>
              <a:buChar char="•"/>
            </a:pPr>
            <a:endParaRPr lang="de-DE" sz="1000" dirty="0">
              <a:solidFill>
                <a:schemeClr val="accent1"/>
              </a:solidFill>
              <a:sym typeface="Wingdings" pitchFamily="2" charset="2"/>
            </a:endParaRPr>
          </a:p>
          <a:p>
            <a:pPr marL="354013" lvl="3" indent="-354013">
              <a:spcBef>
                <a:spcPts val="0"/>
              </a:spcBef>
              <a:buClr>
                <a:schemeClr val="accent1"/>
              </a:buClr>
              <a:buFont typeface="Arial" pitchFamily="34" charset="0"/>
              <a:buChar char="•"/>
            </a:pPr>
            <a:r>
              <a:rPr lang="de-DE" sz="1800" dirty="0">
                <a:solidFill>
                  <a:schemeClr val="accent1"/>
                </a:solidFill>
              </a:rPr>
              <a:t>H002 Handlungsempfehlung zur Hygiene (07/2019)</a:t>
            </a:r>
          </a:p>
          <a:p>
            <a:pPr marL="354013" lvl="3" indent="-354013">
              <a:spcBef>
                <a:spcPts val="0"/>
              </a:spcBef>
              <a:buClr>
                <a:schemeClr val="accent1"/>
              </a:buClr>
              <a:buFont typeface="Arial" pitchFamily="34" charset="0"/>
              <a:buChar char="•"/>
            </a:pPr>
            <a:r>
              <a:rPr lang="de-DE" sz="1800" dirty="0">
                <a:solidFill>
                  <a:schemeClr val="accent2"/>
                </a:solidFill>
              </a:rPr>
              <a:t>H006 Handlungsempfehlung zur Überprüfung von Holzdecken (11/2023)</a:t>
            </a:r>
          </a:p>
          <a:p>
            <a:pPr marL="354013" lvl="3" indent="-354013">
              <a:spcBef>
                <a:spcPts val="0"/>
              </a:spcBef>
              <a:buClr>
                <a:schemeClr val="accent1"/>
              </a:buClr>
              <a:buFont typeface="Arial" pitchFamily="34" charset="0"/>
              <a:buChar char="•"/>
            </a:pPr>
            <a:endParaRPr lang="de-DE" sz="1000" dirty="0">
              <a:solidFill>
                <a:schemeClr val="accent1"/>
              </a:solidFill>
            </a:endParaRPr>
          </a:p>
          <a:p>
            <a:pPr marL="354013" lvl="3" indent="-354013">
              <a:spcBef>
                <a:spcPts val="0"/>
              </a:spcBef>
              <a:buClr>
                <a:schemeClr val="accent1"/>
              </a:buClr>
              <a:buFont typeface="Arial" pitchFamily="34" charset="0"/>
              <a:buChar char="•"/>
            </a:pPr>
            <a:r>
              <a:rPr lang="de-DE" sz="1800" dirty="0">
                <a:solidFill>
                  <a:schemeClr val="accent1"/>
                </a:solidFill>
              </a:rPr>
              <a:t>Infopapier – Seveso III (07/2017)</a:t>
            </a:r>
          </a:p>
          <a:p>
            <a:pPr marL="354013" lvl="3" indent="-354013">
              <a:spcBef>
                <a:spcPts val="0"/>
              </a:spcBef>
              <a:buClr>
                <a:schemeClr val="accent1"/>
              </a:buClr>
              <a:buFont typeface="Arial" pitchFamily="34" charset="0"/>
              <a:buChar char="•"/>
            </a:pPr>
            <a:r>
              <a:rPr lang="de-DE" sz="1800" dirty="0">
                <a:solidFill>
                  <a:schemeClr val="accent1"/>
                </a:solidFill>
              </a:rPr>
              <a:t>Infopapier – Gewährleistung der Frostsicherheit (11/2023)</a:t>
            </a:r>
          </a:p>
          <a:p>
            <a:pPr marL="354013" lvl="3" indent="-354013">
              <a:spcBef>
                <a:spcPts val="0"/>
              </a:spcBef>
              <a:buClr>
                <a:schemeClr val="accent1"/>
              </a:buClr>
              <a:buFont typeface="Arial" pitchFamily="34" charset="0"/>
              <a:buChar char="•"/>
            </a:pPr>
            <a:r>
              <a:rPr lang="de-DE" sz="1800" dirty="0">
                <a:solidFill>
                  <a:schemeClr val="accent1"/>
                </a:solidFill>
              </a:rPr>
              <a:t>..</a:t>
            </a:r>
          </a:p>
          <a:p>
            <a:pPr marL="0" lvl="3" indent="0">
              <a:buClr>
                <a:srgbClr val="007FAC"/>
              </a:buClr>
              <a:buNone/>
            </a:pPr>
            <a:endParaRPr lang="de-DE" sz="800" dirty="0">
              <a:solidFill>
                <a:schemeClr val="accent1"/>
              </a:solidFill>
            </a:endParaRPr>
          </a:p>
          <a:p>
            <a:pPr marL="0" lvl="3" indent="0">
              <a:buClr>
                <a:srgbClr val="007FAC"/>
              </a:buClr>
              <a:buNone/>
            </a:pPr>
            <a:r>
              <a:rPr lang="de-DE" dirty="0">
                <a:solidFill>
                  <a:schemeClr val="accent1"/>
                </a:solidFill>
              </a:rPr>
              <a:t>Die Arbeitshilfen sowie Artikel zum Thema Sicherheit aus dem Biogas Journal und weiterführende Links finden sie unter: </a:t>
            </a:r>
            <a:r>
              <a:rPr lang="de-DE" dirty="0">
                <a:hlinkClick r:id="rId3"/>
              </a:rPr>
              <a:t>Technik und Sicherheit - Fachverband BIOGAS</a:t>
            </a:r>
            <a:endParaRPr lang="de-DE" dirty="0"/>
          </a:p>
          <a:p>
            <a:pPr marL="0" lvl="3" indent="0">
              <a:buClr>
                <a:srgbClr val="007FAC"/>
              </a:buClr>
              <a:buNone/>
            </a:pPr>
            <a:endParaRPr lang="de-DE" sz="800" dirty="0">
              <a:solidFill>
                <a:schemeClr val="accent1"/>
              </a:solidFill>
            </a:endParaRPr>
          </a:p>
          <a:p>
            <a:pPr marL="0" lvl="3" indent="0" algn="ctr">
              <a:spcBef>
                <a:spcPts val="0"/>
              </a:spcBef>
              <a:buClr>
                <a:schemeClr val="accent1"/>
              </a:buClr>
              <a:buNone/>
            </a:pPr>
            <a:r>
              <a:rPr lang="de-DE" sz="1800" dirty="0">
                <a:solidFill>
                  <a:schemeClr val="accent2"/>
                </a:solidFill>
              </a:rPr>
              <a:t>Orange: </a:t>
            </a:r>
            <a:r>
              <a:rPr lang="de-DE" sz="1800" dirty="0">
                <a:solidFill>
                  <a:schemeClr val="accent5"/>
                </a:solidFill>
              </a:rPr>
              <a:t>Für Fachfirmen interessant!</a:t>
            </a:r>
          </a:p>
          <a:p>
            <a:pPr marL="0" lvl="3" indent="0" algn="ctr">
              <a:buClr>
                <a:srgbClr val="007FAC"/>
              </a:buClr>
              <a:buNone/>
            </a:pPr>
            <a:endParaRPr lang="de-DE" sz="1800" dirty="0">
              <a:solidFill>
                <a:schemeClr val="accent1"/>
              </a:solidFill>
            </a:endParaRPr>
          </a:p>
          <a:p>
            <a:pPr marL="266700" lvl="3" indent="-266700">
              <a:buClr>
                <a:srgbClr val="007FAC"/>
              </a:buClr>
            </a:pPr>
            <a:endParaRPr lang="de-DE" sz="1800" dirty="0">
              <a:solidFill>
                <a:schemeClr val="tx1"/>
              </a:solidFill>
            </a:endParaRPr>
          </a:p>
        </p:txBody>
      </p:sp>
      <p:pic>
        <p:nvPicPr>
          <p:cNvPr id="8" name="Picture 1"/>
          <p:cNvPicPr>
            <a:picLocks noChangeAspect="1" noChangeArrowheads="1"/>
          </p:cNvPicPr>
          <p:nvPr/>
        </p:nvPicPr>
        <p:blipFill>
          <a:blip r:embed="rId4" cstate="print"/>
          <a:srcRect/>
          <a:stretch>
            <a:fillRect/>
          </a:stretch>
        </p:blipFill>
        <p:spPr bwMode="auto">
          <a:xfrm rot="558942">
            <a:off x="9068144" y="327303"/>
            <a:ext cx="1294548" cy="1833394"/>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26214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a:grpSpLocks/>
          </p:cNvGrpSpPr>
          <p:nvPr/>
        </p:nvGrpSpPr>
        <p:grpSpPr bwMode="auto">
          <a:xfrm>
            <a:off x="1920876" y="2143123"/>
            <a:ext cx="8373133" cy="2928937"/>
            <a:chOff x="357188" y="2786063"/>
            <a:chExt cx="8429625" cy="2928937"/>
          </a:xfrm>
        </p:grpSpPr>
        <p:sp>
          <p:nvSpPr>
            <p:cNvPr id="5" name="Rechteck 4"/>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a:solidFill>
                  <a:schemeClr val="accent2"/>
                </a:solidFill>
              </a:endParaRPr>
            </a:p>
          </p:txBody>
        </p:sp>
        <p:sp>
          <p:nvSpPr>
            <p:cNvPr id="17413" name="Rechteck 9"/>
            <p:cNvSpPr>
              <a:spLocks noChangeArrowheads="1"/>
            </p:cNvSpPr>
            <p:nvPr/>
          </p:nvSpPr>
          <p:spPr bwMode="auto">
            <a:xfrm>
              <a:off x="500063" y="2928938"/>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en-US" sz="2800" b="1" dirty="0">
                  <a:solidFill>
                    <a:schemeClr val="accent1"/>
                  </a:solidFill>
                  <a:latin typeface="+mj-lt"/>
                  <a:cs typeface="Calibri" panose="020F0502020204030204" pitchFamily="34" charset="0"/>
                </a:rPr>
                <a:t>Aktuelles Unfallgeschehen auf Biogasanlagen</a:t>
              </a:r>
              <a:endParaRPr lang="de-DE" altLang="de-DE" sz="800" dirty="0">
                <a:latin typeface="+mj-lt"/>
              </a:endParaRPr>
            </a:p>
          </p:txBody>
        </p:sp>
        <p:pic>
          <p:nvPicPr>
            <p:cNvPr id="17414" name="Picture 8"/>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p:cNvSpPr>
            <a:spLocks noGrp="1"/>
          </p:cNvSpPr>
          <p:nvPr>
            <p:ph type="dt" sz="half" idx="10"/>
          </p:nvPr>
        </p:nvSpPr>
        <p:spPr/>
        <p:txBody>
          <a:bodyPr/>
          <a:lstStyle/>
          <a:p>
            <a:pPr>
              <a:defRPr/>
            </a:pPr>
            <a:r>
              <a:rPr lang="de-DE"/>
              <a:t>Schulung 2025/2026</a:t>
            </a:r>
            <a:endParaRPr lang="de-DE" dirty="0"/>
          </a:p>
        </p:txBody>
      </p:sp>
      <p:sp>
        <p:nvSpPr>
          <p:cNvPr id="8" name="Foliennummernplatzhalter 7"/>
          <p:cNvSpPr>
            <a:spLocks noGrp="1"/>
          </p:cNvSpPr>
          <p:nvPr>
            <p:ph type="sldNum" sz="quarter" idx="11"/>
          </p:nvPr>
        </p:nvSpPr>
        <p:spPr/>
        <p:txBody>
          <a:bodyPr/>
          <a:lstStyle/>
          <a:p>
            <a:pPr>
              <a:defRPr/>
            </a:pPr>
            <a:fld id="{42020CB9-598F-41BD-B058-380FB38EF93E}" type="slidenum">
              <a:rPr lang="de-DE" smtClean="0"/>
              <a:pPr>
                <a:defRPr/>
              </a:pPr>
              <a:t>32</a:t>
            </a:fld>
            <a:endParaRPr lang="de-DE" dirty="0"/>
          </a:p>
        </p:txBody>
      </p:sp>
    </p:spTree>
    <p:extLst>
      <p:ext uri="{BB962C8B-B14F-4D97-AF65-F5344CB8AC3E}">
        <p14:creationId xmlns:p14="http://schemas.microsoft.com/office/powerpoint/2010/main" val="1343696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Unfallstatistik </a:t>
            </a:r>
            <a:r>
              <a:rPr lang="de-DE" u="sng" dirty="0">
                <a:solidFill>
                  <a:schemeClr val="accent5"/>
                </a:solidFill>
              </a:rPr>
              <a:t>SVLFG</a:t>
            </a:r>
            <a:r>
              <a:rPr lang="de-DE" dirty="0"/>
              <a:t>: 2021 - 2024</a:t>
            </a:r>
            <a:br>
              <a:rPr lang="de-DE" dirty="0"/>
            </a:br>
            <a:r>
              <a:rPr lang="de-DE" sz="2000" dirty="0">
                <a:solidFill>
                  <a:schemeClr val="accent2"/>
                </a:solidFill>
              </a:rPr>
              <a:t>Meldepflichtige Unfälle mit Personen</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33</a:t>
            </a:fld>
            <a:endParaRPr lang="de-DE" dirty="0"/>
          </a:p>
        </p:txBody>
      </p:sp>
      <p:sp>
        <p:nvSpPr>
          <p:cNvPr id="4" name="Textplatzhalter 3">
            <a:extLst>
              <a:ext uri="{FF2B5EF4-FFF2-40B4-BE49-F238E27FC236}">
                <a16:creationId xmlns:a16="http://schemas.microsoft.com/office/drawing/2014/main" id="{F5039FB1-2652-052D-BDC4-2980E7835A32}"/>
              </a:ext>
            </a:extLst>
          </p:cNvPr>
          <p:cNvSpPr>
            <a:spLocks noGrp="1"/>
          </p:cNvSpPr>
          <p:nvPr>
            <p:ph type="body" sz="quarter" idx="13"/>
          </p:nvPr>
        </p:nvSpPr>
        <p:spPr>
          <a:xfrm>
            <a:off x="529167" y="1556792"/>
            <a:ext cx="4198681" cy="4536504"/>
          </a:xfrm>
        </p:spPr>
        <p:txBody>
          <a:bodyPr/>
          <a:lstStyle/>
          <a:p>
            <a:endParaRPr lang="de-DE" sz="1600" b="0" u="sng" dirty="0">
              <a:solidFill>
                <a:schemeClr val="accent5"/>
              </a:solidFill>
            </a:endParaRPr>
          </a:p>
          <a:p>
            <a:endParaRPr lang="de-DE" sz="1000" b="0" u="sng" dirty="0">
              <a:solidFill>
                <a:schemeClr val="accent5"/>
              </a:solidFill>
            </a:endParaRPr>
          </a:p>
          <a:p>
            <a:r>
              <a:rPr lang="de-DE" sz="1600" b="0" u="sng" dirty="0">
                <a:solidFill>
                  <a:schemeClr val="accent5"/>
                </a:solidFill>
              </a:rPr>
              <a:t>2/3 der Biogasanlagen</a:t>
            </a:r>
            <a:r>
              <a:rPr lang="de-DE" sz="1600" b="0" dirty="0"/>
              <a:t> sind bei der SVLFG unfallversichert, etwa 1/3 bei der BG ETEM.</a:t>
            </a:r>
          </a:p>
          <a:p>
            <a:endParaRPr lang="de-DE" sz="800" b="0" dirty="0"/>
          </a:p>
          <a:p>
            <a:r>
              <a:rPr lang="de-DE" sz="1600" b="0" dirty="0"/>
              <a:t>Die Firmen, welche auf Biogasanlagen tätig werden, sind bei verschiedenen Berufsgenossenschaften versichert. Daher gibt es keine genaue Statistik, wie viele Unfälle mit Personenschäden auf Biogasanlagen insgesamt passieren! </a:t>
            </a:r>
          </a:p>
          <a:p>
            <a:endParaRPr lang="de-DE" sz="800" b="0" dirty="0"/>
          </a:p>
          <a:p>
            <a:r>
              <a:rPr lang="de-DE" sz="1600" b="0" dirty="0"/>
              <a:t>Die Statistik der SVLFG gibt aber eine Tendenz.</a:t>
            </a:r>
          </a:p>
          <a:p>
            <a:endParaRPr lang="de-DE" sz="800" b="0" dirty="0"/>
          </a:p>
          <a:p>
            <a:r>
              <a:rPr lang="de-DE" sz="1600" b="0" dirty="0">
                <a:solidFill>
                  <a:schemeClr val="accent5"/>
                </a:solidFill>
              </a:rPr>
              <a:t>Diese Statistik bildet nur das Unfallgeschehen ab, das </a:t>
            </a:r>
            <a:r>
              <a:rPr lang="de-DE" sz="1600" b="0" u="sng" dirty="0">
                <a:solidFill>
                  <a:schemeClr val="accent5"/>
                </a:solidFill>
              </a:rPr>
              <a:t>bei der SVLFG </a:t>
            </a:r>
            <a:r>
              <a:rPr lang="de-DE" sz="1600" b="0" dirty="0">
                <a:solidFill>
                  <a:schemeClr val="accent5"/>
                </a:solidFill>
              </a:rPr>
              <a:t>gemeldet wurde. </a:t>
            </a:r>
          </a:p>
        </p:txBody>
      </p:sp>
      <p:sp>
        <p:nvSpPr>
          <p:cNvPr id="7" name="Rechteck 12"/>
          <p:cNvSpPr>
            <a:spLocks noChangeArrowheads="1"/>
          </p:cNvSpPr>
          <p:nvPr/>
        </p:nvSpPr>
        <p:spPr bwMode="auto">
          <a:xfrm>
            <a:off x="3157419" y="6495147"/>
            <a:ext cx="5903044" cy="246221"/>
          </a:xfrm>
          <a:prstGeom prst="rect">
            <a:avLst/>
          </a:prstGeom>
          <a:noFill/>
          <a:ln w="9525">
            <a:noFill/>
            <a:miter lim="800000"/>
            <a:headEnd/>
            <a:tailEnd/>
          </a:ln>
        </p:spPr>
        <p:txBody>
          <a:bodyPr wrap="square">
            <a:spAutoFit/>
          </a:bodyPr>
          <a:lstStyle/>
          <a:p>
            <a:pPr algn="ctr"/>
            <a:r>
              <a:rPr lang="de-DE" sz="1000" dirty="0">
                <a:latin typeface="Arial" panose="020B0604020202020204" pitchFamily="34" charset="0"/>
                <a:cs typeface="Arial" panose="020B0604020202020204" pitchFamily="34" charset="0"/>
              </a:rPr>
              <a:t>Quelle: SVLFG = Sozialversicherung für Landwirtschaft, Forsten und Gartenbau</a:t>
            </a:r>
          </a:p>
        </p:txBody>
      </p:sp>
      <p:pic>
        <p:nvPicPr>
          <p:cNvPr id="11" name="Grafik 10">
            <a:extLst>
              <a:ext uri="{FF2B5EF4-FFF2-40B4-BE49-F238E27FC236}">
                <a16:creationId xmlns:a16="http://schemas.microsoft.com/office/drawing/2014/main" id="{81D39687-2CF5-9141-84A2-3AA8DA222FE6}"/>
              </a:ext>
            </a:extLst>
          </p:cNvPr>
          <p:cNvPicPr>
            <a:picLocks noChangeAspect="1"/>
          </p:cNvPicPr>
          <p:nvPr/>
        </p:nvPicPr>
        <p:blipFill>
          <a:blip r:embed="rId3"/>
          <a:stretch>
            <a:fillRect/>
          </a:stretch>
        </p:blipFill>
        <p:spPr>
          <a:xfrm>
            <a:off x="5083244" y="1484784"/>
            <a:ext cx="6736763" cy="4916016"/>
          </a:xfrm>
          <a:prstGeom prst="rect">
            <a:avLst/>
          </a:prstGeom>
          <a:ln>
            <a:solidFill>
              <a:schemeClr val="accent1"/>
            </a:solidFill>
          </a:ln>
        </p:spPr>
      </p:pic>
    </p:spTree>
    <p:extLst>
      <p:ext uri="{BB962C8B-B14F-4D97-AF65-F5344CB8AC3E}">
        <p14:creationId xmlns:p14="http://schemas.microsoft.com/office/powerpoint/2010/main" val="2027672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43E61-500F-D50F-255C-E9E9F1D3D20E}"/>
              </a:ext>
            </a:extLst>
          </p:cNvPr>
          <p:cNvSpPr>
            <a:spLocks noGrp="1"/>
          </p:cNvSpPr>
          <p:nvPr>
            <p:ph type="title"/>
          </p:nvPr>
        </p:nvSpPr>
        <p:spPr/>
        <p:txBody>
          <a:bodyPr/>
          <a:lstStyle/>
          <a:p>
            <a:r>
              <a:rPr lang="de-DE" dirty="0"/>
              <a:t>Unfallstatistik </a:t>
            </a:r>
            <a:r>
              <a:rPr lang="de-DE" u="sng" dirty="0">
                <a:solidFill>
                  <a:schemeClr val="accent5"/>
                </a:solidFill>
              </a:rPr>
              <a:t>SVLFG</a:t>
            </a:r>
            <a:r>
              <a:rPr lang="de-DE" dirty="0"/>
              <a:t>: 2021 - 2024</a:t>
            </a:r>
            <a:br>
              <a:rPr lang="de-DE" dirty="0"/>
            </a:br>
            <a:r>
              <a:rPr lang="de-DE" sz="2000" dirty="0">
                <a:solidFill>
                  <a:schemeClr val="accent2"/>
                </a:solidFill>
              </a:rPr>
              <a:t>Meldepflichtige Unfälle mit Personen</a:t>
            </a:r>
            <a:endParaRPr lang="de-DE" sz="2000" dirty="0"/>
          </a:p>
        </p:txBody>
      </p:sp>
      <p:sp>
        <p:nvSpPr>
          <p:cNvPr id="3" name="Datumsplatzhalter 2">
            <a:extLst>
              <a:ext uri="{FF2B5EF4-FFF2-40B4-BE49-F238E27FC236}">
                <a16:creationId xmlns:a16="http://schemas.microsoft.com/office/drawing/2014/main" id="{4C97EEE5-7786-E6EA-6CDD-F7BBB938CC00}"/>
              </a:ext>
            </a:extLst>
          </p:cNvPr>
          <p:cNvSpPr>
            <a:spLocks noGrp="1"/>
          </p:cNvSpPr>
          <p:nvPr>
            <p:ph type="dt" sz="half" idx="10"/>
          </p:nvPr>
        </p:nvSpPr>
        <p:spPr/>
        <p:txBody>
          <a:bodyPr/>
          <a:lstStyle/>
          <a:p>
            <a:r>
              <a:rPr lang="de-DE"/>
              <a:t>Schulung 2025/2026</a:t>
            </a:r>
          </a:p>
        </p:txBody>
      </p:sp>
      <p:sp>
        <p:nvSpPr>
          <p:cNvPr id="4" name="Foliennummernplatzhalter 3">
            <a:extLst>
              <a:ext uri="{FF2B5EF4-FFF2-40B4-BE49-F238E27FC236}">
                <a16:creationId xmlns:a16="http://schemas.microsoft.com/office/drawing/2014/main" id="{01A9AD05-F848-9F24-89D3-67A54D1A08D3}"/>
              </a:ext>
            </a:extLst>
          </p:cNvPr>
          <p:cNvSpPr>
            <a:spLocks noGrp="1"/>
          </p:cNvSpPr>
          <p:nvPr>
            <p:ph type="sldNum" sz="quarter" idx="12"/>
          </p:nvPr>
        </p:nvSpPr>
        <p:spPr/>
        <p:txBody>
          <a:bodyPr/>
          <a:lstStyle/>
          <a:p>
            <a:fld id="{D6A5E5EF-0834-4E75-BB99-5BD99C2491AC}" type="slidenum">
              <a:rPr lang="de-DE" smtClean="0"/>
              <a:pPr/>
              <a:t>34</a:t>
            </a:fld>
            <a:endParaRPr lang="de-DE"/>
          </a:p>
        </p:txBody>
      </p:sp>
      <p:sp>
        <p:nvSpPr>
          <p:cNvPr id="5" name="Textplatzhalter 4">
            <a:extLst>
              <a:ext uri="{FF2B5EF4-FFF2-40B4-BE49-F238E27FC236}">
                <a16:creationId xmlns:a16="http://schemas.microsoft.com/office/drawing/2014/main" id="{16032936-A8B2-4166-875F-3DB1C8A1E9AF}"/>
              </a:ext>
            </a:extLst>
          </p:cNvPr>
          <p:cNvSpPr>
            <a:spLocks noGrp="1"/>
          </p:cNvSpPr>
          <p:nvPr>
            <p:ph type="body" sz="quarter" idx="13"/>
          </p:nvPr>
        </p:nvSpPr>
        <p:spPr/>
        <p:txBody>
          <a:bodyPr/>
          <a:lstStyle/>
          <a:p>
            <a:endParaRPr lang="de-DE" dirty="0"/>
          </a:p>
        </p:txBody>
      </p:sp>
      <p:pic>
        <p:nvPicPr>
          <p:cNvPr id="9" name="Grafik 8">
            <a:extLst>
              <a:ext uri="{FF2B5EF4-FFF2-40B4-BE49-F238E27FC236}">
                <a16:creationId xmlns:a16="http://schemas.microsoft.com/office/drawing/2014/main" id="{91422836-E3A9-4E18-8809-7A005321C69E}"/>
              </a:ext>
            </a:extLst>
          </p:cNvPr>
          <p:cNvPicPr>
            <a:picLocks noChangeAspect="1"/>
          </p:cNvPicPr>
          <p:nvPr/>
        </p:nvPicPr>
        <p:blipFill>
          <a:blip r:embed="rId2"/>
          <a:stretch>
            <a:fillRect/>
          </a:stretch>
        </p:blipFill>
        <p:spPr>
          <a:xfrm>
            <a:off x="444002" y="1371600"/>
            <a:ext cx="11360349" cy="5038163"/>
          </a:xfrm>
          <a:prstGeom prst="rect">
            <a:avLst/>
          </a:prstGeom>
        </p:spPr>
      </p:pic>
      <p:sp>
        <p:nvSpPr>
          <p:cNvPr id="10" name="Rechteck 12">
            <a:extLst>
              <a:ext uri="{FF2B5EF4-FFF2-40B4-BE49-F238E27FC236}">
                <a16:creationId xmlns:a16="http://schemas.microsoft.com/office/drawing/2014/main" id="{6CFBE18A-68F3-E0D5-1FA8-ED5813685789}"/>
              </a:ext>
            </a:extLst>
          </p:cNvPr>
          <p:cNvSpPr>
            <a:spLocks noChangeArrowheads="1"/>
          </p:cNvSpPr>
          <p:nvPr/>
        </p:nvSpPr>
        <p:spPr bwMode="auto">
          <a:xfrm>
            <a:off x="3157419" y="6495147"/>
            <a:ext cx="5903044" cy="246221"/>
          </a:xfrm>
          <a:prstGeom prst="rect">
            <a:avLst/>
          </a:prstGeom>
          <a:noFill/>
          <a:ln w="9525">
            <a:noFill/>
            <a:miter lim="800000"/>
            <a:headEnd/>
            <a:tailEnd/>
          </a:ln>
        </p:spPr>
        <p:txBody>
          <a:bodyPr wrap="square">
            <a:spAutoFit/>
          </a:bodyPr>
          <a:lstStyle/>
          <a:p>
            <a:pPr algn="ctr"/>
            <a:r>
              <a:rPr lang="de-DE" sz="1000" dirty="0">
                <a:latin typeface="Arial" panose="020B0604020202020204" pitchFamily="34" charset="0"/>
                <a:cs typeface="Arial" panose="020B0604020202020204" pitchFamily="34" charset="0"/>
              </a:rPr>
              <a:t>Quelle: SVLFG = Sozialversicherung für Landwirtschaft, Forsten und Gartenbau</a:t>
            </a:r>
          </a:p>
        </p:txBody>
      </p:sp>
    </p:spTree>
    <p:extLst>
      <p:ext uri="{BB962C8B-B14F-4D97-AF65-F5344CB8AC3E}">
        <p14:creationId xmlns:p14="http://schemas.microsoft.com/office/powerpoint/2010/main" val="2800190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19138-E6F5-2DEC-0CB3-9E3659CD4963}"/>
              </a:ext>
            </a:extLst>
          </p:cNvPr>
          <p:cNvSpPr>
            <a:spLocks noGrp="1"/>
          </p:cNvSpPr>
          <p:nvPr>
            <p:ph type="title"/>
          </p:nvPr>
        </p:nvSpPr>
        <p:spPr/>
        <p:txBody>
          <a:bodyPr/>
          <a:lstStyle/>
          <a:p>
            <a:r>
              <a:rPr lang="de-DE" dirty="0"/>
              <a:t>Unfallstatistik </a:t>
            </a:r>
            <a:r>
              <a:rPr lang="de-DE" u="sng" dirty="0">
                <a:solidFill>
                  <a:schemeClr val="accent5"/>
                </a:solidFill>
              </a:rPr>
              <a:t>SVLFG</a:t>
            </a:r>
            <a:r>
              <a:rPr lang="de-DE" dirty="0"/>
              <a:t>: 2021 - 2024</a:t>
            </a:r>
            <a:br>
              <a:rPr lang="de-DE" dirty="0"/>
            </a:br>
            <a:r>
              <a:rPr lang="de-DE" sz="2000" dirty="0">
                <a:solidFill>
                  <a:schemeClr val="accent2"/>
                </a:solidFill>
              </a:rPr>
              <a:t>Meldepflichtige Unfälle mit Personen</a:t>
            </a:r>
            <a:endParaRPr lang="de-DE" sz="2000" dirty="0"/>
          </a:p>
        </p:txBody>
      </p:sp>
      <p:sp>
        <p:nvSpPr>
          <p:cNvPr id="3" name="Datumsplatzhalter 2">
            <a:extLst>
              <a:ext uri="{FF2B5EF4-FFF2-40B4-BE49-F238E27FC236}">
                <a16:creationId xmlns:a16="http://schemas.microsoft.com/office/drawing/2014/main" id="{85E0B208-1FF4-D359-A7C9-4A06D1067848}"/>
              </a:ext>
            </a:extLst>
          </p:cNvPr>
          <p:cNvSpPr>
            <a:spLocks noGrp="1"/>
          </p:cNvSpPr>
          <p:nvPr>
            <p:ph type="dt" sz="half" idx="10"/>
          </p:nvPr>
        </p:nvSpPr>
        <p:spPr/>
        <p:txBody>
          <a:bodyPr/>
          <a:lstStyle/>
          <a:p>
            <a:r>
              <a:rPr lang="de-DE"/>
              <a:t>Schulung 2025/2026</a:t>
            </a:r>
          </a:p>
        </p:txBody>
      </p:sp>
      <p:sp>
        <p:nvSpPr>
          <p:cNvPr id="4" name="Foliennummernplatzhalter 3">
            <a:extLst>
              <a:ext uri="{FF2B5EF4-FFF2-40B4-BE49-F238E27FC236}">
                <a16:creationId xmlns:a16="http://schemas.microsoft.com/office/drawing/2014/main" id="{E1942414-4968-5356-1E45-9E624361A19D}"/>
              </a:ext>
            </a:extLst>
          </p:cNvPr>
          <p:cNvSpPr>
            <a:spLocks noGrp="1"/>
          </p:cNvSpPr>
          <p:nvPr>
            <p:ph type="sldNum" sz="quarter" idx="12"/>
          </p:nvPr>
        </p:nvSpPr>
        <p:spPr/>
        <p:txBody>
          <a:bodyPr/>
          <a:lstStyle/>
          <a:p>
            <a:fld id="{D6A5E5EF-0834-4E75-BB99-5BD99C2491AC}" type="slidenum">
              <a:rPr lang="de-DE" smtClean="0"/>
              <a:pPr/>
              <a:t>35</a:t>
            </a:fld>
            <a:endParaRPr lang="de-DE"/>
          </a:p>
        </p:txBody>
      </p:sp>
      <p:sp>
        <p:nvSpPr>
          <p:cNvPr id="5" name="Textplatzhalter 4">
            <a:extLst>
              <a:ext uri="{FF2B5EF4-FFF2-40B4-BE49-F238E27FC236}">
                <a16:creationId xmlns:a16="http://schemas.microsoft.com/office/drawing/2014/main" id="{B471DD2F-B26D-3F25-1317-763E1005179C}"/>
              </a:ext>
            </a:extLst>
          </p:cNvPr>
          <p:cNvSpPr>
            <a:spLocks noGrp="1"/>
          </p:cNvSpPr>
          <p:nvPr>
            <p:ph type="body" sz="quarter" idx="13"/>
          </p:nvPr>
        </p:nvSpPr>
        <p:spPr>
          <a:xfrm>
            <a:off x="529167" y="1556792"/>
            <a:ext cx="3910650" cy="4536504"/>
          </a:xfrm>
        </p:spPr>
        <p:txBody>
          <a:bodyPr/>
          <a:lstStyle/>
          <a:p>
            <a:endParaRPr lang="de-DE" sz="1800" b="0" dirty="0"/>
          </a:p>
          <a:p>
            <a:r>
              <a:rPr lang="de-DE" sz="1800" b="0" dirty="0"/>
              <a:t>Diese Graphik stellt nur die Unfälle dar, welche bei der SVLFG gemeldet wurden. </a:t>
            </a:r>
          </a:p>
          <a:p>
            <a:endParaRPr lang="de-DE" sz="1800" b="0" dirty="0"/>
          </a:p>
          <a:p>
            <a:r>
              <a:rPr lang="de-DE" sz="1800" b="0" dirty="0"/>
              <a:t>In den letzten Monaten gab es </a:t>
            </a:r>
            <a:r>
              <a:rPr lang="de-DE" sz="1800" b="0" dirty="0">
                <a:solidFill>
                  <a:schemeClr val="accent5"/>
                </a:solidFill>
              </a:rPr>
              <a:t>mehrere tödliche Unfälle auf Biogasanlagen</a:t>
            </a:r>
            <a:r>
              <a:rPr lang="de-DE" sz="1800" b="0" dirty="0"/>
              <a:t>, welche von anderen Berufsgenossenschaften aufgenommen wurden.</a:t>
            </a:r>
          </a:p>
          <a:p>
            <a:r>
              <a:rPr lang="de-DE" sz="1800" b="0" dirty="0">
                <a:sym typeface="Wingdings" panose="05000000000000000000" pitchFamily="2" charset="2"/>
              </a:rPr>
              <a:t> Siehe nächste Folien</a:t>
            </a:r>
            <a:endParaRPr lang="de-DE" sz="1800" b="0" dirty="0"/>
          </a:p>
          <a:p>
            <a:endParaRPr lang="de-DE" sz="1800" b="0" dirty="0"/>
          </a:p>
          <a:p>
            <a:r>
              <a:rPr lang="de-DE" sz="1800" b="0" dirty="0"/>
              <a:t>Diese tödlichen Unfälle fanden alle bei Instandhaltungstätigkeiten statt.</a:t>
            </a:r>
          </a:p>
        </p:txBody>
      </p:sp>
      <p:sp>
        <p:nvSpPr>
          <p:cNvPr id="8" name="Rechteck 12">
            <a:extLst>
              <a:ext uri="{FF2B5EF4-FFF2-40B4-BE49-F238E27FC236}">
                <a16:creationId xmlns:a16="http://schemas.microsoft.com/office/drawing/2014/main" id="{511E02C9-A6F9-9D7A-0D50-6C2E5B9CEB91}"/>
              </a:ext>
            </a:extLst>
          </p:cNvPr>
          <p:cNvSpPr>
            <a:spLocks noChangeArrowheads="1"/>
          </p:cNvSpPr>
          <p:nvPr/>
        </p:nvSpPr>
        <p:spPr bwMode="auto">
          <a:xfrm>
            <a:off x="3157419" y="6495147"/>
            <a:ext cx="5903044" cy="246221"/>
          </a:xfrm>
          <a:prstGeom prst="rect">
            <a:avLst/>
          </a:prstGeom>
          <a:noFill/>
          <a:ln w="9525">
            <a:noFill/>
            <a:miter lim="800000"/>
            <a:headEnd/>
            <a:tailEnd/>
          </a:ln>
        </p:spPr>
        <p:txBody>
          <a:bodyPr wrap="square">
            <a:spAutoFit/>
          </a:bodyPr>
          <a:lstStyle/>
          <a:p>
            <a:pPr algn="ctr"/>
            <a:r>
              <a:rPr lang="de-DE" sz="1000" dirty="0">
                <a:latin typeface="Arial" panose="020B0604020202020204" pitchFamily="34" charset="0"/>
                <a:cs typeface="Arial" panose="020B0604020202020204" pitchFamily="34" charset="0"/>
              </a:rPr>
              <a:t>Quelle: SVLFG = Sozialversicherung für Landwirtschaft, Forsten und Gartenbau</a:t>
            </a:r>
          </a:p>
        </p:txBody>
      </p:sp>
      <p:pic>
        <p:nvPicPr>
          <p:cNvPr id="10" name="Grafik 9">
            <a:extLst>
              <a:ext uri="{FF2B5EF4-FFF2-40B4-BE49-F238E27FC236}">
                <a16:creationId xmlns:a16="http://schemas.microsoft.com/office/drawing/2014/main" id="{1BFFA1B7-273F-90BA-50A9-785F6B416CBF}"/>
              </a:ext>
            </a:extLst>
          </p:cNvPr>
          <p:cNvPicPr>
            <a:picLocks noChangeAspect="1"/>
          </p:cNvPicPr>
          <p:nvPr/>
        </p:nvPicPr>
        <p:blipFill>
          <a:blip r:embed="rId2"/>
          <a:stretch>
            <a:fillRect/>
          </a:stretch>
        </p:blipFill>
        <p:spPr>
          <a:xfrm>
            <a:off x="4439817" y="1490464"/>
            <a:ext cx="7421460" cy="4793704"/>
          </a:xfrm>
          <a:prstGeom prst="rect">
            <a:avLst/>
          </a:prstGeom>
          <a:ln>
            <a:solidFill>
              <a:schemeClr val="accent1"/>
            </a:solidFill>
          </a:ln>
        </p:spPr>
      </p:pic>
    </p:spTree>
    <p:extLst>
      <p:ext uri="{BB962C8B-B14F-4D97-AF65-F5344CB8AC3E}">
        <p14:creationId xmlns:p14="http://schemas.microsoft.com/office/powerpoint/2010/main" val="1087466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812150E-C372-709D-103A-78A08785EEC1}"/>
              </a:ext>
            </a:extLst>
          </p:cNvPr>
          <p:cNvSpPr>
            <a:spLocks noGrp="1"/>
          </p:cNvSpPr>
          <p:nvPr>
            <p:ph type="sldNum" sz="quarter" idx="12"/>
          </p:nvPr>
        </p:nvSpPr>
        <p:spPr/>
        <p:txBody>
          <a:bodyPr/>
          <a:lstStyle/>
          <a:p>
            <a:pPr>
              <a:defRPr/>
            </a:pPr>
            <a:fld id="{12AF9BAD-775A-4C64-ACE3-76CB4F6FA34E}" type="slidenum">
              <a:rPr lang="de-DE" smtClean="0"/>
              <a:pPr>
                <a:defRPr/>
              </a:pPr>
              <a:t>36</a:t>
            </a:fld>
            <a:endParaRPr lang="de-DE" dirty="0"/>
          </a:p>
        </p:txBody>
      </p:sp>
      <p:sp>
        <p:nvSpPr>
          <p:cNvPr id="4" name="Textplatzhalter 3">
            <a:extLst>
              <a:ext uri="{FF2B5EF4-FFF2-40B4-BE49-F238E27FC236}">
                <a16:creationId xmlns:a16="http://schemas.microsoft.com/office/drawing/2014/main" id="{77B72416-1C8C-8278-77A4-7C3271FDAB3B}"/>
              </a:ext>
            </a:extLst>
          </p:cNvPr>
          <p:cNvSpPr>
            <a:spLocks noGrp="1"/>
          </p:cNvSpPr>
          <p:nvPr>
            <p:ph type="body" sz="quarter" idx="13"/>
          </p:nvPr>
        </p:nvSpPr>
        <p:spPr>
          <a:xfrm>
            <a:off x="529167" y="1556792"/>
            <a:ext cx="5134785" cy="4536504"/>
          </a:xfrm>
        </p:spPr>
        <p:txBody>
          <a:bodyPr/>
          <a:lstStyle/>
          <a:p>
            <a:pPr>
              <a:buFont typeface="Wingdings" panose="05000000000000000000" pitchFamily="2" charset="2"/>
              <a:buChar char="è"/>
            </a:pPr>
            <a:r>
              <a:rPr lang="de-DE" sz="1800" dirty="0">
                <a:solidFill>
                  <a:schemeClr val="accent5"/>
                </a:solidFill>
                <a:sym typeface="Wingdings" panose="05000000000000000000" pitchFamily="2" charset="2"/>
              </a:rPr>
              <a:t> Mehrere tödliche Unfälle in den letzten Monaten bei Instandhaltungstätigkeiten</a:t>
            </a:r>
          </a:p>
          <a:p>
            <a:pPr marL="342900" indent="-342900">
              <a:buFont typeface="Arial" panose="020B0604020202020204" pitchFamily="34" charset="0"/>
              <a:buChar char="•"/>
            </a:pPr>
            <a:r>
              <a:rPr lang="de-DE" sz="1600" b="0" dirty="0">
                <a:hlinkClick r:id="rId3"/>
              </a:rPr>
              <a:t>Nach Sturz in Biogasanlage: 19-Jährige an Verletzungen gestorben | ndr.de</a:t>
            </a:r>
            <a:endParaRPr lang="de-DE" sz="1600" b="0" dirty="0"/>
          </a:p>
          <a:p>
            <a:pPr marL="342900" indent="-342900">
              <a:buFont typeface="Arial" panose="020B0604020202020204" pitchFamily="34" charset="0"/>
              <a:buChar char="•"/>
            </a:pPr>
            <a:r>
              <a:rPr lang="de-DE" sz="1600" b="0" dirty="0">
                <a:hlinkClick r:id="rId4"/>
              </a:rPr>
              <a:t>Nach Explosion von Biogasanlage: Arbeiter stirbt in Klinik | ndr.de</a:t>
            </a:r>
            <a:endParaRPr lang="de-DE" sz="1600" b="0" dirty="0"/>
          </a:p>
          <a:p>
            <a:pPr marL="342900" indent="-342900">
              <a:buFont typeface="Arial" panose="020B0604020202020204" pitchFamily="34" charset="0"/>
              <a:buChar char="•"/>
            </a:pPr>
            <a:r>
              <a:rPr lang="de-DE" sz="1600" b="0" dirty="0">
                <a:hlinkClick r:id="rId5"/>
              </a:rPr>
              <a:t>Bayern | Rotthalmünster: Mann stürzt von Teleskoplader in die Tiefe – tot</a:t>
            </a:r>
            <a:endParaRPr lang="de-DE" sz="1600" b="0" dirty="0"/>
          </a:p>
          <a:p>
            <a:pPr marL="342900" indent="-342900">
              <a:buFont typeface="Arial" panose="020B0604020202020204" pitchFamily="34" charset="0"/>
              <a:buChar char="•"/>
            </a:pPr>
            <a:r>
              <a:rPr lang="de-DE" sz="1600" b="0" dirty="0">
                <a:hlinkClick r:id="rId6"/>
              </a:rPr>
              <a:t>Leblos in Schacht entdeckt: Tödlicher Unfall in Biogasanlage in Bayern</a:t>
            </a:r>
            <a:endParaRPr lang="de-DE" sz="1600" b="0" dirty="0"/>
          </a:p>
          <a:p>
            <a:pPr marL="342900" indent="-342900">
              <a:buFont typeface="Arial" panose="020B0604020202020204" pitchFamily="34" charset="0"/>
              <a:buChar char="•"/>
            </a:pPr>
            <a:r>
              <a:rPr lang="de-DE" sz="1600" b="0" dirty="0">
                <a:hlinkClick r:id="rId7"/>
              </a:rPr>
              <a:t>Tödlicher Arbeitsunfall in Biogasanlage: Obmann vor Gericht</a:t>
            </a:r>
            <a:endParaRPr lang="de-DE" sz="1600" b="0" dirty="0">
              <a:hlinkClick r:id="rId8"/>
            </a:endParaRPr>
          </a:p>
          <a:p>
            <a:pPr marL="342900" indent="-342900">
              <a:buFont typeface="Arial" panose="020B0604020202020204" pitchFamily="34" charset="0"/>
              <a:buChar char="•"/>
            </a:pPr>
            <a:r>
              <a:rPr lang="de-DE" sz="1600" b="0" dirty="0">
                <a:hlinkClick r:id="rId8"/>
              </a:rPr>
              <a:t>Leiche eines 53-jährigen Belgiers auf Baustelle in Dänemark gefunden | VRT NWS: </a:t>
            </a:r>
            <a:r>
              <a:rPr lang="de-DE" sz="1600" b="0" dirty="0" err="1">
                <a:hlinkClick r:id="rId8"/>
              </a:rPr>
              <a:t>nachrichten</a:t>
            </a:r>
            <a:endParaRPr lang="de-DE" sz="1600" b="0" dirty="0"/>
          </a:p>
          <a:p>
            <a:pPr marL="342900" indent="-342900">
              <a:buFont typeface="Arial" panose="020B0604020202020204" pitchFamily="34" charset="0"/>
              <a:buChar char="•"/>
            </a:pPr>
            <a:r>
              <a:rPr lang="de-DE" sz="1600" b="0" dirty="0">
                <a:hlinkClick r:id="rId9"/>
              </a:rPr>
              <a:t>Mann in Kalletal in Güllefass ertrunken - Westfalen-Lippe - Nachrichten - WDR</a:t>
            </a:r>
            <a:endParaRPr lang="de-DE" sz="1600" b="0" dirty="0"/>
          </a:p>
          <a:p>
            <a:pPr marL="342900" indent="-342900">
              <a:buFont typeface="Arial" panose="020B0604020202020204" pitchFamily="34" charset="0"/>
              <a:buChar char="•"/>
            </a:pPr>
            <a:endParaRPr lang="de-DE" sz="1600" b="0" dirty="0"/>
          </a:p>
          <a:p>
            <a:pPr marL="285750" indent="-285750">
              <a:buFont typeface="Arial" panose="020B0604020202020204" pitchFamily="34" charset="0"/>
              <a:buChar char="•"/>
            </a:pPr>
            <a:endParaRPr lang="de-DE" sz="1600" b="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400" dirty="0"/>
          </a:p>
          <a:p>
            <a:pPr>
              <a:buFont typeface="Wingdings" panose="05000000000000000000" pitchFamily="2" charset="2"/>
              <a:buChar char="è"/>
            </a:pPr>
            <a:endParaRPr lang="de-DE" sz="1400" dirty="0">
              <a:hlinkClick r:id="rId10"/>
            </a:endParaRPr>
          </a:p>
        </p:txBody>
      </p:sp>
      <p:sp>
        <p:nvSpPr>
          <p:cNvPr id="5" name="Titel 4">
            <a:extLst>
              <a:ext uri="{FF2B5EF4-FFF2-40B4-BE49-F238E27FC236}">
                <a16:creationId xmlns:a16="http://schemas.microsoft.com/office/drawing/2014/main" id="{992DB580-7701-67BA-58CE-5B6FBC58E3B8}"/>
              </a:ext>
            </a:extLst>
          </p:cNvPr>
          <p:cNvSpPr>
            <a:spLocks noGrp="1"/>
          </p:cNvSpPr>
          <p:nvPr>
            <p:ph type="title"/>
          </p:nvPr>
        </p:nvSpPr>
        <p:spPr>
          <a:xfrm>
            <a:off x="529170" y="228600"/>
            <a:ext cx="9023214" cy="1143000"/>
          </a:xfrm>
        </p:spPr>
        <p:txBody>
          <a:bodyPr/>
          <a:lstStyle/>
          <a:p>
            <a:r>
              <a:rPr lang="de-DE" dirty="0"/>
              <a:t>Aktuelles Unfallgeschehen</a:t>
            </a:r>
            <a:br>
              <a:rPr lang="de-DE" dirty="0"/>
            </a:br>
            <a:r>
              <a:rPr lang="de-DE" sz="2000" dirty="0">
                <a:solidFill>
                  <a:schemeClr val="accent2"/>
                </a:solidFill>
              </a:rPr>
              <a:t>Personenschäden</a:t>
            </a:r>
          </a:p>
        </p:txBody>
      </p:sp>
      <p:sp>
        <p:nvSpPr>
          <p:cNvPr id="16" name="Textplatzhalter 9">
            <a:extLst>
              <a:ext uri="{FF2B5EF4-FFF2-40B4-BE49-F238E27FC236}">
                <a16:creationId xmlns:a16="http://schemas.microsoft.com/office/drawing/2014/main" id="{2E89F6EC-F346-7608-5336-04A19C38E797}"/>
              </a:ext>
            </a:extLst>
          </p:cNvPr>
          <p:cNvSpPr txBox="1">
            <a:spLocks/>
          </p:cNvSpPr>
          <p:nvPr/>
        </p:nvSpPr>
        <p:spPr>
          <a:xfrm>
            <a:off x="6240016" y="1531986"/>
            <a:ext cx="5522431" cy="3697214"/>
          </a:xfrm>
          <a:prstGeom prst="rect">
            <a:avLst/>
          </a:prstGeom>
        </p:spPr>
        <p:txBody>
          <a:bodyPr/>
          <a:lstStyle>
            <a:lvl1pPr marL="201216" indent="-201216" algn="l" rtl="0" eaLnBrk="0" fontAlgn="base" hangingPunct="0">
              <a:spcBef>
                <a:spcPct val="20000"/>
              </a:spcBef>
              <a:spcAft>
                <a:spcPct val="0"/>
              </a:spcAft>
              <a:buClr>
                <a:srgbClr val="007FAC"/>
              </a:buClr>
              <a:buFont typeface="Arial" pitchFamily="34" charset="0"/>
              <a:buChar char="•"/>
              <a:defRPr sz="2000" b="0" i="0">
                <a:solidFill>
                  <a:srgbClr val="0082B0"/>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ClrTx/>
              <a:buFont typeface="Arial"/>
              <a:buChar char="•"/>
              <a:defRPr lang="de-DE" sz="1350" b="0">
                <a:solidFill>
                  <a:srgbClr val="0082B0"/>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ClrTx/>
              <a:buFont typeface="Arial"/>
              <a:buChar char="•"/>
              <a:defRPr sz="1350">
                <a:solidFill>
                  <a:srgbClr val="0082B0"/>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buFont typeface="Arial" pitchFamily="34" charset="0"/>
              <a:buNone/>
            </a:pPr>
            <a:r>
              <a:rPr lang="de-DE" sz="1800" b="1" kern="0" dirty="0">
                <a:solidFill>
                  <a:schemeClr val="accent5"/>
                </a:solidFill>
              </a:rPr>
              <a:t>Unfallschwerpunkte Instandhaltungstätigkeiten:</a:t>
            </a:r>
          </a:p>
          <a:p>
            <a:pPr marL="0" indent="0">
              <a:buFont typeface="Arial" pitchFamily="34" charset="0"/>
              <a:buNone/>
            </a:pPr>
            <a:endParaRPr lang="de-DE" sz="800" kern="0" dirty="0"/>
          </a:p>
          <a:p>
            <a:r>
              <a:rPr lang="de-DE" sz="1600" kern="0" dirty="0"/>
              <a:t>Arbeiten an Gasspeichermembranen</a:t>
            </a:r>
          </a:p>
          <a:p>
            <a:pPr lvl="1"/>
            <a:r>
              <a:rPr lang="de-DE" sz="1600" kern="0" dirty="0"/>
              <a:t>Abstürze</a:t>
            </a:r>
          </a:p>
          <a:p>
            <a:pPr lvl="1"/>
            <a:r>
              <a:rPr lang="de-DE" sz="1600" kern="0" dirty="0"/>
              <a:t>Brände / Verpuffungen</a:t>
            </a:r>
          </a:p>
          <a:p>
            <a:pPr lvl="1"/>
            <a:r>
              <a:rPr lang="de-DE" sz="1600" kern="0" dirty="0"/>
              <a:t>Vergiftungen / Ersticken</a:t>
            </a:r>
          </a:p>
          <a:p>
            <a:pPr lvl="1"/>
            <a:endParaRPr lang="de-DE" sz="1600" kern="0" dirty="0"/>
          </a:p>
          <a:p>
            <a:r>
              <a:rPr lang="de-DE" sz="1600" kern="0" dirty="0"/>
              <a:t>Einsteigen in Kondensatschächte</a:t>
            </a:r>
          </a:p>
          <a:p>
            <a:pPr lvl="1"/>
            <a:r>
              <a:rPr lang="de-DE" sz="1600" kern="0" dirty="0"/>
              <a:t>Vergiftung / Ersticken</a:t>
            </a:r>
          </a:p>
          <a:p>
            <a:pPr lvl="1"/>
            <a:endParaRPr lang="de-DE" sz="1600" kern="0" dirty="0"/>
          </a:p>
          <a:p>
            <a:pPr marL="201216" lvl="1" indent="-201216">
              <a:buClr>
                <a:srgbClr val="007FAC"/>
              </a:buClr>
              <a:buFont typeface="Arial" pitchFamily="34" charset="0"/>
              <a:buChar char="•"/>
            </a:pPr>
            <a:r>
              <a:rPr lang="de-DE" sz="1600" kern="0" dirty="0"/>
              <a:t>Maschinen und Fahrzeuge</a:t>
            </a:r>
          </a:p>
          <a:p>
            <a:pPr lvl="1"/>
            <a:r>
              <a:rPr lang="de-DE" sz="1600" kern="0" dirty="0"/>
              <a:t>Umkippende Fahrzeuge</a:t>
            </a:r>
          </a:p>
          <a:p>
            <a:pPr lvl="1"/>
            <a:r>
              <a:rPr lang="de-DE" sz="1600" kern="0" dirty="0"/>
              <a:t>Anfahren / Überfahren von Personen</a:t>
            </a:r>
          </a:p>
          <a:p>
            <a:pPr lvl="1"/>
            <a:r>
              <a:rPr lang="de-DE" sz="1600" kern="0" dirty="0"/>
              <a:t>Selbsttätig anlaufende Maschinen</a:t>
            </a:r>
          </a:p>
          <a:p>
            <a:pPr marL="342900" lvl="1" indent="0">
              <a:buFont typeface="Arial"/>
              <a:buNone/>
            </a:pPr>
            <a:r>
              <a:rPr lang="de-DE" sz="1600" kern="0" dirty="0"/>
              <a:t> </a:t>
            </a:r>
          </a:p>
        </p:txBody>
      </p:sp>
    </p:spTree>
    <p:extLst>
      <p:ext uri="{BB962C8B-B14F-4D97-AF65-F5344CB8AC3E}">
        <p14:creationId xmlns:p14="http://schemas.microsoft.com/office/powerpoint/2010/main" val="163648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073E-68F0-6A3A-6DF5-72F6434CAE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FB5DB9-43A8-FC57-29AB-554524A443FF}"/>
              </a:ext>
            </a:extLst>
          </p:cNvPr>
          <p:cNvSpPr>
            <a:spLocks noGrp="1"/>
          </p:cNvSpPr>
          <p:nvPr>
            <p:ph type="title"/>
          </p:nvPr>
        </p:nvSpPr>
        <p:spPr/>
        <p:txBody>
          <a:bodyPr/>
          <a:lstStyle/>
          <a:p>
            <a:r>
              <a:rPr lang="de-DE" dirty="0"/>
              <a:t>Unfallbeispiel</a:t>
            </a:r>
            <a:br>
              <a:rPr lang="de-DE" dirty="0"/>
            </a:br>
            <a:r>
              <a:rPr lang="de-DE" sz="2000" dirty="0">
                <a:solidFill>
                  <a:schemeClr val="accent2"/>
                </a:solidFill>
              </a:rPr>
              <a:t>Tödlicher Unfall in Kalletal I</a:t>
            </a:r>
          </a:p>
        </p:txBody>
      </p:sp>
      <p:sp>
        <p:nvSpPr>
          <p:cNvPr id="3" name="Datumsplatzhalter 2">
            <a:extLst>
              <a:ext uri="{FF2B5EF4-FFF2-40B4-BE49-F238E27FC236}">
                <a16:creationId xmlns:a16="http://schemas.microsoft.com/office/drawing/2014/main" id="{EB6B221A-AE1C-B47E-11F3-492D5D5D5006}"/>
              </a:ext>
            </a:extLst>
          </p:cNvPr>
          <p:cNvSpPr>
            <a:spLocks noGrp="1"/>
          </p:cNvSpPr>
          <p:nvPr>
            <p:ph type="dt" sz="half" idx="10"/>
          </p:nvPr>
        </p:nvSpPr>
        <p:spPr/>
        <p:txBody>
          <a:bodyPr/>
          <a:lstStyle/>
          <a:p>
            <a:r>
              <a:rPr lang="de-DE"/>
              <a:t>Schulung 2025/2026</a:t>
            </a:r>
          </a:p>
        </p:txBody>
      </p:sp>
      <p:sp>
        <p:nvSpPr>
          <p:cNvPr id="4" name="Foliennummernplatzhalter 3">
            <a:extLst>
              <a:ext uri="{FF2B5EF4-FFF2-40B4-BE49-F238E27FC236}">
                <a16:creationId xmlns:a16="http://schemas.microsoft.com/office/drawing/2014/main" id="{99D996D4-E041-1771-18CA-D3476FAE253A}"/>
              </a:ext>
            </a:extLst>
          </p:cNvPr>
          <p:cNvSpPr>
            <a:spLocks noGrp="1"/>
          </p:cNvSpPr>
          <p:nvPr>
            <p:ph type="sldNum" sz="quarter" idx="12"/>
          </p:nvPr>
        </p:nvSpPr>
        <p:spPr/>
        <p:txBody>
          <a:bodyPr/>
          <a:lstStyle/>
          <a:p>
            <a:fld id="{D6A5E5EF-0834-4E75-BB99-5BD99C2491AC}" type="slidenum">
              <a:rPr lang="de-DE" smtClean="0"/>
              <a:pPr/>
              <a:t>37</a:t>
            </a:fld>
            <a:endParaRPr lang="de-DE"/>
          </a:p>
        </p:txBody>
      </p:sp>
      <p:sp>
        <p:nvSpPr>
          <p:cNvPr id="5" name="Textplatzhalter 4">
            <a:extLst>
              <a:ext uri="{FF2B5EF4-FFF2-40B4-BE49-F238E27FC236}">
                <a16:creationId xmlns:a16="http://schemas.microsoft.com/office/drawing/2014/main" id="{018B27FE-7A46-B51E-FDE2-BD4F3C883408}"/>
              </a:ext>
            </a:extLst>
          </p:cNvPr>
          <p:cNvSpPr>
            <a:spLocks noGrp="1"/>
          </p:cNvSpPr>
          <p:nvPr>
            <p:ph type="body" sz="quarter" idx="13"/>
          </p:nvPr>
        </p:nvSpPr>
        <p:spPr>
          <a:xfrm>
            <a:off x="529166" y="1556792"/>
            <a:ext cx="11275186" cy="4752528"/>
          </a:xfrm>
        </p:spPr>
        <p:txBody>
          <a:bodyPr/>
          <a:lstStyle/>
          <a:p>
            <a:r>
              <a:rPr lang="de-DE" altLang="de-DE" sz="1800" dirty="0">
                <a:cs typeface="+mn-cs"/>
              </a:rPr>
              <a:t>Unfallhergang:</a:t>
            </a:r>
          </a:p>
          <a:p>
            <a:pPr marL="342900" indent="-342900">
              <a:buFont typeface="Arial" panose="020B0604020202020204" pitchFamily="34" charset="0"/>
              <a:buChar char="•"/>
            </a:pPr>
            <a:r>
              <a:rPr lang="de-DE" altLang="de-DE" sz="1600" b="0" dirty="0">
                <a:cs typeface="+mn-cs"/>
              </a:rPr>
              <a:t>Ein </a:t>
            </a: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selbständiger Einzelunternehmer hatte den Auftrag, den Austausch des Gasspeichersystems eines Fermenters zu unterstützen. </a:t>
            </a:r>
          </a:p>
          <a:p>
            <a:pPr marL="342900" indent="-342900">
              <a:buFont typeface="Arial" panose="020B0604020202020204" pitchFamily="34" charset="0"/>
              <a:buChar char="•"/>
            </a:pP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Am Unfalltag sollten an der Mittelstütze Zuschneidearbeiten an den Folien durchgeführt werden. </a:t>
            </a:r>
          </a:p>
          <a:p>
            <a:pPr marL="342900" indent="-342900">
              <a:buFont typeface="Arial" panose="020B0604020202020204" pitchFamily="34" charset="0"/>
              <a:buChar char="•"/>
            </a:pP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Anschließend hätte die Montage des neuen Gasspeichersystems erfolgen sollen.</a:t>
            </a:r>
          </a:p>
          <a:p>
            <a:pPr marL="342900" indent="-342900">
              <a:buFont typeface="Arial" panose="020B0604020202020204" pitchFamily="34" charset="0"/>
              <a:buChar char="•"/>
            </a:pP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Das Arbeitsteam bestand aus zwei Personen (Unternehmer und ein eigener Helfer). </a:t>
            </a:r>
          </a:p>
          <a:p>
            <a:pPr marL="342900" indent="-342900">
              <a:buFont typeface="Arial" panose="020B0604020202020204" pitchFamily="34" charset="0"/>
              <a:buChar char="•"/>
            </a:pP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Als Arbeitsmittel wurde ein </a:t>
            </a:r>
            <a:r>
              <a:rPr lang="de-DE" altLang="de-DE" sz="1600" b="1" kern="0" dirty="0">
                <a:solidFill>
                  <a:schemeClr val="accent5"/>
                </a:solidFill>
              </a:rPr>
              <a:t>Kunststoffboot</a:t>
            </a:r>
            <a:r>
              <a:rPr kumimoji="0" lang="de-DE" altLang="de-DE" sz="1600" b="0" i="0" u="none" strike="noStrike" kern="0" cap="none" spc="0" normalizeH="0" baseline="0" noProof="0" dirty="0">
                <a:ln>
                  <a:noFill/>
                </a:ln>
                <a:solidFill>
                  <a:schemeClr val="accent5"/>
                </a:solidFill>
                <a:effectLst/>
                <a:uLnTx/>
                <a:uFillTx/>
                <a:latin typeface="Arial" panose="020B0604020202020204" pitchFamily="34" charset="0"/>
                <a:ea typeface="+mn-ea"/>
                <a:cs typeface="+mn-cs"/>
              </a:rPr>
              <a:t> </a:t>
            </a: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auf die Substratoberfläche heruntergelassen. </a:t>
            </a:r>
          </a:p>
          <a:p>
            <a:pPr marL="342900" indent="-342900">
              <a:buFont typeface="Arial" panose="020B0604020202020204" pitchFamily="34" charset="0"/>
              <a:buChar char="•"/>
            </a:pP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In diesem Boot befand sich der Unternehmer. </a:t>
            </a:r>
          </a:p>
          <a:p>
            <a:pPr marL="342900" indent="-342900">
              <a:buFont typeface="Arial" panose="020B0604020202020204" pitchFamily="34" charset="0"/>
              <a:buChar char="•"/>
            </a:pP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Der Helfer hielt sich in Nähe der </a:t>
            </a:r>
            <a:r>
              <a:rPr lang="de-DE" altLang="de-DE" sz="1600" kern="0" dirty="0"/>
              <a:t>Behälterkrone</a:t>
            </a:r>
            <a:r>
              <a:rPr kumimoji="0" lang="de-DE" altLang="de-DE" sz="1600" b="0" i="0" u="none" strike="noStrike" kern="0" cap="none" spc="0" normalizeH="0" baseline="0" noProof="0" dirty="0">
                <a:ln>
                  <a:noFill/>
                </a:ln>
                <a:effectLst/>
                <a:uLnTx/>
                <a:uFillTx/>
                <a:latin typeface="Arial" panose="020B0604020202020204" pitchFamily="34" charset="0"/>
                <a:ea typeface="+mn-ea"/>
                <a:cs typeface="+mn-cs"/>
              </a:rPr>
              <a:t> auf.</a:t>
            </a:r>
          </a:p>
          <a:p>
            <a:pPr marL="342900" indent="-342900">
              <a:buFont typeface="Arial" panose="020B0604020202020204" pitchFamily="34" charset="0"/>
              <a:buChar char="•"/>
            </a:pPr>
            <a:r>
              <a:rPr lang="de-DE" altLang="de-DE" sz="1600" b="0" dirty="0"/>
              <a:t>Der Helfer hat seine Position an der Behälterkrone kurz verlassen, um für die Arbeiten benötigtes, spezielles Werkzeug (Haken) zu besorgen.</a:t>
            </a:r>
          </a:p>
          <a:p>
            <a:pPr marL="342900" indent="-342900">
              <a:buFont typeface="Arial" panose="020B0604020202020204" pitchFamily="34" charset="0"/>
              <a:buChar char="•"/>
            </a:pPr>
            <a:r>
              <a:rPr lang="de-DE" altLang="de-DE" sz="1600" b="0" dirty="0"/>
              <a:t>Mit dem Haken sollte die Folie bewegt werden, da sich darunter Biogas angesammelt hatte.</a:t>
            </a:r>
          </a:p>
          <a:p>
            <a:pPr marL="342900" indent="-342900">
              <a:buFont typeface="Arial" panose="020B0604020202020204" pitchFamily="34" charset="0"/>
              <a:buChar char="•"/>
            </a:pPr>
            <a:r>
              <a:rPr lang="de-DE" altLang="de-DE" sz="1600" b="0" dirty="0"/>
              <a:t>Als der Helfer zurückkehrte, lag der Unternehmer kopfüber im Substrat, es befanden sich nur noch die Füße im Boot.</a:t>
            </a:r>
          </a:p>
          <a:p>
            <a:pPr marL="342900" indent="-342900">
              <a:buFont typeface="Arial" panose="020B0604020202020204" pitchFamily="34" charset="0"/>
              <a:buChar char="•"/>
            </a:pPr>
            <a:r>
              <a:rPr lang="de-DE" altLang="de-DE" sz="1600" b="0" dirty="0"/>
              <a:t>Eine Rettung war nicht möglich. Der (nicht deutsch sprechende) Helfer bat den Betreiber der Biogasanlage, einen Notruf abzusetzen.</a:t>
            </a:r>
          </a:p>
          <a:p>
            <a:pPr marL="342900" indent="-342900">
              <a:buFont typeface="Arial" panose="020B0604020202020204" pitchFamily="34" charset="0"/>
              <a:buChar char="•"/>
            </a:pPr>
            <a:r>
              <a:rPr lang="de-DE" altLang="de-DE" sz="1600" b="0" dirty="0"/>
              <a:t>Ein Rettungstaucher konnte die Person nicht bergen.</a:t>
            </a:r>
          </a:p>
          <a:p>
            <a:pPr marL="342900" indent="-342900">
              <a:buFont typeface="Arial" panose="020B0604020202020204" pitchFamily="34" charset="0"/>
              <a:buChar char="•"/>
            </a:pPr>
            <a:r>
              <a:rPr lang="de-DE" altLang="de-DE" sz="1600" b="0" dirty="0"/>
              <a:t>Um die Leiche zu bergen, mussten etwa 1.500 m</a:t>
            </a:r>
            <a:r>
              <a:rPr lang="de-DE" altLang="de-DE" sz="1600" b="0" baseline="30000" dirty="0"/>
              <a:t>3</a:t>
            </a:r>
            <a:r>
              <a:rPr lang="de-DE" altLang="de-DE" sz="1600" b="0" dirty="0"/>
              <a:t> Substrat abgepumpt werden - dies dauerte 12 Stunden. </a:t>
            </a:r>
          </a:p>
          <a:p>
            <a:pPr marL="342900" indent="-342900">
              <a:buFont typeface="Arial" panose="020B0604020202020204" pitchFamily="34" charset="0"/>
              <a:buChar char="•"/>
            </a:pPr>
            <a:endParaRPr lang="de-DE" altLang="de-DE" sz="1600" b="0" dirty="0"/>
          </a:p>
          <a:p>
            <a:pPr marL="342900" indent="-342900">
              <a:buFont typeface="Arial" panose="020B0604020202020204" pitchFamily="34" charset="0"/>
              <a:buChar char="•"/>
            </a:pPr>
            <a:endParaRPr lang="de-DE" altLang="de-DE" sz="1800" b="0" dirty="0"/>
          </a:p>
          <a:p>
            <a:pPr marL="342900" indent="-342900">
              <a:buFont typeface="Arial" panose="020B0604020202020204" pitchFamily="34" charset="0"/>
              <a:buChar char="•"/>
            </a:pPr>
            <a:endParaRPr lang="de-DE" sz="1800" dirty="0"/>
          </a:p>
        </p:txBody>
      </p:sp>
      <p:sp>
        <p:nvSpPr>
          <p:cNvPr id="6" name="Rechteck 12">
            <a:extLst>
              <a:ext uri="{FF2B5EF4-FFF2-40B4-BE49-F238E27FC236}">
                <a16:creationId xmlns:a16="http://schemas.microsoft.com/office/drawing/2014/main" id="{20B52B6D-BBA2-1F2B-D658-E01DFCE91058}"/>
              </a:ext>
            </a:extLst>
          </p:cNvPr>
          <p:cNvSpPr>
            <a:spLocks noChangeArrowheads="1"/>
          </p:cNvSpPr>
          <p:nvPr/>
        </p:nvSpPr>
        <p:spPr bwMode="auto">
          <a:xfrm>
            <a:off x="3157419" y="6495147"/>
            <a:ext cx="5903044" cy="246221"/>
          </a:xfrm>
          <a:prstGeom prst="rect">
            <a:avLst/>
          </a:prstGeom>
          <a:noFill/>
          <a:ln w="9525">
            <a:noFill/>
            <a:miter lim="800000"/>
            <a:headEnd/>
            <a:tailEnd/>
          </a:ln>
        </p:spPr>
        <p:txBody>
          <a:bodyPr wrap="square">
            <a:spAutoFit/>
          </a:bodyPr>
          <a:lstStyle/>
          <a:p>
            <a:pPr algn="ctr"/>
            <a:r>
              <a:rPr lang="de-DE" sz="1000" dirty="0">
                <a:latin typeface="Arial" panose="020B0604020202020204" pitchFamily="34" charset="0"/>
                <a:cs typeface="Arial" panose="020B0604020202020204" pitchFamily="34" charset="0"/>
              </a:rPr>
              <a:t>Quelle Inhalt: Dirk Pachurka, BG ETEM</a:t>
            </a:r>
          </a:p>
        </p:txBody>
      </p:sp>
    </p:spTree>
    <p:extLst>
      <p:ext uri="{BB962C8B-B14F-4D97-AF65-F5344CB8AC3E}">
        <p14:creationId xmlns:p14="http://schemas.microsoft.com/office/powerpoint/2010/main" val="2460170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A95BE-6BE3-1A81-8CEA-144F8175D9CF}"/>
              </a:ext>
            </a:extLst>
          </p:cNvPr>
          <p:cNvSpPr>
            <a:spLocks noGrp="1"/>
          </p:cNvSpPr>
          <p:nvPr>
            <p:ph type="title"/>
          </p:nvPr>
        </p:nvSpPr>
        <p:spPr/>
        <p:txBody>
          <a:bodyPr/>
          <a:lstStyle/>
          <a:p>
            <a:r>
              <a:rPr lang="de-DE" dirty="0"/>
              <a:t>Unfallbeispiel</a:t>
            </a:r>
            <a:br>
              <a:rPr lang="de-DE" dirty="0"/>
            </a:br>
            <a:r>
              <a:rPr lang="de-DE" sz="2000" dirty="0">
                <a:solidFill>
                  <a:schemeClr val="accent2"/>
                </a:solidFill>
              </a:rPr>
              <a:t>Tödlicher Unfall in Kalletal II</a:t>
            </a:r>
            <a:endParaRPr lang="de-DE" sz="2000" dirty="0"/>
          </a:p>
        </p:txBody>
      </p:sp>
      <p:sp>
        <p:nvSpPr>
          <p:cNvPr id="3" name="Datumsplatzhalter 2">
            <a:extLst>
              <a:ext uri="{FF2B5EF4-FFF2-40B4-BE49-F238E27FC236}">
                <a16:creationId xmlns:a16="http://schemas.microsoft.com/office/drawing/2014/main" id="{8C0D8DEE-209F-9456-AB65-CA07FAF47B5B}"/>
              </a:ext>
            </a:extLst>
          </p:cNvPr>
          <p:cNvSpPr>
            <a:spLocks noGrp="1"/>
          </p:cNvSpPr>
          <p:nvPr>
            <p:ph type="dt" sz="half" idx="10"/>
          </p:nvPr>
        </p:nvSpPr>
        <p:spPr/>
        <p:txBody>
          <a:bodyPr/>
          <a:lstStyle/>
          <a:p>
            <a:r>
              <a:rPr lang="de-DE"/>
              <a:t>Schulung 2025/2026</a:t>
            </a:r>
          </a:p>
        </p:txBody>
      </p:sp>
      <p:sp>
        <p:nvSpPr>
          <p:cNvPr id="4" name="Foliennummernplatzhalter 3">
            <a:extLst>
              <a:ext uri="{FF2B5EF4-FFF2-40B4-BE49-F238E27FC236}">
                <a16:creationId xmlns:a16="http://schemas.microsoft.com/office/drawing/2014/main" id="{2EAC251C-D924-D1EA-15F5-A68F1EA159A4}"/>
              </a:ext>
            </a:extLst>
          </p:cNvPr>
          <p:cNvSpPr>
            <a:spLocks noGrp="1"/>
          </p:cNvSpPr>
          <p:nvPr>
            <p:ph type="sldNum" sz="quarter" idx="12"/>
          </p:nvPr>
        </p:nvSpPr>
        <p:spPr/>
        <p:txBody>
          <a:bodyPr/>
          <a:lstStyle/>
          <a:p>
            <a:fld id="{D6A5E5EF-0834-4E75-BB99-5BD99C2491AC}" type="slidenum">
              <a:rPr lang="de-DE" smtClean="0"/>
              <a:pPr/>
              <a:t>38</a:t>
            </a:fld>
            <a:endParaRPr lang="de-DE"/>
          </a:p>
        </p:txBody>
      </p:sp>
      <p:sp>
        <p:nvSpPr>
          <p:cNvPr id="5" name="Textplatzhalter 4">
            <a:extLst>
              <a:ext uri="{FF2B5EF4-FFF2-40B4-BE49-F238E27FC236}">
                <a16:creationId xmlns:a16="http://schemas.microsoft.com/office/drawing/2014/main" id="{7F09574C-0061-731A-61D2-F293E7A8D67D}"/>
              </a:ext>
            </a:extLst>
          </p:cNvPr>
          <p:cNvSpPr>
            <a:spLocks noGrp="1"/>
          </p:cNvSpPr>
          <p:nvPr>
            <p:ph type="body" sz="quarter" idx="13"/>
          </p:nvPr>
        </p:nvSpPr>
        <p:spPr>
          <a:xfrm>
            <a:off x="529166" y="1556792"/>
            <a:ext cx="8447154" cy="4844008"/>
          </a:xfrm>
        </p:spPr>
        <p:txBody>
          <a:bodyPr/>
          <a:lstStyle/>
          <a:p>
            <a:r>
              <a:rPr lang="de-DE" altLang="de-DE" sz="1800" dirty="0">
                <a:cs typeface="+mn-cs"/>
              </a:rPr>
              <a:t>Unfallursache?</a:t>
            </a:r>
          </a:p>
          <a:p>
            <a:r>
              <a:rPr lang="de-DE" altLang="de-DE" sz="1800" b="0" dirty="0">
                <a:cs typeface="+mn-cs"/>
              </a:rPr>
              <a:t>Die</a:t>
            </a:r>
            <a:r>
              <a:rPr lang="de-DE" altLang="de-DE" sz="1800" b="0" dirty="0">
                <a:solidFill>
                  <a:schemeClr val="accent5"/>
                </a:solidFill>
                <a:cs typeface="+mn-cs"/>
              </a:rPr>
              <a:t> Ursache </a:t>
            </a:r>
            <a:r>
              <a:rPr lang="de-DE" altLang="de-DE" sz="1800" b="0" dirty="0">
                <a:cs typeface="+mn-cs"/>
              </a:rPr>
              <a:t>des Sturzes in das Substrat ist unklar geblieben. Mögliche Ursachen können z. B. sein:</a:t>
            </a:r>
          </a:p>
          <a:p>
            <a:pPr marL="342900" lvl="1" indent="-342900">
              <a:buClr>
                <a:srgbClr val="007FAC"/>
              </a:buClr>
            </a:pPr>
            <a:r>
              <a:rPr lang="de-DE" altLang="de-DE" sz="1800" dirty="0">
                <a:solidFill>
                  <a:schemeClr val="accent1"/>
                </a:solidFill>
                <a:cs typeface="+mn-cs"/>
              </a:rPr>
              <a:t>Benommenheit oder Bewusstlosigkeit nach Inhalation von Biogas,</a:t>
            </a:r>
          </a:p>
          <a:p>
            <a:pPr marL="342900" lvl="1" indent="-342900">
              <a:buClr>
                <a:srgbClr val="007FAC"/>
              </a:buClr>
            </a:pPr>
            <a:r>
              <a:rPr lang="de-DE" altLang="de-DE" sz="1800" dirty="0">
                <a:solidFill>
                  <a:schemeClr val="accent1"/>
                </a:solidFill>
                <a:cs typeface="+mn-cs"/>
              </a:rPr>
              <a:t>Ausrutschen, Stolpern im Boot,</a:t>
            </a:r>
          </a:p>
          <a:p>
            <a:pPr marL="342900" lvl="1" indent="-342900">
              <a:buClr>
                <a:srgbClr val="007FAC"/>
              </a:buClr>
            </a:pPr>
            <a:r>
              <a:rPr lang="de-DE" altLang="de-DE" sz="1800" dirty="0">
                <a:solidFill>
                  <a:schemeClr val="accent1"/>
                </a:solidFill>
                <a:cs typeface="+mn-cs"/>
              </a:rPr>
              <a:t>Gleichgewichtsverlust im schwankenden Boot,	</a:t>
            </a:r>
          </a:p>
          <a:p>
            <a:pPr marL="342900" lvl="1" indent="-342900">
              <a:buClr>
                <a:srgbClr val="007FAC"/>
              </a:buClr>
            </a:pPr>
            <a:r>
              <a:rPr lang="de-DE" altLang="de-DE" sz="1800" dirty="0">
                <a:solidFill>
                  <a:schemeClr val="accent1"/>
                </a:solidFill>
                <a:cs typeface="+mn-cs"/>
              </a:rPr>
              <a:t>Innere Ursache.</a:t>
            </a:r>
          </a:p>
          <a:p>
            <a:pPr marL="342900" lvl="1" indent="-342900">
              <a:buClr>
                <a:srgbClr val="007FAC"/>
              </a:buClr>
            </a:pPr>
            <a:endParaRPr lang="de-DE" altLang="de-DE" sz="800" dirty="0">
              <a:solidFill>
                <a:schemeClr val="accent1"/>
              </a:solidFill>
              <a:cs typeface="+mn-cs"/>
            </a:endParaRPr>
          </a:p>
          <a:p>
            <a:r>
              <a:rPr lang="de-DE" sz="1800" dirty="0"/>
              <a:t>Angaben zum Sachverhalt und begünstigende Faktoren</a:t>
            </a:r>
            <a:endParaRPr lang="de-DE" sz="1800" kern="1200" dirty="0"/>
          </a:p>
          <a:p>
            <a:pPr marL="342900" indent="-342900">
              <a:buFont typeface="Arial" panose="020B0604020202020204" pitchFamily="34" charset="0"/>
              <a:buChar char="•"/>
            </a:pPr>
            <a:r>
              <a:rPr lang="de-DE" altLang="de-DE" sz="1800" b="0" dirty="0"/>
              <a:t>Der Verstorbene trug folgende Kleidung und PSA: Latzhose</a:t>
            </a:r>
            <a:r>
              <a:rPr lang="de-DE" altLang="de-DE" sz="1800" b="0" dirty="0">
                <a:solidFill>
                  <a:schemeClr val="accent2"/>
                </a:solidFill>
              </a:rPr>
              <a:t>*</a:t>
            </a:r>
            <a:r>
              <a:rPr lang="de-DE" altLang="de-DE" sz="1800" b="0" dirty="0"/>
              <a:t>, T-Shirt, Sicherheitsschuhe</a:t>
            </a:r>
            <a:r>
              <a:rPr lang="de-DE" altLang="de-DE" sz="1800" b="0" dirty="0">
                <a:solidFill>
                  <a:schemeClr val="accent2"/>
                </a:solidFill>
              </a:rPr>
              <a:t>*</a:t>
            </a:r>
            <a:r>
              <a:rPr lang="de-DE" altLang="de-DE" sz="1800" b="0" dirty="0"/>
              <a:t>, Einweganzug</a:t>
            </a:r>
            <a:r>
              <a:rPr lang="de-DE" altLang="de-DE" sz="1800" b="0" dirty="0">
                <a:solidFill>
                  <a:schemeClr val="accent2"/>
                </a:solidFill>
              </a:rPr>
              <a:t>*</a:t>
            </a:r>
            <a:r>
              <a:rPr lang="de-DE" altLang="de-DE" sz="1800" b="0" dirty="0"/>
              <a:t>, Schutzhandschuhe, angelegtes Rettungs-Geschirr (Auffanggurt). Ein am Auffanggurt befestigtes Rettungsseil mit Karabiner war an keinem Anschlagpunkt befestigt.</a:t>
            </a:r>
          </a:p>
          <a:p>
            <a:pPr marL="342900" indent="-342900">
              <a:buFont typeface="Arial" panose="020B0604020202020204" pitchFamily="34" charset="0"/>
              <a:buChar char="•"/>
            </a:pPr>
            <a:r>
              <a:rPr lang="de-DE" altLang="de-DE" sz="1800" b="0" dirty="0"/>
              <a:t>Keine Anzeichen für das Bereithalten von PSA zum Schutz vor Ertrinken (z. B. Rettungsweste).</a:t>
            </a:r>
          </a:p>
          <a:p>
            <a:r>
              <a:rPr lang="de-DE" sz="1200" b="0" dirty="0">
                <a:solidFill>
                  <a:schemeClr val="accent2"/>
                </a:solidFill>
              </a:rPr>
              <a:t>* Keine Anzeichen für besondere Schutzeigenschaften (z. B. ableitfähig, schwerentflammbar)</a:t>
            </a:r>
          </a:p>
          <a:p>
            <a:pPr marL="342900" indent="-342900">
              <a:buFont typeface="Arial" panose="020B0604020202020204" pitchFamily="34" charset="0"/>
              <a:buChar char="•"/>
            </a:pPr>
            <a:endParaRPr lang="de-DE" altLang="de-DE" sz="1800" b="0" dirty="0"/>
          </a:p>
          <a:p>
            <a:pPr marL="342900" lvl="1" indent="-342900">
              <a:buClr>
                <a:srgbClr val="007FAC"/>
              </a:buClr>
            </a:pPr>
            <a:endParaRPr lang="de-DE" altLang="de-DE" sz="1800" dirty="0">
              <a:solidFill>
                <a:schemeClr val="accent1"/>
              </a:solidFill>
              <a:cs typeface="+mn-cs"/>
            </a:endParaRPr>
          </a:p>
          <a:p>
            <a:pPr marL="701675" lvl="1" indent="-342900"/>
            <a:endParaRPr lang="de-DE" sz="1600" b="0" dirty="0">
              <a:solidFill>
                <a:schemeClr val="accent1"/>
              </a:solidFill>
              <a:cs typeface="+mn-cs"/>
            </a:endParaRPr>
          </a:p>
        </p:txBody>
      </p:sp>
      <p:pic>
        <p:nvPicPr>
          <p:cNvPr id="8" name="Grafik 7">
            <a:extLst>
              <a:ext uri="{FF2B5EF4-FFF2-40B4-BE49-F238E27FC236}">
                <a16:creationId xmlns:a16="http://schemas.microsoft.com/office/drawing/2014/main" id="{15E7E9AB-D045-3E9F-CB9D-EFAC87A0EF54}"/>
              </a:ext>
            </a:extLst>
          </p:cNvPr>
          <p:cNvPicPr>
            <a:picLocks noChangeAspect="1"/>
          </p:cNvPicPr>
          <p:nvPr/>
        </p:nvPicPr>
        <p:blipFill>
          <a:blip r:embed="rId2"/>
          <a:stretch>
            <a:fillRect/>
          </a:stretch>
        </p:blipFill>
        <p:spPr>
          <a:xfrm>
            <a:off x="9480376" y="2204864"/>
            <a:ext cx="2376264" cy="2451923"/>
          </a:xfrm>
          <a:prstGeom prst="rect">
            <a:avLst/>
          </a:prstGeom>
        </p:spPr>
      </p:pic>
      <p:sp>
        <p:nvSpPr>
          <p:cNvPr id="9" name="Textfeld 8">
            <a:extLst>
              <a:ext uri="{FF2B5EF4-FFF2-40B4-BE49-F238E27FC236}">
                <a16:creationId xmlns:a16="http://schemas.microsoft.com/office/drawing/2014/main" id="{2AB79155-030B-836F-0DDB-C37CAED3CF39}"/>
              </a:ext>
            </a:extLst>
          </p:cNvPr>
          <p:cNvSpPr txBox="1"/>
          <p:nvPr/>
        </p:nvSpPr>
        <p:spPr>
          <a:xfrm>
            <a:off x="9234139" y="4656797"/>
            <a:ext cx="2957861" cy="246221"/>
          </a:xfrm>
          <a:prstGeom prst="rect">
            <a:avLst/>
          </a:prstGeom>
          <a:noFill/>
        </p:spPr>
        <p:txBody>
          <a:bodyPr wrap="none" rtlCol="0">
            <a:spAutoFit/>
          </a:bodyPr>
          <a:lstStyle/>
          <a:p>
            <a:r>
              <a:rPr lang="de-DE" sz="1000" dirty="0">
                <a:solidFill>
                  <a:srgbClr val="0082B0"/>
                </a:solidFill>
                <a:latin typeface="Arial" panose="020B0604020202020204" pitchFamily="34" charset="0"/>
                <a:cs typeface="Arial" panose="020B0604020202020204" pitchFamily="34" charset="0"/>
              </a:rPr>
              <a:t>Bild ist nur beispielhaft und wurde mit KI erstellt</a:t>
            </a:r>
          </a:p>
        </p:txBody>
      </p:sp>
      <p:sp>
        <p:nvSpPr>
          <p:cNvPr id="6" name="Rechteck 12">
            <a:extLst>
              <a:ext uri="{FF2B5EF4-FFF2-40B4-BE49-F238E27FC236}">
                <a16:creationId xmlns:a16="http://schemas.microsoft.com/office/drawing/2014/main" id="{7AA3823C-F15E-C357-48DB-4299918C0517}"/>
              </a:ext>
            </a:extLst>
          </p:cNvPr>
          <p:cNvSpPr>
            <a:spLocks noChangeArrowheads="1"/>
          </p:cNvSpPr>
          <p:nvPr/>
        </p:nvSpPr>
        <p:spPr bwMode="auto">
          <a:xfrm>
            <a:off x="3157419" y="6495147"/>
            <a:ext cx="5903044" cy="246221"/>
          </a:xfrm>
          <a:prstGeom prst="rect">
            <a:avLst/>
          </a:prstGeom>
          <a:noFill/>
          <a:ln w="9525">
            <a:noFill/>
            <a:miter lim="800000"/>
            <a:headEnd/>
            <a:tailEnd/>
          </a:ln>
        </p:spPr>
        <p:txBody>
          <a:bodyPr wrap="square">
            <a:spAutoFit/>
          </a:bodyPr>
          <a:lstStyle/>
          <a:p>
            <a:pPr algn="ctr"/>
            <a:r>
              <a:rPr lang="de-DE" sz="1000" dirty="0">
                <a:latin typeface="Arial" panose="020B0604020202020204" pitchFamily="34" charset="0"/>
                <a:cs typeface="Arial" panose="020B0604020202020204" pitchFamily="34" charset="0"/>
              </a:rPr>
              <a:t>Quelle Inhalt: Dirk Pachurka, BG ETEM</a:t>
            </a:r>
          </a:p>
        </p:txBody>
      </p:sp>
    </p:spTree>
    <p:extLst>
      <p:ext uri="{BB962C8B-B14F-4D97-AF65-F5344CB8AC3E}">
        <p14:creationId xmlns:p14="http://schemas.microsoft.com/office/powerpoint/2010/main" val="937637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FBBE2-4F68-DE97-2D70-E69809E0C0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6D029A-29A9-D1F8-3CCF-D337B18E94C7}"/>
              </a:ext>
            </a:extLst>
          </p:cNvPr>
          <p:cNvSpPr>
            <a:spLocks noGrp="1"/>
          </p:cNvSpPr>
          <p:nvPr>
            <p:ph type="title"/>
          </p:nvPr>
        </p:nvSpPr>
        <p:spPr/>
        <p:txBody>
          <a:bodyPr/>
          <a:lstStyle/>
          <a:p>
            <a:r>
              <a:rPr lang="de-DE" dirty="0"/>
              <a:t>Unfallbeispiel</a:t>
            </a:r>
            <a:br>
              <a:rPr lang="de-DE" dirty="0"/>
            </a:br>
            <a:r>
              <a:rPr lang="de-DE" sz="2000" dirty="0">
                <a:solidFill>
                  <a:schemeClr val="accent2"/>
                </a:solidFill>
              </a:rPr>
              <a:t>Tödlicher Unfall in Kalletal III</a:t>
            </a:r>
            <a:endParaRPr lang="de-DE" sz="2000" dirty="0"/>
          </a:p>
        </p:txBody>
      </p:sp>
      <p:sp>
        <p:nvSpPr>
          <p:cNvPr id="3" name="Datumsplatzhalter 2">
            <a:extLst>
              <a:ext uri="{FF2B5EF4-FFF2-40B4-BE49-F238E27FC236}">
                <a16:creationId xmlns:a16="http://schemas.microsoft.com/office/drawing/2014/main" id="{88C82971-2ED8-3841-CF91-DBA627C2C95D}"/>
              </a:ext>
            </a:extLst>
          </p:cNvPr>
          <p:cNvSpPr>
            <a:spLocks noGrp="1"/>
          </p:cNvSpPr>
          <p:nvPr>
            <p:ph type="dt" sz="half" idx="10"/>
          </p:nvPr>
        </p:nvSpPr>
        <p:spPr/>
        <p:txBody>
          <a:bodyPr/>
          <a:lstStyle/>
          <a:p>
            <a:r>
              <a:rPr lang="de-DE"/>
              <a:t>Schulung 2025/2026</a:t>
            </a:r>
          </a:p>
        </p:txBody>
      </p:sp>
      <p:sp>
        <p:nvSpPr>
          <p:cNvPr id="4" name="Foliennummernplatzhalter 3">
            <a:extLst>
              <a:ext uri="{FF2B5EF4-FFF2-40B4-BE49-F238E27FC236}">
                <a16:creationId xmlns:a16="http://schemas.microsoft.com/office/drawing/2014/main" id="{6B917D4B-7808-A163-E115-4F8CE22BA734}"/>
              </a:ext>
            </a:extLst>
          </p:cNvPr>
          <p:cNvSpPr>
            <a:spLocks noGrp="1"/>
          </p:cNvSpPr>
          <p:nvPr>
            <p:ph type="sldNum" sz="quarter" idx="12"/>
          </p:nvPr>
        </p:nvSpPr>
        <p:spPr/>
        <p:txBody>
          <a:bodyPr/>
          <a:lstStyle/>
          <a:p>
            <a:fld id="{D6A5E5EF-0834-4E75-BB99-5BD99C2491AC}" type="slidenum">
              <a:rPr lang="de-DE" smtClean="0"/>
              <a:pPr/>
              <a:t>39</a:t>
            </a:fld>
            <a:endParaRPr lang="de-DE"/>
          </a:p>
        </p:txBody>
      </p:sp>
      <p:sp>
        <p:nvSpPr>
          <p:cNvPr id="5" name="Textplatzhalter 4">
            <a:extLst>
              <a:ext uri="{FF2B5EF4-FFF2-40B4-BE49-F238E27FC236}">
                <a16:creationId xmlns:a16="http://schemas.microsoft.com/office/drawing/2014/main" id="{C02ABA79-26E9-6E09-ED3E-80DAFC47942B}"/>
              </a:ext>
            </a:extLst>
          </p:cNvPr>
          <p:cNvSpPr>
            <a:spLocks noGrp="1"/>
          </p:cNvSpPr>
          <p:nvPr>
            <p:ph type="body" sz="quarter" idx="13"/>
          </p:nvPr>
        </p:nvSpPr>
        <p:spPr>
          <a:xfrm>
            <a:off x="529166" y="1556792"/>
            <a:ext cx="11275186" cy="4968552"/>
          </a:xfrm>
        </p:spPr>
        <p:txBody>
          <a:bodyPr/>
          <a:lstStyle/>
          <a:p>
            <a:r>
              <a:rPr lang="de-DE" sz="1800" dirty="0"/>
              <a:t>Angaben zum Sachverhalt und begünstigende Faktoren</a:t>
            </a:r>
            <a:endParaRPr lang="de-DE" sz="1800" kern="1200" dirty="0"/>
          </a:p>
          <a:p>
            <a:pPr marL="342900" indent="-342900">
              <a:buFont typeface="Arial" panose="020B0604020202020204" pitchFamily="34" charset="0"/>
              <a:buChar char="•"/>
            </a:pPr>
            <a:r>
              <a:rPr lang="de-DE" altLang="de-DE" sz="1800" b="0" dirty="0">
                <a:cs typeface="+mn-cs"/>
              </a:rPr>
              <a:t>Keine Anzeichen für das Bereithalten eines tragbaren Gaswarngerätes zum Freimessen oder eines personenbezogenen Gaswarngerätes.</a:t>
            </a:r>
          </a:p>
          <a:p>
            <a:pPr marL="342900" indent="-342900">
              <a:buFont typeface="Arial" panose="020B0604020202020204" pitchFamily="34" charset="0"/>
              <a:buChar char="•"/>
            </a:pPr>
            <a:r>
              <a:rPr lang="de-DE" altLang="de-DE" sz="1800" b="0" dirty="0">
                <a:cs typeface="+mn-cs"/>
              </a:rPr>
              <a:t>Keine Anzeichen für das Bereithalten eines Atemschutzgerätes.</a:t>
            </a:r>
          </a:p>
          <a:p>
            <a:pPr marL="342900" indent="-342900">
              <a:buFont typeface="Arial" panose="020B0604020202020204" pitchFamily="34" charset="0"/>
              <a:buChar char="•"/>
            </a:pPr>
            <a:r>
              <a:rPr lang="de-DE" altLang="de-DE" sz="1800" b="0" dirty="0">
                <a:cs typeface="+mn-cs"/>
              </a:rPr>
              <a:t>Keine Anzeichen, dass das Arbeitsmittel „Boot“ geeignet war: z. B. </a:t>
            </a:r>
          </a:p>
          <a:p>
            <a:r>
              <a:rPr lang="de-DE" altLang="de-DE" sz="1800" b="0" dirty="0">
                <a:cs typeface="+mn-cs"/>
              </a:rPr>
              <a:t>	</a:t>
            </a:r>
            <a:r>
              <a:rPr lang="de-DE" altLang="de-DE" sz="1600" b="0" dirty="0">
                <a:cs typeface="+mn-cs"/>
              </a:rPr>
              <a:t>a) (kipp-) sicherer Standplatz (rutschhemmender, flacher, möglichst breiter Boden u. steile Bordwände)</a:t>
            </a:r>
          </a:p>
          <a:p>
            <a:r>
              <a:rPr lang="de-DE" altLang="de-DE" sz="1600" b="0" dirty="0">
                <a:cs typeface="+mn-cs"/>
              </a:rPr>
              <a:t>	b) Möglichkeit, das Boot für die zu verrichtenden Arbeiten sicher festzumachen.</a:t>
            </a:r>
          </a:p>
          <a:p>
            <a:endParaRPr lang="de-DE" altLang="de-DE" sz="800" b="0" dirty="0">
              <a:cs typeface="+mn-cs"/>
            </a:endParaRPr>
          </a:p>
          <a:p>
            <a:endParaRPr lang="de-DE" altLang="de-DE" sz="800" b="0" dirty="0">
              <a:cs typeface="+mn-cs"/>
            </a:endParaRPr>
          </a:p>
          <a:p>
            <a:endParaRPr lang="de-DE" altLang="de-DE" sz="800" b="0" dirty="0">
              <a:cs typeface="+mn-cs"/>
            </a:endParaRPr>
          </a:p>
          <a:p>
            <a:endParaRPr lang="de-DE" altLang="de-DE" sz="800" b="0" dirty="0">
              <a:cs typeface="+mn-cs"/>
            </a:endParaRPr>
          </a:p>
          <a:p>
            <a:r>
              <a:rPr lang="de-DE" altLang="de-DE" sz="1800" dirty="0">
                <a:cs typeface="+mn-cs"/>
              </a:rPr>
              <a:t>Da allein der Verstorbene Kenntnisse über die Schutzmaßnahmen hatte, können eine Reihe offen gebliebene Fragen nicht mehr geklärt werden, so z. B.:</a:t>
            </a:r>
          </a:p>
          <a:p>
            <a:pPr marL="342900" indent="-342900">
              <a:buFont typeface="Arial" panose="020B0604020202020204" pitchFamily="34" charset="0"/>
              <a:buChar char="•"/>
            </a:pPr>
            <a:r>
              <a:rPr lang="de-DE" altLang="de-DE" sz="1800" b="0" dirty="0">
                <a:cs typeface="+mn-cs"/>
              </a:rPr>
              <a:t>Gab es für eine solche Tätigkeit eine Gefährdungsbeurteilung?</a:t>
            </a:r>
          </a:p>
          <a:p>
            <a:pPr marL="342900" indent="-342900">
              <a:buFont typeface="Arial" panose="020B0604020202020204" pitchFamily="34" charset="0"/>
              <a:buChar char="•"/>
            </a:pPr>
            <a:r>
              <a:rPr lang="de-DE" altLang="de-DE" sz="1800" b="0" dirty="0">
                <a:cs typeface="+mn-cs"/>
              </a:rPr>
              <a:t>Gab es ein Rettungskonzept, wurde Ausrüstung vorgehalten und wurde die Personenrettung geübt?</a:t>
            </a:r>
          </a:p>
          <a:p>
            <a:pPr marL="342900" indent="-342900">
              <a:buFont typeface="Arial" panose="020B0604020202020204" pitchFamily="34" charset="0"/>
              <a:buChar char="•"/>
            </a:pPr>
            <a:r>
              <a:rPr lang="de-DE" altLang="de-DE" sz="1800" b="0" dirty="0">
                <a:cs typeface="+mn-cs"/>
              </a:rPr>
              <a:t>Welchen Anschlagpunkt hat der Verstorbene bei solchen Tätigkeiten üblicherweise ausgewählt?</a:t>
            </a:r>
          </a:p>
          <a:p>
            <a:pPr marL="342900" indent="-342900">
              <a:buFont typeface="Arial" panose="020B0604020202020204" pitchFamily="34" charset="0"/>
              <a:buChar char="•"/>
            </a:pPr>
            <a:endParaRPr lang="de-DE" altLang="de-DE" sz="1800" b="0" dirty="0">
              <a:cs typeface="+mn-cs"/>
            </a:endParaRPr>
          </a:p>
          <a:p>
            <a:pPr marL="360363" indent="-360363">
              <a:buFont typeface="Arial" panose="020B0604020202020204" pitchFamily="34" charset="0"/>
              <a:buChar char="•"/>
            </a:pPr>
            <a:endParaRPr lang="de-DE" altLang="de-DE" sz="1600" dirty="0">
              <a:solidFill>
                <a:srgbClr val="000000"/>
              </a:solidFill>
            </a:endParaRPr>
          </a:p>
          <a:p>
            <a:pPr marL="360363" indent="-360363">
              <a:buFont typeface="Arial" panose="020B0604020202020204" pitchFamily="34" charset="0"/>
              <a:buChar char="•"/>
            </a:pPr>
            <a:endParaRPr lang="de-DE" altLang="de-DE" sz="1600" dirty="0">
              <a:solidFill>
                <a:srgbClr val="000000"/>
              </a:solidFill>
            </a:endParaRPr>
          </a:p>
          <a:p>
            <a:pPr marL="360363" indent="-360363">
              <a:buFont typeface="Arial" panose="020B0604020202020204" pitchFamily="34" charset="0"/>
              <a:buChar char="•"/>
            </a:pPr>
            <a:endParaRPr lang="de-DE" sz="1600" b="0" dirty="0">
              <a:solidFill>
                <a:schemeClr val="accent1"/>
              </a:solidFill>
              <a:cs typeface="+mn-cs"/>
            </a:endParaRPr>
          </a:p>
        </p:txBody>
      </p:sp>
      <p:sp>
        <p:nvSpPr>
          <p:cNvPr id="6" name="Rechteck 12">
            <a:extLst>
              <a:ext uri="{FF2B5EF4-FFF2-40B4-BE49-F238E27FC236}">
                <a16:creationId xmlns:a16="http://schemas.microsoft.com/office/drawing/2014/main" id="{E91B074E-4A3A-7D02-01D0-F0F7096B7F8C}"/>
              </a:ext>
            </a:extLst>
          </p:cNvPr>
          <p:cNvSpPr>
            <a:spLocks noChangeArrowheads="1"/>
          </p:cNvSpPr>
          <p:nvPr/>
        </p:nvSpPr>
        <p:spPr bwMode="auto">
          <a:xfrm>
            <a:off x="3157419" y="6495147"/>
            <a:ext cx="5903044" cy="246221"/>
          </a:xfrm>
          <a:prstGeom prst="rect">
            <a:avLst/>
          </a:prstGeom>
          <a:noFill/>
          <a:ln w="9525">
            <a:noFill/>
            <a:miter lim="800000"/>
            <a:headEnd/>
            <a:tailEnd/>
          </a:ln>
        </p:spPr>
        <p:txBody>
          <a:bodyPr wrap="square">
            <a:spAutoFit/>
          </a:bodyPr>
          <a:lstStyle/>
          <a:p>
            <a:pPr algn="ctr"/>
            <a:r>
              <a:rPr lang="de-DE" sz="1000" dirty="0">
                <a:latin typeface="Arial" panose="020B0604020202020204" pitchFamily="34" charset="0"/>
                <a:cs typeface="Arial" panose="020B0604020202020204" pitchFamily="34" charset="0"/>
              </a:rPr>
              <a:t>Quelle Inhalt: Dirk Pachurka, BG ETEM</a:t>
            </a:r>
          </a:p>
        </p:txBody>
      </p:sp>
    </p:spTree>
    <p:extLst>
      <p:ext uri="{BB962C8B-B14F-4D97-AF65-F5344CB8AC3E}">
        <p14:creationId xmlns:p14="http://schemas.microsoft.com/office/powerpoint/2010/main" val="81192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566" t="10169" r="1397" b="8218"/>
          <a:stretch>
            <a:fillRect/>
          </a:stretch>
        </p:blipFill>
        <p:spPr bwMode="auto">
          <a:xfrm>
            <a:off x="335360" y="1700808"/>
            <a:ext cx="11497277" cy="4608512"/>
          </a:xfrm>
          <a:prstGeom prst="rect">
            <a:avLst/>
          </a:prstGeom>
          <a:noFill/>
          <a:ln w="9525">
            <a:noFill/>
            <a:miter lim="800000"/>
            <a:headEnd/>
            <a:tailEnd/>
          </a:ln>
        </p:spPr>
      </p:pic>
      <p:sp>
        <p:nvSpPr>
          <p:cNvPr id="2" name="Datumsplatzhalter 1"/>
          <p:cNvSpPr>
            <a:spLocks noGrp="1"/>
          </p:cNvSpPr>
          <p:nvPr>
            <p:ph type="dt" sz="half" idx="10"/>
          </p:nvPr>
        </p:nvSpPr>
        <p:spPr/>
        <p:txBody>
          <a:bodyPr/>
          <a:lstStyle/>
          <a:p>
            <a:r>
              <a:rPr lang="de-DE"/>
              <a:t>Schulung 2025/2026</a:t>
            </a:r>
            <a:endParaRPr lang="de-DE" dirty="0"/>
          </a:p>
        </p:txBody>
      </p:sp>
      <p:sp>
        <p:nvSpPr>
          <p:cNvPr id="13" name="Foliennummernplatzhalter 12"/>
          <p:cNvSpPr>
            <a:spLocks noGrp="1"/>
          </p:cNvSpPr>
          <p:nvPr>
            <p:ph type="sldNum" sz="quarter" idx="11"/>
          </p:nvPr>
        </p:nvSpPr>
        <p:spPr/>
        <p:txBody>
          <a:bodyPr/>
          <a:lstStyle/>
          <a:p>
            <a:fld id="{5E6EE0FD-C9BA-4277-8100-96B5EC8153FE}" type="slidenum">
              <a:rPr lang="de-DE" smtClean="0"/>
              <a:pPr/>
              <a:t>4</a:t>
            </a:fld>
            <a:endParaRPr lang="de-DE" dirty="0"/>
          </a:p>
        </p:txBody>
      </p:sp>
      <p:sp>
        <p:nvSpPr>
          <p:cNvPr id="4" name="Titel 3"/>
          <p:cNvSpPr>
            <a:spLocks noGrp="1"/>
          </p:cNvSpPr>
          <p:nvPr>
            <p:ph type="title"/>
          </p:nvPr>
        </p:nvSpPr>
        <p:spPr/>
        <p:txBody>
          <a:bodyPr/>
          <a:lstStyle/>
          <a:p>
            <a:r>
              <a:rPr lang="de-DE" dirty="0"/>
              <a:t>Grundlagen der Biogaserzeugung</a:t>
            </a:r>
          </a:p>
        </p:txBody>
      </p:sp>
      <p:sp>
        <p:nvSpPr>
          <p:cNvPr id="5" name="Textfeld 4">
            <a:extLst>
              <a:ext uri="{FF2B5EF4-FFF2-40B4-BE49-F238E27FC236}">
                <a16:creationId xmlns:a16="http://schemas.microsoft.com/office/drawing/2014/main" id="{1B91AF2E-C593-F8E4-C860-D1EB0A6C67CA}"/>
              </a:ext>
            </a:extLst>
          </p:cNvPr>
          <p:cNvSpPr txBox="1"/>
          <p:nvPr/>
        </p:nvSpPr>
        <p:spPr>
          <a:xfrm>
            <a:off x="5015880" y="6504166"/>
            <a:ext cx="2062088" cy="250468"/>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Fachverband Biogas e.V.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Schulung 2025/2026</a:t>
            </a:r>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40</a:t>
            </a:fld>
            <a:endParaRPr lang="de-DE" dirty="0"/>
          </a:p>
        </p:txBody>
      </p:sp>
      <p:sp>
        <p:nvSpPr>
          <p:cNvPr id="30723" name="Inhaltsplatzhalter 2"/>
          <p:cNvSpPr>
            <a:spLocks noGrp="1"/>
          </p:cNvSpPr>
          <p:nvPr>
            <p:ph type="body" sz="quarter" idx="13"/>
          </p:nvPr>
        </p:nvSpPr>
        <p:spPr>
          <a:prstGeom prst="rect">
            <a:avLst/>
          </a:prstGeom>
        </p:spPr>
        <p:txBody>
          <a:bodyPr/>
          <a:lstStyle/>
          <a:p>
            <a:pPr algn="ctr">
              <a:buFontTx/>
              <a:buNone/>
              <a:defRPr/>
            </a:pPr>
            <a:endParaRPr lang="de-DE" sz="3600" b="0" dirty="0">
              <a:solidFill>
                <a:schemeClr val="accent3"/>
              </a:solidFill>
              <a:cs typeface="TradeGothic Bold"/>
            </a:endParaRPr>
          </a:p>
          <a:p>
            <a:pPr algn="ctr">
              <a:buFontTx/>
              <a:buNone/>
              <a:defRPr/>
            </a:pPr>
            <a:endParaRPr lang="de-DE" sz="3600" b="0" dirty="0">
              <a:solidFill>
                <a:schemeClr val="accent3"/>
              </a:solidFill>
              <a:cs typeface="TradeGothic Bold"/>
            </a:endParaRPr>
          </a:p>
          <a:p>
            <a:pPr algn="ctr">
              <a:buFontTx/>
              <a:buNone/>
              <a:defRPr/>
            </a:pPr>
            <a:r>
              <a:rPr lang="de-DE" sz="3600" b="0" dirty="0">
                <a:solidFill>
                  <a:schemeClr val="accent3"/>
                </a:solidFill>
                <a:cs typeface="TradeGothic Bold"/>
              </a:rPr>
              <a:t>Vielen Dank für Ihre Aufmerksamkeit!</a:t>
            </a:r>
          </a:p>
        </p:txBody>
      </p:sp>
      <p:pic>
        <p:nvPicPr>
          <p:cNvPr id="2" name="Grafik 1">
            <a:extLst>
              <a:ext uri="{FF2B5EF4-FFF2-40B4-BE49-F238E27FC236}">
                <a16:creationId xmlns:a16="http://schemas.microsoft.com/office/drawing/2014/main" id="{3964D7E3-C4AA-2B7A-4397-831BE1D11D94}"/>
              </a:ext>
            </a:extLst>
          </p:cNvPr>
          <p:cNvPicPr>
            <a:picLocks noChangeAspect="1"/>
          </p:cNvPicPr>
          <p:nvPr/>
        </p:nvPicPr>
        <p:blipFill>
          <a:blip r:embed="rId3"/>
          <a:stretch>
            <a:fillRect/>
          </a:stretch>
        </p:blipFill>
        <p:spPr>
          <a:xfrm>
            <a:off x="4867839" y="3825044"/>
            <a:ext cx="2456322" cy="2456322"/>
          </a:xfrm>
          <a:prstGeom prst="rect">
            <a:avLst/>
          </a:prstGeom>
        </p:spPr>
      </p:pic>
      <p:sp>
        <p:nvSpPr>
          <p:cNvPr id="5" name="Textfeld 4">
            <a:extLst>
              <a:ext uri="{FF2B5EF4-FFF2-40B4-BE49-F238E27FC236}">
                <a16:creationId xmlns:a16="http://schemas.microsoft.com/office/drawing/2014/main" id="{91841AA1-2726-5442-8B63-053B2A4CC967}"/>
              </a:ext>
            </a:extLst>
          </p:cNvPr>
          <p:cNvSpPr txBox="1"/>
          <p:nvPr/>
        </p:nvSpPr>
        <p:spPr>
          <a:xfrm>
            <a:off x="5326398" y="6291640"/>
            <a:ext cx="1539204" cy="246221"/>
          </a:xfrm>
          <a:prstGeom prst="rect">
            <a:avLst/>
          </a:prstGeom>
          <a:noFill/>
        </p:spPr>
        <p:txBody>
          <a:bodyPr wrap="none" rtlCol="0">
            <a:spAutoFit/>
          </a:bodyPr>
          <a:lstStyle/>
          <a:p>
            <a:r>
              <a:rPr lang="de-DE" sz="1000" dirty="0">
                <a:solidFill>
                  <a:srgbClr val="0082B0"/>
                </a:solidFill>
                <a:latin typeface="Arial" panose="020B0604020202020204" pitchFamily="34" charset="0"/>
                <a:cs typeface="Arial" panose="020B0604020202020204" pitchFamily="34" charset="0"/>
              </a:rPr>
              <a:t>Quelle Bild: KI-generiert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3" descr="Z:\4_Referate\9-Abfall, Düngung und Hygiene\6-Literatur\biowaste-to-biogas\Finale Version Broschüre\Grafiken als jpgs\Icon-Industrial waste.jpg"/>
          <p:cNvPicPr>
            <a:picLocks noChangeAspect="1" noChangeArrowheads="1"/>
          </p:cNvPicPr>
          <p:nvPr/>
        </p:nvPicPr>
        <p:blipFill>
          <a:blip r:embed="rId3" cstate="print"/>
          <a:srcRect/>
          <a:stretch>
            <a:fillRect/>
          </a:stretch>
        </p:blipFill>
        <p:spPr bwMode="auto">
          <a:xfrm>
            <a:off x="8688188" y="2906905"/>
            <a:ext cx="504056" cy="504056"/>
          </a:xfrm>
          <a:prstGeom prst="rect">
            <a:avLst/>
          </a:prstGeom>
          <a:noFill/>
        </p:spPr>
      </p:pic>
      <p:sp>
        <p:nvSpPr>
          <p:cNvPr id="4" name="Titel 3"/>
          <p:cNvSpPr>
            <a:spLocks noGrp="1"/>
          </p:cNvSpPr>
          <p:nvPr>
            <p:ph type="title"/>
          </p:nvPr>
        </p:nvSpPr>
        <p:spPr/>
        <p:txBody>
          <a:bodyPr/>
          <a:lstStyle/>
          <a:p>
            <a:r>
              <a:rPr lang="de-DE" dirty="0"/>
              <a:t>Substrate für die Biogasanlage</a:t>
            </a:r>
          </a:p>
        </p:txBody>
      </p:sp>
      <p:sp>
        <p:nvSpPr>
          <p:cNvPr id="48" name="Datumsplatzhalter 47"/>
          <p:cNvSpPr>
            <a:spLocks noGrp="1"/>
          </p:cNvSpPr>
          <p:nvPr>
            <p:ph type="dt" sz="half" idx="10"/>
          </p:nvPr>
        </p:nvSpPr>
        <p:spPr/>
        <p:txBody>
          <a:bodyPr/>
          <a:lstStyle/>
          <a:p>
            <a:r>
              <a:rPr lang="de-DE"/>
              <a:t>Schulung 2025/2026</a:t>
            </a:r>
            <a:endParaRPr lang="de-DE" dirty="0"/>
          </a:p>
        </p:txBody>
      </p:sp>
      <p:sp>
        <p:nvSpPr>
          <p:cNvPr id="49" name="Foliennummernplatzhalter 48"/>
          <p:cNvSpPr>
            <a:spLocks noGrp="1"/>
          </p:cNvSpPr>
          <p:nvPr>
            <p:ph type="sldNum" sz="quarter" idx="12"/>
          </p:nvPr>
        </p:nvSpPr>
        <p:spPr/>
        <p:txBody>
          <a:bodyPr/>
          <a:lstStyle/>
          <a:p>
            <a:fld id="{5E6EE0FD-C9BA-4277-8100-96B5EC8153FE}" type="slidenum">
              <a:rPr lang="de-DE" smtClean="0"/>
              <a:pPr/>
              <a:t>5</a:t>
            </a:fld>
            <a:endParaRPr lang="de-DE" dirty="0"/>
          </a:p>
        </p:txBody>
      </p:sp>
      <p:sp>
        <p:nvSpPr>
          <p:cNvPr id="6" name="Line 2"/>
          <p:cNvSpPr>
            <a:spLocks noChangeShapeType="1"/>
          </p:cNvSpPr>
          <p:nvPr/>
        </p:nvSpPr>
        <p:spPr bwMode="auto">
          <a:xfrm flipH="1">
            <a:off x="6312024" y="4483703"/>
            <a:ext cx="1656084" cy="2526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96" tIns="45648" rIns="91296" bIns="45648"/>
          <a:lstStyle/>
          <a:p>
            <a:endParaRPr lang="de-DE" dirty="0">
              <a:solidFill>
                <a:schemeClr val="accent1"/>
              </a:solidFill>
              <a:latin typeface="Arial" pitchFamily="34" charset="0"/>
              <a:cs typeface="Arial" pitchFamily="34" charset="0"/>
            </a:endParaRPr>
          </a:p>
        </p:txBody>
      </p:sp>
      <p:sp>
        <p:nvSpPr>
          <p:cNvPr id="7" name="Rectangle 36"/>
          <p:cNvSpPr>
            <a:spLocks noChangeArrowheads="1"/>
          </p:cNvSpPr>
          <p:nvPr/>
        </p:nvSpPr>
        <p:spPr bwMode="auto">
          <a:xfrm>
            <a:off x="9415233" y="4762907"/>
            <a:ext cx="3175" cy="793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endParaRPr lang="en-US" altLang="en-US" sz="2400" b="0" dirty="0">
              <a:solidFill>
                <a:schemeClr val="accent1"/>
              </a:solidFill>
              <a:latin typeface="Arial" pitchFamily="34" charset="0"/>
              <a:cs typeface="Arial" pitchFamily="34" charset="0"/>
            </a:endParaRPr>
          </a:p>
        </p:txBody>
      </p:sp>
      <p:sp>
        <p:nvSpPr>
          <p:cNvPr id="8" name="Rectangle 38"/>
          <p:cNvSpPr>
            <a:spLocks noChangeArrowheads="1"/>
          </p:cNvSpPr>
          <p:nvPr/>
        </p:nvSpPr>
        <p:spPr bwMode="auto">
          <a:xfrm>
            <a:off x="10075632" y="2235734"/>
            <a:ext cx="3175" cy="31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endParaRPr lang="en-US" altLang="en-US" sz="2400" b="0" dirty="0">
              <a:solidFill>
                <a:schemeClr val="accent1"/>
              </a:solidFill>
              <a:latin typeface="Arial" pitchFamily="34" charset="0"/>
              <a:cs typeface="Arial" pitchFamily="34" charset="0"/>
            </a:endParaRPr>
          </a:p>
        </p:txBody>
      </p:sp>
      <p:sp>
        <p:nvSpPr>
          <p:cNvPr id="9" name="Text Box 40"/>
          <p:cNvSpPr txBox="1">
            <a:spLocks noChangeArrowheads="1"/>
          </p:cNvSpPr>
          <p:nvPr/>
        </p:nvSpPr>
        <p:spPr bwMode="auto">
          <a:xfrm>
            <a:off x="2423792" y="2204864"/>
            <a:ext cx="1800000" cy="276854"/>
          </a:xfrm>
          <a:prstGeom prst="rect">
            <a:avLst/>
          </a:prstGeom>
          <a:solidFill>
            <a:schemeClr val="accent4">
              <a:alpha val="50000"/>
            </a:schemeClr>
          </a:solidFill>
          <a:ln>
            <a:solidFill>
              <a:schemeClr val="accent4"/>
            </a:solidFill>
          </a:ln>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eaLnBrk="1" hangingPunct="1">
              <a:spcBef>
                <a:spcPct val="0"/>
              </a:spcBef>
              <a:buClrTx/>
              <a:buFontTx/>
              <a:buNone/>
            </a:pPr>
            <a:r>
              <a:rPr lang="en-US" altLang="en-US" sz="1200" b="0" dirty="0">
                <a:solidFill>
                  <a:schemeClr val="bg1"/>
                </a:solidFill>
                <a:latin typeface="Arial" pitchFamily="34" charset="0"/>
                <a:cs typeface="Arial" pitchFamily="34" charset="0"/>
              </a:rPr>
              <a:t>Exkremente</a:t>
            </a:r>
          </a:p>
        </p:txBody>
      </p:sp>
      <p:sp>
        <p:nvSpPr>
          <p:cNvPr id="10" name="Text Box 41"/>
          <p:cNvSpPr txBox="1">
            <a:spLocks noChangeArrowheads="1"/>
          </p:cNvSpPr>
          <p:nvPr/>
        </p:nvSpPr>
        <p:spPr bwMode="auto">
          <a:xfrm>
            <a:off x="551384" y="2204864"/>
            <a:ext cx="1800000" cy="276854"/>
          </a:xfrm>
          <a:prstGeom prst="rect">
            <a:avLst/>
          </a:prstGeom>
          <a:solidFill>
            <a:schemeClr val="accent4">
              <a:alpha val="50000"/>
            </a:schemeClr>
          </a:solidFill>
          <a:ln>
            <a:solidFill>
              <a:schemeClr val="accent4"/>
            </a:solidFill>
          </a:ln>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eaLnBrk="1" hangingPunct="1">
              <a:spcBef>
                <a:spcPct val="0"/>
              </a:spcBef>
              <a:buClrTx/>
              <a:buNone/>
            </a:pPr>
            <a:r>
              <a:rPr lang="en-US" altLang="en-US" sz="1200" b="0" dirty="0">
                <a:solidFill>
                  <a:schemeClr val="bg1"/>
                </a:solidFill>
                <a:latin typeface="Arial" pitchFamily="34" charset="0"/>
                <a:cs typeface="Arial" pitchFamily="34" charset="0"/>
              </a:rPr>
              <a:t>Energiepflanzen</a:t>
            </a:r>
          </a:p>
        </p:txBody>
      </p:sp>
      <p:sp>
        <p:nvSpPr>
          <p:cNvPr id="11" name="Text Box 42"/>
          <p:cNvSpPr txBox="1">
            <a:spLocks noChangeArrowheads="1"/>
          </p:cNvSpPr>
          <p:nvPr/>
        </p:nvSpPr>
        <p:spPr bwMode="auto">
          <a:xfrm>
            <a:off x="6168208" y="2204864"/>
            <a:ext cx="1800000" cy="276854"/>
          </a:xfrm>
          <a:prstGeom prst="rect">
            <a:avLst/>
          </a:prstGeom>
          <a:solidFill>
            <a:schemeClr val="accent4">
              <a:alpha val="50000"/>
            </a:schemeClr>
          </a:solidFill>
          <a:ln>
            <a:solidFill>
              <a:schemeClr val="accent4"/>
            </a:solidFill>
          </a:ln>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eaLnBrk="1" hangingPunct="1">
              <a:spcBef>
                <a:spcPct val="0"/>
              </a:spcBef>
              <a:buClrTx/>
              <a:buFontTx/>
              <a:buNone/>
            </a:pPr>
            <a:r>
              <a:rPr lang="en-US" altLang="en-US" sz="1200" b="0" dirty="0">
                <a:solidFill>
                  <a:schemeClr val="bg1"/>
                </a:solidFill>
                <a:latin typeface="Arial" pitchFamily="34" charset="0"/>
                <a:cs typeface="Arial" pitchFamily="34" charset="0"/>
              </a:rPr>
              <a:t>Haushaltsabfälle</a:t>
            </a:r>
          </a:p>
        </p:txBody>
      </p:sp>
      <p:sp>
        <p:nvSpPr>
          <p:cNvPr id="12" name="Text Box 43"/>
          <p:cNvSpPr txBox="1">
            <a:spLocks noChangeArrowheads="1"/>
          </p:cNvSpPr>
          <p:nvPr/>
        </p:nvSpPr>
        <p:spPr bwMode="auto">
          <a:xfrm>
            <a:off x="8040416" y="2211833"/>
            <a:ext cx="1800000" cy="646185"/>
          </a:xfrm>
          <a:prstGeom prst="rect">
            <a:avLst/>
          </a:prstGeom>
          <a:solidFill>
            <a:schemeClr val="accent4">
              <a:alpha val="50000"/>
            </a:schemeClr>
          </a:solidFill>
          <a:ln>
            <a:solidFill>
              <a:schemeClr val="accent4"/>
            </a:solidFill>
          </a:ln>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eaLnBrk="1" hangingPunct="1">
              <a:spcBef>
                <a:spcPct val="0"/>
              </a:spcBef>
              <a:buClrTx/>
              <a:buFontTx/>
              <a:buNone/>
            </a:pPr>
            <a:r>
              <a:rPr lang="en-US" altLang="en-US" sz="1200" b="0" dirty="0">
                <a:solidFill>
                  <a:schemeClr val="bg1"/>
                </a:solidFill>
                <a:latin typeface="Arial" pitchFamily="34" charset="0"/>
                <a:cs typeface="Arial" pitchFamily="34" charset="0"/>
              </a:rPr>
              <a:t>Abfälle aus Industrie und Gewerbe</a:t>
            </a:r>
          </a:p>
        </p:txBody>
      </p:sp>
      <p:sp>
        <p:nvSpPr>
          <p:cNvPr id="13" name="Text Box 44"/>
          <p:cNvSpPr txBox="1">
            <a:spLocks noChangeArrowheads="1"/>
          </p:cNvSpPr>
          <p:nvPr/>
        </p:nvSpPr>
        <p:spPr bwMode="auto">
          <a:xfrm>
            <a:off x="2423792" y="3429000"/>
            <a:ext cx="1584000" cy="46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r>
              <a:rPr lang="en-US" altLang="en-US" sz="1200" b="0" dirty="0">
                <a:solidFill>
                  <a:schemeClr val="accent1"/>
                </a:solidFill>
                <a:latin typeface="Arial" pitchFamily="34" charset="0"/>
                <a:cs typeface="Arial" pitchFamily="34" charset="0"/>
              </a:rPr>
              <a:t>Gülle und Mist</a:t>
            </a:r>
          </a:p>
          <a:p>
            <a:pPr eaLnBrk="1" hangingPunct="1">
              <a:spcBef>
                <a:spcPct val="0"/>
              </a:spcBef>
              <a:buClrTx/>
              <a:buFontTx/>
              <a:buNone/>
            </a:pPr>
            <a:endParaRPr lang="en-US" altLang="en-US" sz="1200" b="0" dirty="0">
              <a:solidFill>
                <a:schemeClr val="accent1"/>
              </a:solidFill>
              <a:latin typeface="Arial" pitchFamily="34" charset="0"/>
              <a:cs typeface="Arial" pitchFamily="34" charset="0"/>
            </a:endParaRPr>
          </a:p>
        </p:txBody>
      </p:sp>
      <p:sp>
        <p:nvSpPr>
          <p:cNvPr id="14" name="Text Box 45"/>
          <p:cNvSpPr txBox="1">
            <a:spLocks noChangeArrowheads="1"/>
          </p:cNvSpPr>
          <p:nvPr/>
        </p:nvSpPr>
        <p:spPr bwMode="auto">
          <a:xfrm>
            <a:off x="551647" y="3429000"/>
            <a:ext cx="1771926" cy="64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None/>
            </a:pPr>
            <a:r>
              <a:rPr lang="en-US" altLang="en-US" sz="1200" b="0" dirty="0" err="1">
                <a:solidFill>
                  <a:schemeClr val="accent1"/>
                </a:solidFill>
                <a:latin typeface="Arial" pitchFamily="34" charset="0"/>
                <a:cs typeface="Arial" pitchFamily="34" charset="0"/>
              </a:rPr>
              <a:t>Grassilage</a:t>
            </a:r>
            <a:r>
              <a:rPr lang="en-US" altLang="en-US" sz="1200" b="0" dirty="0">
                <a:solidFill>
                  <a:schemeClr val="accent1"/>
                </a:solidFill>
                <a:latin typeface="Arial" pitchFamily="34" charset="0"/>
                <a:cs typeface="Arial" pitchFamily="34" charset="0"/>
              </a:rPr>
              <a:t>, </a:t>
            </a:r>
            <a:r>
              <a:rPr lang="en-US" altLang="en-US" sz="1200" b="0" dirty="0" err="1">
                <a:solidFill>
                  <a:schemeClr val="accent1"/>
                </a:solidFill>
                <a:latin typeface="Arial" pitchFamily="34" charset="0"/>
                <a:cs typeface="Arial" pitchFamily="34" charset="0"/>
              </a:rPr>
              <a:t>Maissilage</a:t>
            </a:r>
            <a:r>
              <a:rPr lang="en-US" altLang="en-US" sz="1200" b="0" dirty="0">
                <a:solidFill>
                  <a:schemeClr val="accent1"/>
                </a:solidFill>
                <a:latin typeface="Arial" pitchFamily="34" charset="0"/>
                <a:cs typeface="Arial" pitchFamily="34" charset="0"/>
              </a:rPr>
              <a:t>,  Getreideganzpflanzen-silage, …</a:t>
            </a:r>
          </a:p>
        </p:txBody>
      </p:sp>
      <p:sp>
        <p:nvSpPr>
          <p:cNvPr id="15" name="Text Box 46"/>
          <p:cNvSpPr txBox="1">
            <a:spLocks noChangeArrowheads="1"/>
          </p:cNvSpPr>
          <p:nvPr/>
        </p:nvSpPr>
        <p:spPr bwMode="auto">
          <a:xfrm>
            <a:off x="4295801" y="3379204"/>
            <a:ext cx="1870966" cy="8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r>
              <a:rPr lang="en-US" altLang="en-US" sz="1200" b="0" dirty="0">
                <a:solidFill>
                  <a:schemeClr val="accent1"/>
                </a:solidFill>
                <a:latin typeface="Arial" pitchFamily="34" charset="0"/>
                <a:cs typeface="Arial" pitchFamily="34" charset="0"/>
              </a:rPr>
              <a:t>Stroh, Ernterückstände,  überlagertes Obst, Gemüse und Getreide, Spelzen, …</a:t>
            </a:r>
          </a:p>
        </p:txBody>
      </p:sp>
      <p:sp>
        <p:nvSpPr>
          <p:cNvPr id="16" name="Text Box 47"/>
          <p:cNvSpPr txBox="1">
            <a:spLocks noChangeArrowheads="1"/>
          </p:cNvSpPr>
          <p:nvPr/>
        </p:nvSpPr>
        <p:spPr bwMode="auto">
          <a:xfrm>
            <a:off x="6182064" y="3356992"/>
            <a:ext cx="1858152" cy="13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r>
              <a:rPr lang="en-US" altLang="en-US" sz="1200" b="0" dirty="0">
                <a:solidFill>
                  <a:schemeClr val="accent1"/>
                </a:solidFill>
                <a:latin typeface="Arial" pitchFamily="34" charset="0"/>
                <a:cs typeface="Arial" pitchFamily="34" charset="0"/>
              </a:rPr>
              <a:t>Getrennt erfasste Siedlungsabfälle, Garten- und Parkabfälle, organische Fraktion des Restmülls, Marktabfälle, …</a:t>
            </a:r>
          </a:p>
          <a:p>
            <a:pPr eaLnBrk="1" hangingPunct="1">
              <a:spcBef>
                <a:spcPct val="0"/>
              </a:spcBef>
              <a:buClrTx/>
              <a:buFontTx/>
              <a:buNone/>
            </a:pPr>
            <a:endParaRPr lang="en-US" altLang="en-US" sz="1200" b="0" dirty="0">
              <a:solidFill>
                <a:schemeClr val="accent1"/>
              </a:solidFill>
              <a:latin typeface="Arial" pitchFamily="34" charset="0"/>
              <a:cs typeface="Arial" pitchFamily="34" charset="0"/>
            </a:endParaRPr>
          </a:p>
        </p:txBody>
      </p:sp>
      <p:sp>
        <p:nvSpPr>
          <p:cNvPr id="17" name="Text Box 48"/>
          <p:cNvSpPr txBox="1">
            <a:spLocks noChangeArrowheads="1"/>
          </p:cNvSpPr>
          <p:nvPr/>
        </p:nvSpPr>
        <p:spPr bwMode="auto">
          <a:xfrm>
            <a:off x="8040216" y="3356992"/>
            <a:ext cx="1980208" cy="1754181"/>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r>
              <a:rPr lang="de-DE" altLang="en-US" sz="1200" b="0" dirty="0">
                <a:solidFill>
                  <a:schemeClr val="accent1"/>
                </a:solidFill>
                <a:latin typeface="Arial" pitchFamily="34" charset="0"/>
                <a:cs typeface="Arial" pitchFamily="34" charset="0"/>
              </a:rPr>
              <a:t>Küchen- und Speiseab-fälle,  Lebensmittelabfälle, Speisereste, abgelaufenes Essen, Fettabscheider-inhalte, Flotat, altes Fett, Blut, Rückstände aus der Milchproduktion, pflanzliche Abfälle, Treber, Melasse, ...</a:t>
            </a:r>
            <a:endParaRPr lang="en-US" altLang="en-US" sz="1200" b="0" dirty="0">
              <a:solidFill>
                <a:schemeClr val="accent1"/>
              </a:solidFill>
              <a:latin typeface="Arial" pitchFamily="34" charset="0"/>
              <a:cs typeface="Arial" pitchFamily="34" charset="0"/>
            </a:endParaRPr>
          </a:p>
        </p:txBody>
      </p:sp>
      <p:sp>
        <p:nvSpPr>
          <p:cNvPr id="18" name="Line 53"/>
          <p:cNvSpPr>
            <a:spLocks noChangeShapeType="1"/>
          </p:cNvSpPr>
          <p:nvPr/>
        </p:nvSpPr>
        <p:spPr bwMode="auto">
          <a:xfrm>
            <a:off x="2293830" y="4045569"/>
            <a:ext cx="2506027" cy="9067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96" tIns="45648" rIns="91296" bIns="45648"/>
          <a:lstStyle/>
          <a:p>
            <a:endParaRPr lang="de-DE">
              <a:solidFill>
                <a:schemeClr val="accent1"/>
              </a:solidFill>
              <a:latin typeface="Arial" pitchFamily="34" charset="0"/>
              <a:cs typeface="Arial" pitchFamily="34" charset="0"/>
            </a:endParaRPr>
          </a:p>
        </p:txBody>
      </p:sp>
      <p:sp>
        <p:nvSpPr>
          <p:cNvPr id="19" name="Line 54"/>
          <p:cNvSpPr>
            <a:spLocks noChangeShapeType="1"/>
          </p:cNvSpPr>
          <p:nvPr/>
        </p:nvSpPr>
        <p:spPr bwMode="auto">
          <a:xfrm>
            <a:off x="3359696" y="3728210"/>
            <a:ext cx="1584176" cy="936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96" tIns="45648" rIns="91296" bIns="45648"/>
          <a:lstStyle/>
          <a:p>
            <a:endParaRPr lang="de-DE">
              <a:solidFill>
                <a:schemeClr val="accent1"/>
              </a:solidFill>
              <a:latin typeface="Arial" pitchFamily="34" charset="0"/>
              <a:cs typeface="Arial" pitchFamily="34" charset="0"/>
            </a:endParaRPr>
          </a:p>
        </p:txBody>
      </p:sp>
      <p:sp>
        <p:nvSpPr>
          <p:cNvPr id="20" name="Line 55"/>
          <p:cNvSpPr>
            <a:spLocks noChangeShapeType="1"/>
          </p:cNvSpPr>
          <p:nvPr/>
        </p:nvSpPr>
        <p:spPr bwMode="auto">
          <a:xfrm>
            <a:off x="5304609" y="3971184"/>
            <a:ext cx="144015" cy="4658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96" tIns="45648" rIns="91296" bIns="45648"/>
          <a:lstStyle/>
          <a:p>
            <a:endParaRPr lang="de-DE">
              <a:solidFill>
                <a:schemeClr val="accent1"/>
              </a:solidFill>
              <a:latin typeface="Arial" pitchFamily="34" charset="0"/>
              <a:cs typeface="Arial" pitchFamily="34" charset="0"/>
            </a:endParaRPr>
          </a:p>
        </p:txBody>
      </p:sp>
      <p:sp>
        <p:nvSpPr>
          <p:cNvPr id="21" name="Line 56"/>
          <p:cNvSpPr>
            <a:spLocks noChangeShapeType="1"/>
          </p:cNvSpPr>
          <p:nvPr/>
        </p:nvSpPr>
        <p:spPr bwMode="auto">
          <a:xfrm flipH="1">
            <a:off x="5879776" y="4189861"/>
            <a:ext cx="302288" cy="2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96" tIns="45648" rIns="91296" bIns="45648"/>
          <a:lstStyle/>
          <a:p>
            <a:endParaRPr lang="de-DE">
              <a:solidFill>
                <a:schemeClr val="accent1"/>
              </a:solidFill>
              <a:latin typeface="Arial" pitchFamily="34" charset="0"/>
              <a:cs typeface="Arial" pitchFamily="34" charset="0"/>
            </a:endParaRPr>
          </a:p>
        </p:txBody>
      </p:sp>
      <p:sp>
        <p:nvSpPr>
          <p:cNvPr id="22" name="Text Box 57"/>
          <p:cNvSpPr txBox="1">
            <a:spLocks noChangeArrowheads="1"/>
          </p:cNvSpPr>
          <p:nvPr/>
        </p:nvSpPr>
        <p:spPr bwMode="auto">
          <a:xfrm>
            <a:off x="4296000" y="2206621"/>
            <a:ext cx="1800000" cy="461519"/>
          </a:xfrm>
          <a:prstGeom prst="rect">
            <a:avLst/>
          </a:prstGeom>
          <a:solidFill>
            <a:schemeClr val="accent4">
              <a:alpha val="50000"/>
            </a:schemeClr>
          </a:solidFill>
          <a:ln>
            <a:solidFill>
              <a:schemeClr val="accent4"/>
            </a:solidFill>
          </a:ln>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eaLnBrk="1" hangingPunct="1">
              <a:spcBef>
                <a:spcPct val="0"/>
              </a:spcBef>
              <a:buClrTx/>
              <a:buFontTx/>
              <a:buNone/>
            </a:pPr>
            <a:r>
              <a:rPr lang="en-US" altLang="en-US" sz="1200" b="0" dirty="0" err="1">
                <a:solidFill>
                  <a:schemeClr val="bg1"/>
                </a:solidFill>
                <a:latin typeface="Arial" pitchFamily="34" charset="0"/>
                <a:cs typeface="Arial" pitchFamily="34" charset="0"/>
              </a:rPr>
              <a:t>Landwirtschaftliche</a:t>
            </a:r>
            <a:r>
              <a:rPr lang="en-US" altLang="en-US" sz="1200" b="0" dirty="0">
                <a:solidFill>
                  <a:schemeClr val="bg1"/>
                </a:solidFill>
                <a:latin typeface="Arial" pitchFamily="34" charset="0"/>
                <a:cs typeface="Arial" pitchFamily="34" charset="0"/>
              </a:rPr>
              <a:t> Reststoffe</a:t>
            </a:r>
          </a:p>
        </p:txBody>
      </p:sp>
      <p:cxnSp>
        <p:nvCxnSpPr>
          <p:cNvPr id="25" name="Gerader Verbinder 2"/>
          <p:cNvCxnSpPr>
            <a:cxnSpLocks noChangeShapeType="1"/>
          </p:cNvCxnSpPr>
          <p:nvPr/>
        </p:nvCxnSpPr>
        <p:spPr bwMode="auto">
          <a:xfrm>
            <a:off x="4926351" y="4950209"/>
            <a:ext cx="1255713"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26" name="Pfeil nach oben 25"/>
          <p:cNvSpPr/>
          <p:nvPr/>
        </p:nvSpPr>
        <p:spPr bwMode="auto">
          <a:xfrm rot="10800000">
            <a:off x="5408936" y="5621983"/>
            <a:ext cx="255016" cy="471313"/>
          </a:xfrm>
          <a:prstGeom prst="upArrow">
            <a:avLst/>
          </a:prstGeom>
          <a:solidFill>
            <a:schemeClr val="accent3">
              <a:alpha val="50000"/>
            </a:schemeClr>
          </a:solidFill>
          <a:ln w="9525" cap="flat" cmpd="sng" algn="ctr">
            <a:solidFill>
              <a:schemeClr val="accent3"/>
            </a:solidFill>
            <a:prstDash val="solid"/>
            <a:round/>
            <a:headEnd type="none" w="med" len="med"/>
            <a:tailEnd type="none" w="med" len="med"/>
          </a:ln>
          <a:effectLst/>
        </p:spPr>
        <p:txBody>
          <a:bodyPr lIns="91296" tIns="45648" rIns="91296" bIns="45648"/>
          <a:lstStyle/>
          <a:p>
            <a:pPr>
              <a:defRPr/>
            </a:pPr>
            <a:endParaRPr lang="de-DE">
              <a:solidFill>
                <a:schemeClr val="accent1"/>
              </a:solidFill>
              <a:latin typeface="Arial" pitchFamily="34" charset="0"/>
              <a:ea typeface="ＭＳ Ｐゴシック" pitchFamily="1" charset="-128"/>
              <a:cs typeface="Arial" pitchFamily="34" charset="0"/>
            </a:endParaRPr>
          </a:p>
        </p:txBody>
      </p:sp>
      <p:sp>
        <p:nvSpPr>
          <p:cNvPr id="27" name="Pfeil nach oben 26"/>
          <p:cNvSpPr>
            <a:spLocks noChangeArrowheads="1"/>
          </p:cNvSpPr>
          <p:nvPr/>
        </p:nvSpPr>
        <p:spPr bwMode="auto">
          <a:xfrm rot="5400000">
            <a:off x="6752110" y="4840218"/>
            <a:ext cx="301625" cy="893762"/>
          </a:xfrm>
          <a:prstGeom prst="upArrow">
            <a:avLst>
              <a:gd name="adj1" fmla="val 50000"/>
              <a:gd name="adj2" fmla="val 50113"/>
            </a:avLst>
          </a:prstGeom>
          <a:solidFill>
            <a:schemeClr val="accent2">
              <a:lumMod val="75000"/>
            </a:schemeClr>
          </a:solidFill>
          <a:ln w="9525" algn="ctr">
            <a:noFill/>
            <a:round/>
            <a:headEnd/>
            <a:tailEnd/>
          </a:ln>
        </p:spPr>
        <p:txBody>
          <a:bodyPr lIns="91296" tIns="45648" rIns="91296" bIns="45648"/>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solidFill>
                <a:schemeClr val="accent1"/>
              </a:solidFill>
              <a:cs typeface="Arial" pitchFamily="34" charset="0"/>
            </a:endParaRPr>
          </a:p>
        </p:txBody>
      </p:sp>
      <p:sp>
        <p:nvSpPr>
          <p:cNvPr id="28" name="Textfeld 27"/>
          <p:cNvSpPr txBox="1">
            <a:spLocks noChangeArrowheads="1"/>
          </p:cNvSpPr>
          <p:nvPr/>
        </p:nvSpPr>
        <p:spPr bwMode="auto">
          <a:xfrm>
            <a:off x="4871864" y="6042920"/>
            <a:ext cx="1832768" cy="3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dirty="0">
                <a:solidFill>
                  <a:schemeClr val="accent1"/>
                </a:solidFill>
                <a:cs typeface="Arial" pitchFamily="34" charset="0"/>
              </a:rPr>
              <a:t>Gärprodukt</a:t>
            </a:r>
          </a:p>
        </p:txBody>
      </p:sp>
      <p:sp>
        <p:nvSpPr>
          <p:cNvPr id="29" name="Textfeld 28"/>
          <p:cNvSpPr txBox="1">
            <a:spLocks noChangeArrowheads="1"/>
          </p:cNvSpPr>
          <p:nvPr/>
        </p:nvSpPr>
        <p:spPr bwMode="auto">
          <a:xfrm>
            <a:off x="6477868" y="4818784"/>
            <a:ext cx="1130300" cy="3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dirty="0">
                <a:solidFill>
                  <a:schemeClr val="accent1"/>
                </a:solidFill>
                <a:cs typeface="Arial" pitchFamily="34" charset="0"/>
              </a:rPr>
              <a:t>Biogas</a:t>
            </a:r>
          </a:p>
        </p:txBody>
      </p:sp>
      <p:sp>
        <p:nvSpPr>
          <p:cNvPr id="30" name="Nach oben gebogener Pfeil 29"/>
          <p:cNvSpPr/>
          <p:nvPr/>
        </p:nvSpPr>
        <p:spPr bwMode="auto">
          <a:xfrm rot="5400000">
            <a:off x="7231931" y="5479310"/>
            <a:ext cx="503237" cy="249238"/>
          </a:xfrm>
          <a:prstGeom prst="bentUpArrow">
            <a:avLst/>
          </a:prstGeom>
          <a:solidFill>
            <a:schemeClr val="accent2">
              <a:lumMod val="75000"/>
            </a:schemeClr>
          </a:solidFill>
          <a:ln w="9525" cap="flat" cmpd="sng" algn="ctr">
            <a:noFill/>
            <a:prstDash val="solid"/>
            <a:round/>
            <a:headEnd type="none" w="med" len="med"/>
            <a:tailEnd type="none" w="med" len="med"/>
          </a:ln>
          <a:effectLst/>
        </p:spPr>
        <p:txBody>
          <a:bodyPr lIns="91296" tIns="45648" rIns="91296" bIns="45648"/>
          <a:lstStyle/>
          <a:p>
            <a:pPr>
              <a:defRPr/>
            </a:pPr>
            <a:endParaRPr lang="de-DE">
              <a:solidFill>
                <a:schemeClr val="accent1"/>
              </a:solidFill>
              <a:latin typeface="Arial" pitchFamily="34" charset="0"/>
              <a:ea typeface="ＭＳ Ｐゴシック" pitchFamily="1" charset="-128"/>
              <a:cs typeface="Arial" pitchFamily="34" charset="0"/>
            </a:endParaRPr>
          </a:p>
        </p:txBody>
      </p:sp>
      <p:sp>
        <p:nvSpPr>
          <p:cNvPr id="31" name="Textfeld 30"/>
          <p:cNvSpPr txBox="1">
            <a:spLocks noChangeArrowheads="1"/>
          </p:cNvSpPr>
          <p:nvPr/>
        </p:nvSpPr>
        <p:spPr bwMode="auto">
          <a:xfrm>
            <a:off x="7680177" y="5640343"/>
            <a:ext cx="2853109" cy="3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dirty="0">
                <a:solidFill>
                  <a:schemeClr val="accent1"/>
                </a:solidFill>
                <a:cs typeface="Arial" pitchFamily="34" charset="0"/>
              </a:rPr>
              <a:t>Wärme, Elektrizität, Kraftstoff</a:t>
            </a:r>
          </a:p>
        </p:txBody>
      </p:sp>
      <p:sp>
        <p:nvSpPr>
          <p:cNvPr id="32" name="Nach oben gebogener Pfeil 31"/>
          <p:cNvSpPr/>
          <p:nvPr/>
        </p:nvSpPr>
        <p:spPr bwMode="auto">
          <a:xfrm flipH="1">
            <a:off x="4151784" y="6098660"/>
            <a:ext cx="720576" cy="189755"/>
          </a:xfrm>
          <a:prstGeom prst="bentUpArrow">
            <a:avLst/>
          </a:prstGeom>
          <a:solidFill>
            <a:schemeClr val="accent3">
              <a:alpha val="50000"/>
            </a:schemeClr>
          </a:solidFill>
          <a:ln w="9525" cap="flat" cmpd="sng" algn="ctr">
            <a:solidFill>
              <a:schemeClr val="accent3"/>
            </a:solidFill>
            <a:prstDash val="solid"/>
            <a:round/>
            <a:headEnd type="none" w="med" len="med"/>
            <a:tailEnd type="none" w="med" len="med"/>
          </a:ln>
          <a:effectLst/>
        </p:spPr>
        <p:txBody>
          <a:bodyPr lIns="91296" tIns="45648" rIns="91296" bIns="45648"/>
          <a:lstStyle/>
          <a:p>
            <a:pPr>
              <a:defRPr/>
            </a:pPr>
            <a:endParaRPr lang="de-DE">
              <a:solidFill>
                <a:schemeClr val="accent1"/>
              </a:solidFill>
              <a:latin typeface="Arial" pitchFamily="34" charset="0"/>
              <a:ea typeface="ＭＳ Ｐゴシック" pitchFamily="1" charset="-128"/>
              <a:cs typeface="Arial" pitchFamily="34" charset="0"/>
            </a:endParaRPr>
          </a:p>
        </p:txBody>
      </p:sp>
      <p:sp>
        <p:nvSpPr>
          <p:cNvPr id="33" name="Textfeld 32"/>
          <p:cNvSpPr txBox="1">
            <a:spLocks noChangeArrowheads="1"/>
          </p:cNvSpPr>
          <p:nvPr/>
        </p:nvSpPr>
        <p:spPr bwMode="auto">
          <a:xfrm>
            <a:off x="3669556" y="5712351"/>
            <a:ext cx="1130300" cy="3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dirty="0">
                <a:solidFill>
                  <a:schemeClr val="accent1"/>
                </a:solidFill>
                <a:cs typeface="Arial" pitchFamily="34" charset="0"/>
              </a:rPr>
              <a:t>Dünger</a:t>
            </a:r>
          </a:p>
        </p:txBody>
      </p:sp>
      <p:sp>
        <p:nvSpPr>
          <p:cNvPr id="34" name="Rechteckiger Pfeil 33"/>
          <p:cNvSpPr/>
          <p:nvPr/>
        </p:nvSpPr>
        <p:spPr bwMode="auto">
          <a:xfrm rot="10800000" flipV="1">
            <a:off x="3430614" y="4920262"/>
            <a:ext cx="865187" cy="628650"/>
          </a:xfrm>
          <a:prstGeom prst="bentArrow">
            <a:avLst/>
          </a:prstGeom>
          <a:solidFill>
            <a:schemeClr val="accent3">
              <a:alpha val="50000"/>
            </a:schemeClr>
          </a:solidFill>
          <a:ln w="9525" cap="flat" cmpd="sng" algn="ctr">
            <a:solidFill>
              <a:schemeClr val="accent3"/>
            </a:solidFill>
            <a:prstDash val="solid"/>
            <a:round/>
            <a:headEnd type="none" w="med" len="med"/>
            <a:tailEnd type="none" w="med" len="med"/>
          </a:ln>
          <a:effectLst/>
        </p:spPr>
        <p:txBody>
          <a:bodyPr lIns="91296" tIns="45648" rIns="91296" bIns="45648"/>
          <a:lstStyle/>
          <a:p>
            <a:pPr>
              <a:defRPr/>
            </a:pPr>
            <a:endParaRPr lang="de-DE">
              <a:solidFill>
                <a:schemeClr val="accent1"/>
              </a:solidFill>
              <a:latin typeface="Arial" pitchFamily="34" charset="0"/>
              <a:ea typeface="ＭＳ Ｐゴシック" pitchFamily="1" charset="-128"/>
              <a:cs typeface="Arial" pitchFamily="34" charset="0"/>
            </a:endParaRPr>
          </a:p>
        </p:txBody>
      </p:sp>
      <p:sp>
        <p:nvSpPr>
          <p:cNvPr id="35" name="Textfeld 34"/>
          <p:cNvSpPr txBox="1">
            <a:spLocks noChangeArrowheads="1"/>
          </p:cNvSpPr>
          <p:nvPr/>
        </p:nvSpPr>
        <p:spPr bwMode="auto">
          <a:xfrm>
            <a:off x="1919190" y="4952347"/>
            <a:ext cx="1872555" cy="3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dirty="0">
                <a:solidFill>
                  <a:schemeClr val="accent1"/>
                </a:solidFill>
                <a:cs typeface="Arial" pitchFamily="34" charset="0"/>
              </a:rPr>
              <a:t>Landwirtschaft</a:t>
            </a:r>
          </a:p>
        </p:txBody>
      </p:sp>
      <p:sp>
        <p:nvSpPr>
          <p:cNvPr id="36" name="Rectangle 38"/>
          <p:cNvSpPr>
            <a:spLocks noChangeArrowheads="1"/>
          </p:cNvSpPr>
          <p:nvPr/>
        </p:nvSpPr>
        <p:spPr bwMode="auto">
          <a:xfrm>
            <a:off x="10075632" y="2252241"/>
            <a:ext cx="3175" cy="317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endParaRPr lang="en-US" altLang="en-US" sz="2400" b="0">
              <a:solidFill>
                <a:schemeClr val="accent1"/>
              </a:solidFill>
              <a:latin typeface="Arial" pitchFamily="34" charset="0"/>
              <a:cs typeface="Arial" pitchFamily="34" charset="0"/>
            </a:endParaRPr>
          </a:p>
        </p:txBody>
      </p:sp>
      <p:sp>
        <p:nvSpPr>
          <p:cNvPr id="37" name="Rechteck 36"/>
          <p:cNvSpPr/>
          <p:nvPr/>
        </p:nvSpPr>
        <p:spPr bwMode="auto">
          <a:xfrm>
            <a:off x="529170" y="1383306"/>
            <a:ext cx="5566830" cy="31750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chemeClr val="bg1"/>
                </a:solidFill>
                <a:latin typeface="Arial" pitchFamily="34" charset="0"/>
                <a:cs typeface="Arial" pitchFamily="34" charset="0"/>
              </a:rPr>
              <a:t>NawaRo-Anlagen</a:t>
            </a:r>
          </a:p>
        </p:txBody>
      </p:sp>
      <p:sp>
        <p:nvSpPr>
          <p:cNvPr id="38" name="Rechteck 37"/>
          <p:cNvSpPr/>
          <p:nvPr/>
        </p:nvSpPr>
        <p:spPr bwMode="auto">
          <a:xfrm>
            <a:off x="529170" y="1772817"/>
            <a:ext cx="9311246" cy="360039"/>
          </a:xfrm>
          <a:prstGeom prst="rect">
            <a:avLst/>
          </a:prstGeom>
          <a:solidFill>
            <a:schemeClr val="accent5"/>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chemeClr val="bg1"/>
                </a:solidFill>
                <a:latin typeface="Arial" pitchFamily="34" charset="0"/>
                <a:cs typeface="Arial" pitchFamily="34" charset="0"/>
              </a:rPr>
              <a:t>Bioabfallvergärungsanlagen</a:t>
            </a:r>
          </a:p>
        </p:txBody>
      </p:sp>
      <p:sp>
        <p:nvSpPr>
          <p:cNvPr id="39" name="Text Box 43"/>
          <p:cNvSpPr txBox="1">
            <a:spLocks noChangeArrowheads="1"/>
          </p:cNvSpPr>
          <p:nvPr/>
        </p:nvSpPr>
        <p:spPr bwMode="auto">
          <a:xfrm>
            <a:off x="9912424" y="2204864"/>
            <a:ext cx="1800000" cy="646185"/>
          </a:xfrm>
          <a:prstGeom prst="rect">
            <a:avLst/>
          </a:prstGeom>
          <a:solidFill>
            <a:schemeClr val="accent2"/>
          </a:solidFill>
          <a:ln>
            <a:solidFill>
              <a:schemeClr val="accent2"/>
            </a:solidFill>
          </a:ln>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algn="ctr" eaLnBrk="1" hangingPunct="1">
              <a:spcBef>
                <a:spcPct val="0"/>
              </a:spcBef>
              <a:buClrTx/>
              <a:buFontTx/>
              <a:buNone/>
            </a:pPr>
            <a:r>
              <a:rPr lang="en-US" altLang="en-US" sz="1200" b="0" dirty="0">
                <a:solidFill>
                  <a:schemeClr val="bg1"/>
                </a:solidFill>
                <a:latin typeface="Arial" pitchFamily="34" charset="0"/>
                <a:cs typeface="Arial" pitchFamily="34" charset="0"/>
              </a:rPr>
              <a:t>Klärschlamm</a:t>
            </a:r>
          </a:p>
          <a:p>
            <a:pPr algn="ctr" eaLnBrk="1" hangingPunct="1">
              <a:spcBef>
                <a:spcPct val="0"/>
              </a:spcBef>
              <a:buClrTx/>
              <a:buFontTx/>
              <a:buNone/>
            </a:pPr>
            <a:endParaRPr lang="en-US" altLang="en-US" sz="1200" b="0" dirty="0">
              <a:solidFill>
                <a:schemeClr val="bg1"/>
              </a:solidFill>
              <a:latin typeface="Arial" pitchFamily="34" charset="0"/>
              <a:cs typeface="Arial" pitchFamily="34" charset="0"/>
            </a:endParaRPr>
          </a:p>
          <a:p>
            <a:pPr algn="ctr" eaLnBrk="1" hangingPunct="1">
              <a:spcBef>
                <a:spcPct val="0"/>
              </a:spcBef>
              <a:buClrTx/>
              <a:buFontTx/>
              <a:buNone/>
            </a:pPr>
            <a:endParaRPr lang="en-US" altLang="en-US" sz="1200" b="0" dirty="0">
              <a:solidFill>
                <a:schemeClr val="bg1"/>
              </a:solidFill>
              <a:latin typeface="Arial" pitchFamily="34" charset="0"/>
              <a:cs typeface="Arial" pitchFamily="34" charset="0"/>
            </a:endParaRPr>
          </a:p>
        </p:txBody>
      </p:sp>
      <p:sp>
        <p:nvSpPr>
          <p:cNvPr id="40" name="Rechteck 39"/>
          <p:cNvSpPr/>
          <p:nvPr/>
        </p:nvSpPr>
        <p:spPr bwMode="auto">
          <a:xfrm>
            <a:off x="9912424" y="1772816"/>
            <a:ext cx="1800200" cy="36004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100" dirty="0">
                <a:solidFill>
                  <a:schemeClr val="bg1"/>
                </a:solidFill>
                <a:latin typeface="Arial" pitchFamily="34" charset="0"/>
                <a:cs typeface="Arial" pitchFamily="34" charset="0"/>
              </a:rPr>
              <a:t>Klärgasanlagen</a:t>
            </a:r>
          </a:p>
        </p:txBody>
      </p:sp>
      <p:sp>
        <p:nvSpPr>
          <p:cNvPr id="41" name="Text Box 48"/>
          <p:cNvSpPr txBox="1">
            <a:spLocks noChangeArrowheads="1"/>
          </p:cNvSpPr>
          <p:nvPr/>
        </p:nvSpPr>
        <p:spPr bwMode="auto">
          <a:xfrm>
            <a:off x="10020424" y="3356992"/>
            <a:ext cx="1584000" cy="276854"/>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296" tIns="45648" rIns="91296" bIns="45648">
            <a:spAutoFit/>
          </a:bodyPr>
          <a:lstStyle>
            <a:lvl1pPr>
              <a:spcBef>
                <a:spcPct val="20000"/>
              </a:spcBef>
              <a:buClr>
                <a:schemeClr val="accent2"/>
              </a:buClr>
              <a:buChar char="•"/>
              <a:defRPr sz="2000" b="1">
                <a:solidFill>
                  <a:schemeClr val="accent2"/>
                </a:solidFill>
                <a:latin typeface="Calibri" panose="020F0502020204030204" pitchFamily="34" charset="0"/>
              </a:defRPr>
            </a:lvl1pPr>
            <a:lvl2pPr marL="742950" indent="-285750">
              <a:spcBef>
                <a:spcPct val="20000"/>
              </a:spcBef>
              <a:buClr>
                <a:schemeClr val="accent2"/>
              </a:buClr>
              <a:buFont typeface="Times" panose="02020603050405020304" pitchFamily="18" charset="0"/>
              <a:buChar char="•"/>
              <a:defRPr>
                <a:solidFill>
                  <a:schemeClr val="accent2"/>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004575"/>
                </a:solidFill>
                <a:latin typeface="Calibri" panose="020F0502020204030204" pitchFamily="34" charset="0"/>
              </a:defRPr>
            </a:lvl3pPr>
            <a:lvl4pPr marL="1600200" indent="-228600">
              <a:spcBef>
                <a:spcPct val="20000"/>
              </a:spcBef>
              <a:buClr>
                <a:schemeClr val="accent2"/>
              </a:buClr>
              <a:buChar char="–"/>
              <a:defRPr sz="2000">
                <a:solidFill>
                  <a:schemeClr val="accent2"/>
                </a:solidFill>
                <a:latin typeface="Calibri" panose="020F0502020204030204" pitchFamily="34" charset="0"/>
              </a:defRPr>
            </a:lvl4pPr>
            <a:lvl5pPr marL="2057400" indent="-228600">
              <a:spcBef>
                <a:spcPct val="20000"/>
              </a:spcBef>
              <a:buChar char="»"/>
              <a:defRPr sz="2000">
                <a:solidFill>
                  <a:schemeClr val="bg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bg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bg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bg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bg2"/>
                </a:solidFill>
                <a:latin typeface="Calibri" panose="020F0502020204030204" pitchFamily="34" charset="0"/>
              </a:defRPr>
            </a:lvl9pPr>
          </a:lstStyle>
          <a:p>
            <a:pPr eaLnBrk="1" hangingPunct="1">
              <a:spcBef>
                <a:spcPct val="0"/>
              </a:spcBef>
              <a:buClrTx/>
              <a:buFontTx/>
              <a:buNone/>
            </a:pPr>
            <a:r>
              <a:rPr lang="en-US" altLang="en-US" sz="1200" b="0" dirty="0">
                <a:solidFill>
                  <a:schemeClr val="accent1"/>
                </a:solidFill>
                <a:latin typeface="Arial" pitchFamily="34" charset="0"/>
                <a:cs typeface="Arial" pitchFamily="34" charset="0"/>
              </a:rPr>
              <a:t>Klärschlamm</a:t>
            </a:r>
          </a:p>
        </p:txBody>
      </p:sp>
      <p:sp>
        <p:nvSpPr>
          <p:cNvPr id="50" name="Rectangle 38"/>
          <p:cNvSpPr>
            <a:spLocks noChangeArrowheads="1"/>
          </p:cNvSpPr>
          <p:nvPr/>
        </p:nvSpPr>
        <p:spPr bwMode="auto">
          <a:xfrm>
            <a:off x="10934476" y="2015828"/>
            <a:ext cx="3175" cy="3175"/>
          </a:xfrm>
          <a:prstGeom prst="rect">
            <a:avLst/>
          </a:prstGeom>
          <a:solidFill>
            <a:srgbClr val="1F1A17"/>
          </a:solidFill>
          <a:ln w="9525">
            <a:noFill/>
            <a:miter lim="800000"/>
            <a:headEnd/>
            <a:tailEnd/>
          </a:ln>
        </p:spPr>
        <p:txBody>
          <a:bodyPr/>
          <a:lstStyle/>
          <a:p>
            <a:pPr>
              <a:defRPr/>
            </a:pPr>
            <a:endParaRPr lang="en-US">
              <a:solidFill>
                <a:schemeClr val="accent1"/>
              </a:solidFill>
              <a:ea typeface="ＭＳ Ｐゴシック" pitchFamily="-106" charset="-128"/>
            </a:endParaRPr>
          </a:p>
        </p:txBody>
      </p:sp>
      <p:pic>
        <p:nvPicPr>
          <p:cNvPr id="51" name="Picture 2" descr="Z:\4_Referate\9-Abfall, Düngung und Hygiene\6-Literatur\biowaste-to-biogas\Finale Version Broschüre\Grafiken als jpgs\Icon-Energy crops.jpg"/>
          <p:cNvPicPr>
            <a:picLocks noChangeAspect="1" noChangeArrowheads="1"/>
          </p:cNvPicPr>
          <p:nvPr/>
        </p:nvPicPr>
        <p:blipFill>
          <a:blip r:embed="rId4" cstate="print"/>
          <a:srcRect/>
          <a:stretch>
            <a:fillRect/>
          </a:stretch>
        </p:blipFill>
        <p:spPr bwMode="auto">
          <a:xfrm>
            <a:off x="1199356" y="2862120"/>
            <a:ext cx="504056" cy="504056"/>
          </a:xfrm>
          <a:prstGeom prst="rect">
            <a:avLst/>
          </a:prstGeom>
          <a:noFill/>
        </p:spPr>
      </p:pic>
      <p:pic>
        <p:nvPicPr>
          <p:cNvPr id="53" name="Picture 4" descr="Z:\4_Referate\9-Abfall, Düngung und Hygiene\6-Literatur\biowaste-to-biogas\Finale Version Broschüre\Grafiken als jpgs\Icon-biowaste from households.jpg"/>
          <p:cNvPicPr>
            <a:picLocks noChangeAspect="1" noChangeArrowheads="1"/>
          </p:cNvPicPr>
          <p:nvPr/>
        </p:nvPicPr>
        <p:blipFill>
          <a:blip r:embed="rId5" cstate="print"/>
          <a:srcRect/>
          <a:stretch>
            <a:fillRect/>
          </a:stretch>
        </p:blipFill>
        <p:spPr bwMode="auto">
          <a:xfrm>
            <a:off x="6816180" y="2871216"/>
            <a:ext cx="504056" cy="504056"/>
          </a:xfrm>
          <a:prstGeom prst="rect">
            <a:avLst/>
          </a:prstGeom>
          <a:noFill/>
        </p:spPr>
      </p:pic>
      <p:pic>
        <p:nvPicPr>
          <p:cNvPr id="54" name="Picture 5" descr="Z:\4_Referate\9-Abfall, Düngung und Hygiene\6-Literatur\biowaste-to-biogas\Finale Version Broschüre\Grafiken als jpgs\Icon-Vegetable by-products.jpg"/>
          <p:cNvPicPr>
            <a:picLocks noChangeAspect="1" noChangeArrowheads="1"/>
          </p:cNvPicPr>
          <p:nvPr/>
        </p:nvPicPr>
        <p:blipFill>
          <a:blip r:embed="rId6" cstate="print"/>
          <a:srcRect/>
          <a:stretch>
            <a:fillRect/>
          </a:stretch>
        </p:blipFill>
        <p:spPr bwMode="auto">
          <a:xfrm>
            <a:off x="5123793" y="2862120"/>
            <a:ext cx="504056" cy="504056"/>
          </a:xfrm>
          <a:prstGeom prst="rect">
            <a:avLst/>
          </a:prstGeom>
          <a:noFill/>
        </p:spPr>
      </p:pic>
      <p:pic>
        <p:nvPicPr>
          <p:cNvPr id="55" name="Picture 6" descr="Z:\4_Referate\9-Abfall, Düngung und Hygiene\6-Literatur\biowaste-to-biogas\Finale Version Broschüre\Grafiken als jpgs\Icon-Animal by-products.jpg"/>
          <p:cNvPicPr>
            <a:picLocks noChangeAspect="1" noChangeArrowheads="1"/>
          </p:cNvPicPr>
          <p:nvPr/>
        </p:nvPicPr>
        <p:blipFill>
          <a:blip r:embed="rId7" cstate="print"/>
          <a:srcRect/>
          <a:stretch>
            <a:fillRect/>
          </a:stretch>
        </p:blipFill>
        <p:spPr bwMode="auto">
          <a:xfrm>
            <a:off x="3110287" y="2862120"/>
            <a:ext cx="504057" cy="504057"/>
          </a:xfrm>
          <a:prstGeom prst="rect">
            <a:avLst/>
          </a:prstGeom>
          <a:noFill/>
        </p:spPr>
      </p:pic>
      <p:grpSp>
        <p:nvGrpSpPr>
          <p:cNvPr id="61" name="Gruppieren 60"/>
          <p:cNvGrpSpPr/>
          <p:nvPr/>
        </p:nvGrpSpPr>
        <p:grpSpPr>
          <a:xfrm>
            <a:off x="4583832" y="4365105"/>
            <a:ext cx="1800200" cy="1203535"/>
            <a:chOff x="3383868" y="4369235"/>
            <a:chExt cx="2088232" cy="1419559"/>
          </a:xfrm>
        </p:grpSpPr>
        <p:pic>
          <p:nvPicPr>
            <p:cNvPr id="62" name="Picture 4"/>
            <p:cNvPicPr>
              <a:picLocks noChangeAspect="1" noChangeArrowheads="1"/>
            </p:cNvPicPr>
            <p:nvPr/>
          </p:nvPicPr>
          <p:blipFill>
            <a:blip r:embed="rId8" cstate="print"/>
            <a:srcRect/>
            <a:stretch>
              <a:fillRect/>
            </a:stretch>
          </p:blipFill>
          <p:spPr bwMode="auto">
            <a:xfrm>
              <a:off x="3383868" y="4369235"/>
              <a:ext cx="2088232" cy="1419559"/>
            </a:xfrm>
            <a:prstGeom prst="ellipse">
              <a:avLst/>
            </a:prstGeom>
            <a:noFill/>
            <a:ln w="9525">
              <a:noFill/>
              <a:miter lim="800000"/>
              <a:headEnd/>
              <a:tailEnd/>
            </a:ln>
          </p:spPr>
        </p:pic>
        <p:sp>
          <p:nvSpPr>
            <p:cNvPr id="63" name="Text Box 49"/>
            <p:cNvSpPr txBox="1">
              <a:spLocks noChangeArrowheads="1"/>
            </p:cNvSpPr>
            <p:nvPr/>
          </p:nvSpPr>
          <p:spPr bwMode="auto">
            <a:xfrm>
              <a:off x="3635897" y="4659500"/>
              <a:ext cx="1584176" cy="399321"/>
            </a:xfrm>
            <a:prstGeom prst="rect">
              <a:avLst/>
            </a:prstGeom>
            <a:noFill/>
            <a:ln w="9525">
              <a:noFill/>
              <a:miter lim="800000"/>
              <a:headEnd/>
              <a:tailEnd/>
            </a:ln>
          </p:spPr>
          <p:txBody>
            <a:bodyPr wrap="square">
              <a:spAutoFit/>
            </a:bodyPr>
            <a:lstStyle/>
            <a:p>
              <a:pPr algn="ctr">
                <a:defRPr/>
              </a:pPr>
              <a:r>
                <a:rPr lang="en-US" sz="1600" b="1" dirty="0" err="1">
                  <a:solidFill>
                    <a:schemeClr val="bg2"/>
                  </a:solidFill>
                  <a:ea typeface="ＭＳ Ｐゴシック" pitchFamily="-106" charset="-128"/>
                </a:rPr>
                <a:t>Biogasanlage</a:t>
              </a:r>
              <a:endParaRPr lang="en-US" sz="1600" b="1" dirty="0">
                <a:solidFill>
                  <a:schemeClr val="bg2"/>
                </a:solidFill>
                <a:ea typeface="ＭＳ Ｐゴシック" pitchFamily="-106" charset="-128"/>
              </a:endParaRPr>
            </a:p>
          </p:txBody>
        </p:sp>
      </p:grpSp>
      <p:sp>
        <p:nvSpPr>
          <p:cNvPr id="2" name="Textfeld 1">
            <a:extLst>
              <a:ext uri="{FF2B5EF4-FFF2-40B4-BE49-F238E27FC236}">
                <a16:creationId xmlns:a16="http://schemas.microsoft.com/office/drawing/2014/main" id="{1554CB9E-0E3C-B2F3-7787-C5BC9B2A7DF2}"/>
              </a:ext>
            </a:extLst>
          </p:cNvPr>
          <p:cNvSpPr txBox="1"/>
          <p:nvPr/>
        </p:nvSpPr>
        <p:spPr>
          <a:xfrm>
            <a:off x="5015880" y="6504166"/>
            <a:ext cx="2062088" cy="250468"/>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Fachverband Biogas 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1" grpId="0"/>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bgerundetes Rechteck 26"/>
          <p:cNvSpPr/>
          <p:nvPr/>
        </p:nvSpPr>
        <p:spPr bwMode="auto">
          <a:xfrm>
            <a:off x="1631504" y="4641727"/>
            <a:ext cx="8928992" cy="1071563"/>
          </a:xfrm>
          <a:prstGeom prst="roundRect">
            <a:avLst/>
          </a:prstGeom>
          <a:solidFill>
            <a:schemeClr val="bg2">
              <a:lumMod val="40000"/>
              <a:lumOff val="60000"/>
            </a:schemeClr>
          </a:solidFill>
          <a:ln w="9525" cap="flat" cmpd="sng" algn="ctr">
            <a:solidFill>
              <a:schemeClr val="tx1"/>
            </a:solidFill>
            <a:prstDash val="sysDot"/>
            <a:round/>
            <a:headEnd type="none" w="med" len="med"/>
            <a:tailEnd type="none" w="med" len="med"/>
          </a:ln>
          <a:effectLst/>
        </p:spPr>
        <p:txBody>
          <a:bodyPr/>
          <a:lstStyle/>
          <a:p>
            <a:pPr eaLnBrk="0" hangingPunct="0">
              <a:defRPr/>
            </a:pPr>
            <a:endParaRPr lang="de-DE">
              <a:latin typeface="Arial" charset="0"/>
              <a:ea typeface="ＭＳ Ｐゴシック" pitchFamily="1" charset="-128"/>
            </a:endParaRPr>
          </a:p>
        </p:txBody>
      </p:sp>
      <p:sp>
        <p:nvSpPr>
          <p:cNvPr id="26" name="Abgerundetes Rechteck 25"/>
          <p:cNvSpPr/>
          <p:nvPr/>
        </p:nvSpPr>
        <p:spPr bwMode="auto">
          <a:xfrm>
            <a:off x="1631504" y="3641602"/>
            <a:ext cx="8928992" cy="1000125"/>
          </a:xfrm>
          <a:prstGeom prst="roundRect">
            <a:avLst/>
          </a:prstGeom>
          <a:solidFill>
            <a:schemeClr val="bg2">
              <a:lumMod val="40000"/>
              <a:lumOff val="60000"/>
            </a:schemeClr>
          </a:solidFill>
          <a:ln w="9525" cap="flat" cmpd="sng" algn="ctr">
            <a:solidFill>
              <a:schemeClr val="tx1"/>
            </a:solidFill>
            <a:prstDash val="sysDot"/>
            <a:round/>
            <a:headEnd type="none" w="med" len="med"/>
            <a:tailEnd type="none" w="med" len="med"/>
          </a:ln>
          <a:effectLst/>
        </p:spPr>
        <p:txBody>
          <a:bodyPr/>
          <a:lstStyle/>
          <a:p>
            <a:pPr eaLnBrk="0" hangingPunct="0">
              <a:defRPr/>
            </a:pPr>
            <a:endParaRPr lang="de-DE">
              <a:latin typeface="Arial" charset="0"/>
              <a:ea typeface="ＭＳ Ｐゴシック" pitchFamily="1" charset="-128"/>
            </a:endParaRPr>
          </a:p>
        </p:txBody>
      </p:sp>
      <p:sp>
        <p:nvSpPr>
          <p:cNvPr id="25" name="Abgerundetes Rechteck 24"/>
          <p:cNvSpPr/>
          <p:nvPr/>
        </p:nvSpPr>
        <p:spPr bwMode="auto">
          <a:xfrm>
            <a:off x="1631504" y="2570039"/>
            <a:ext cx="8928992" cy="1071562"/>
          </a:xfrm>
          <a:prstGeom prst="roundRect">
            <a:avLst/>
          </a:prstGeom>
          <a:solidFill>
            <a:schemeClr val="bg2">
              <a:lumMod val="40000"/>
              <a:lumOff val="60000"/>
            </a:schemeClr>
          </a:solidFill>
          <a:ln w="9525" cap="flat" cmpd="sng" algn="ctr">
            <a:solidFill>
              <a:schemeClr val="tx1"/>
            </a:solidFill>
            <a:prstDash val="sysDot"/>
            <a:round/>
            <a:headEnd type="none" w="med" len="med"/>
            <a:tailEnd type="none" w="med" len="med"/>
          </a:ln>
          <a:effectLst/>
        </p:spPr>
        <p:txBody>
          <a:bodyPr/>
          <a:lstStyle/>
          <a:p>
            <a:pPr eaLnBrk="0" hangingPunct="0">
              <a:defRPr/>
            </a:pPr>
            <a:endParaRPr lang="de-DE">
              <a:latin typeface="Arial" charset="0"/>
              <a:ea typeface="ＭＳ Ｐゴシック" pitchFamily="1" charset="-128"/>
            </a:endParaRPr>
          </a:p>
        </p:txBody>
      </p:sp>
      <p:sp>
        <p:nvSpPr>
          <p:cNvPr id="24" name="Abgerundetes Rechteck 23"/>
          <p:cNvSpPr/>
          <p:nvPr/>
        </p:nvSpPr>
        <p:spPr bwMode="auto">
          <a:xfrm>
            <a:off x="1631504" y="1498477"/>
            <a:ext cx="8882117" cy="1071563"/>
          </a:xfrm>
          <a:prstGeom prst="roundRect">
            <a:avLst/>
          </a:prstGeom>
          <a:solidFill>
            <a:schemeClr val="bg2">
              <a:lumMod val="40000"/>
              <a:lumOff val="60000"/>
            </a:schemeClr>
          </a:solidFill>
          <a:ln w="9525" cap="flat" cmpd="sng" algn="ctr">
            <a:solidFill>
              <a:schemeClr val="tx1"/>
            </a:solidFill>
            <a:prstDash val="sysDot"/>
            <a:round/>
            <a:headEnd type="none" w="med" len="med"/>
            <a:tailEnd type="none" w="med" len="med"/>
          </a:ln>
          <a:effectLst/>
        </p:spPr>
        <p:txBody>
          <a:bodyPr/>
          <a:lstStyle/>
          <a:p>
            <a:pPr eaLnBrk="0" hangingPunct="0">
              <a:defRPr/>
            </a:pPr>
            <a:endParaRPr lang="de-DE">
              <a:latin typeface="Arial" charset="0"/>
              <a:ea typeface="ＭＳ Ｐゴシック" pitchFamily="1" charset="-128"/>
            </a:endParaRPr>
          </a:p>
        </p:txBody>
      </p:sp>
      <p:graphicFrame>
        <p:nvGraphicFramePr>
          <p:cNvPr id="21" name="Diagramm 20"/>
          <p:cNvGraphicFramePr/>
          <p:nvPr/>
        </p:nvGraphicFramePr>
        <p:xfrm>
          <a:off x="6312024" y="1844824"/>
          <a:ext cx="4248472" cy="379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 22"/>
          <p:cNvGraphicFramePr/>
          <p:nvPr/>
        </p:nvGraphicFramePr>
        <p:xfrm>
          <a:off x="1919536" y="1340768"/>
          <a:ext cx="4392488" cy="47297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itel 11"/>
          <p:cNvSpPr>
            <a:spLocks noGrp="1"/>
          </p:cNvSpPr>
          <p:nvPr>
            <p:ph type="title"/>
          </p:nvPr>
        </p:nvSpPr>
        <p:spPr/>
        <p:txBody>
          <a:bodyPr/>
          <a:lstStyle/>
          <a:p>
            <a:r>
              <a:rPr lang="de-DE" kern="0" dirty="0">
                <a:solidFill>
                  <a:schemeClr val="accent1"/>
                </a:solidFill>
              </a:rPr>
              <a:t>Ablauf des Gärprozesses</a:t>
            </a:r>
            <a:endParaRPr lang="de-DE" dirty="0">
              <a:solidFill>
                <a:schemeClr val="accent1"/>
              </a:solidFill>
            </a:endParaRPr>
          </a:p>
        </p:txBody>
      </p:sp>
      <p:sp>
        <p:nvSpPr>
          <p:cNvPr id="10" name="Datumsplatzhalter 9"/>
          <p:cNvSpPr>
            <a:spLocks noGrp="1"/>
          </p:cNvSpPr>
          <p:nvPr>
            <p:ph type="dt" sz="half" idx="10"/>
          </p:nvPr>
        </p:nvSpPr>
        <p:spPr/>
        <p:txBody>
          <a:bodyPr/>
          <a:lstStyle/>
          <a:p>
            <a:r>
              <a:rPr lang="de-DE"/>
              <a:t>Schulung 2025/2026</a:t>
            </a:r>
            <a:endParaRPr lang="de-DE" dirty="0"/>
          </a:p>
        </p:txBody>
      </p:sp>
      <p:sp>
        <p:nvSpPr>
          <p:cNvPr id="37897" name="Foliennummernplatzhalter 9"/>
          <p:cNvSpPr>
            <a:spLocks noGrp="1"/>
          </p:cNvSpPr>
          <p:nvPr>
            <p:ph type="sldNum" sz="quarter" idx="12"/>
          </p:nvPr>
        </p:nvSpPr>
        <p:spPr>
          <a:noFill/>
        </p:spPr>
        <p:txBody>
          <a:bodyPr/>
          <a:lstStyle/>
          <a:p>
            <a:fld id="{2FDBFB8F-C5F9-4EC6-9D20-6428D9240343}" type="slidenum">
              <a:rPr lang="de-DE" smtClean="0">
                <a:latin typeface="Arial" pitchFamily="34" charset="0"/>
                <a:ea typeface="ＭＳ Ｐゴシック" pitchFamily="34" charset="-128"/>
              </a:rPr>
              <a:pPr/>
              <a:t>6</a:t>
            </a:fld>
            <a:endParaRPr lang="de-DE" dirty="0">
              <a:latin typeface="Arial" pitchFamily="34" charset="0"/>
              <a:ea typeface="ＭＳ Ｐゴシック" pitchFamily="34" charset="-128"/>
            </a:endParaRPr>
          </a:p>
        </p:txBody>
      </p:sp>
      <p:sp>
        <p:nvSpPr>
          <p:cNvPr id="2" name="Textfeld 1">
            <a:extLst>
              <a:ext uri="{FF2B5EF4-FFF2-40B4-BE49-F238E27FC236}">
                <a16:creationId xmlns:a16="http://schemas.microsoft.com/office/drawing/2014/main" id="{C3693B6F-40F3-370F-D2FA-7D9BFA4A8C32}"/>
              </a:ext>
            </a:extLst>
          </p:cNvPr>
          <p:cNvSpPr txBox="1"/>
          <p:nvPr/>
        </p:nvSpPr>
        <p:spPr>
          <a:xfrm>
            <a:off x="5015880" y="6504166"/>
            <a:ext cx="2062088" cy="250468"/>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Fachverband Biogas e.V.</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B7E4683-C6F7-07A3-DD16-45D15F95A966}"/>
              </a:ext>
            </a:extLst>
          </p:cNvPr>
          <p:cNvPicPr>
            <a:picLocks noChangeAspect="1"/>
          </p:cNvPicPr>
          <p:nvPr/>
        </p:nvPicPr>
        <p:blipFill>
          <a:blip r:embed="rId2"/>
          <a:srcRect r="13865"/>
          <a:stretch/>
        </p:blipFill>
        <p:spPr>
          <a:xfrm>
            <a:off x="3143672" y="1371600"/>
            <a:ext cx="8928992" cy="5081736"/>
          </a:xfrm>
          <a:prstGeom prst="rect">
            <a:avLst/>
          </a:prstGeom>
        </p:spPr>
      </p:pic>
      <p:sp>
        <p:nvSpPr>
          <p:cNvPr id="7" name="Titel 6">
            <a:extLst>
              <a:ext uri="{FF2B5EF4-FFF2-40B4-BE49-F238E27FC236}">
                <a16:creationId xmlns:a16="http://schemas.microsoft.com/office/drawing/2014/main" id="{9299BE13-8926-A234-9FB4-2BC1F2821EA3}"/>
              </a:ext>
            </a:extLst>
          </p:cNvPr>
          <p:cNvSpPr>
            <a:spLocks noGrp="1"/>
          </p:cNvSpPr>
          <p:nvPr>
            <p:ph type="title"/>
          </p:nvPr>
        </p:nvSpPr>
        <p:spPr/>
        <p:txBody>
          <a:bodyPr/>
          <a:lstStyle/>
          <a:p>
            <a:r>
              <a:rPr lang="de-DE" dirty="0"/>
              <a:t>Technischer Aufbau einer Biogasanlage</a:t>
            </a:r>
            <a:br>
              <a:rPr lang="de-DE" dirty="0"/>
            </a:br>
            <a:r>
              <a:rPr lang="de-DE" sz="2000" dirty="0">
                <a:solidFill>
                  <a:schemeClr val="accent2"/>
                </a:solidFill>
              </a:rPr>
              <a:t>inkl. Gefährdungen</a:t>
            </a:r>
            <a:endParaRPr lang="de-DE" dirty="0">
              <a:solidFill>
                <a:schemeClr val="accent2"/>
              </a:solidFill>
            </a:endParaRPr>
          </a:p>
        </p:txBody>
      </p:sp>
      <p:sp>
        <p:nvSpPr>
          <p:cNvPr id="2" name="Datumsplatzhalter 1">
            <a:extLst>
              <a:ext uri="{FF2B5EF4-FFF2-40B4-BE49-F238E27FC236}">
                <a16:creationId xmlns:a16="http://schemas.microsoft.com/office/drawing/2014/main" id="{17457760-A41B-AA91-43B7-5087D12433C0}"/>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60A7C5C5-996C-9DA5-3D91-10DB53D6F6FA}"/>
              </a:ext>
            </a:extLst>
          </p:cNvPr>
          <p:cNvSpPr>
            <a:spLocks noGrp="1"/>
          </p:cNvSpPr>
          <p:nvPr>
            <p:ph type="sldNum" sz="quarter" idx="12"/>
          </p:nvPr>
        </p:nvSpPr>
        <p:spPr/>
        <p:txBody>
          <a:bodyPr/>
          <a:lstStyle/>
          <a:p>
            <a:pPr>
              <a:defRPr/>
            </a:pPr>
            <a:fld id="{42020CB9-598F-41BD-B058-380FB38EF93E}" type="slidenum">
              <a:rPr lang="de-DE" smtClean="0"/>
              <a:pPr>
                <a:defRPr/>
              </a:pPr>
              <a:t>7</a:t>
            </a:fld>
            <a:endParaRPr lang="de-DE" dirty="0"/>
          </a:p>
        </p:txBody>
      </p:sp>
      <p:sp>
        <p:nvSpPr>
          <p:cNvPr id="9" name="Textplatzhalter 8">
            <a:extLst>
              <a:ext uri="{FF2B5EF4-FFF2-40B4-BE49-F238E27FC236}">
                <a16:creationId xmlns:a16="http://schemas.microsoft.com/office/drawing/2014/main" id="{28B3E91D-2167-AE9F-DDD4-687DF586C286}"/>
              </a:ext>
            </a:extLst>
          </p:cNvPr>
          <p:cNvSpPr>
            <a:spLocks noGrp="1"/>
          </p:cNvSpPr>
          <p:nvPr>
            <p:ph type="body" sz="quarter" idx="13"/>
          </p:nvPr>
        </p:nvSpPr>
        <p:spPr/>
        <p:txBody>
          <a:bodyPr/>
          <a:lstStyle/>
          <a:p>
            <a:pPr marL="342900" indent="-342900">
              <a:buAutoNum type="arabicPeriod"/>
            </a:pPr>
            <a:r>
              <a:rPr lang="de-DE" sz="1600" b="0" dirty="0"/>
              <a:t>Fütterung / Einbringtechnik</a:t>
            </a:r>
          </a:p>
          <a:p>
            <a:pPr marL="342900" indent="-342900">
              <a:buAutoNum type="arabicPeriod"/>
            </a:pPr>
            <a:r>
              <a:rPr lang="de-DE" sz="1600" b="0" dirty="0"/>
              <a:t>Dosierstation für Zusatz- und Hilfsstoffe</a:t>
            </a:r>
          </a:p>
          <a:p>
            <a:pPr marL="342900" indent="-342900">
              <a:buAutoNum type="arabicPeriod"/>
            </a:pPr>
            <a:r>
              <a:rPr lang="de-DE" sz="1600" b="0" dirty="0"/>
              <a:t>Potenzialausgleich</a:t>
            </a:r>
          </a:p>
          <a:p>
            <a:pPr marL="342900" indent="-342900">
              <a:buAutoNum type="arabicPeriod"/>
            </a:pPr>
            <a:r>
              <a:rPr lang="de-DE" sz="1600" b="0" dirty="0"/>
              <a:t>Rührwerk</a:t>
            </a:r>
          </a:p>
          <a:p>
            <a:pPr marL="342900" indent="-342900">
              <a:buAutoNum type="arabicPeriod"/>
            </a:pPr>
            <a:r>
              <a:rPr lang="de-DE" sz="1600" b="0" dirty="0"/>
              <a:t>Absperrventil</a:t>
            </a:r>
          </a:p>
          <a:p>
            <a:pPr marL="342900" indent="-342900">
              <a:buAutoNum type="arabicPeriod"/>
            </a:pPr>
            <a:r>
              <a:rPr lang="de-DE" sz="1600" b="0" dirty="0"/>
              <a:t>Rückschlagventil</a:t>
            </a:r>
          </a:p>
          <a:p>
            <a:pPr marL="342900" indent="-342900">
              <a:buAutoNum type="arabicPeriod"/>
            </a:pPr>
            <a:r>
              <a:rPr lang="de-DE" sz="1600" b="0" dirty="0"/>
              <a:t>Lufteintrag für biologische Entschwefelung</a:t>
            </a:r>
          </a:p>
          <a:p>
            <a:pPr marL="342900" indent="-342900">
              <a:buAutoNum type="arabicPeriod"/>
            </a:pPr>
            <a:r>
              <a:rPr lang="de-DE" sz="1600" b="0" dirty="0"/>
              <a:t>Gasspeicher</a:t>
            </a:r>
          </a:p>
          <a:p>
            <a:pPr marL="342900" indent="-342900">
              <a:buAutoNum type="arabicPeriod"/>
            </a:pPr>
            <a:r>
              <a:rPr lang="de-DE" sz="1600" b="0" dirty="0"/>
              <a:t>Fermenter</a:t>
            </a:r>
          </a:p>
          <a:p>
            <a:pPr marL="342900" indent="-342900">
              <a:buAutoNum type="arabicPeriod"/>
            </a:pPr>
            <a:r>
              <a:rPr lang="de-DE" sz="1600" b="0" dirty="0"/>
              <a:t>Schauglas</a:t>
            </a:r>
          </a:p>
          <a:p>
            <a:pPr marL="342900" indent="-342900">
              <a:buAutoNum type="arabicPeriod"/>
            </a:pPr>
            <a:r>
              <a:rPr lang="de-DE" sz="1600" b="0" dirty="0"/>
              <a:t>Drucküberwachung</a:t>
            </a:r>
          </a:p>
          <a:p>
            <a:pPr marL="342900" indent="-342900">
              <a:buAutoNum type="arabicPeriod"/>
            </a:pPr>
            <a:r>
              <a:rPr lang="de-DE" sz="1600" b="0" dirty="0"/>
              <a:t>Über-/ Unterdrucksicherung</a:t>
            </a:r>
          </a:p>
          <a:p>
            <a:pPr marL="342900" indent="-342900">
              <a:buAutoNum type="arabicPeriod"/>
            </a:pPr>
            <a:r>
              <a:rPr lang="de-DE" sz="1600" b="0" dirty="0"/>
              <a:t>Abblaseleitung Ü-/U-sicherung</a:t>
            </a:r>
          </a:p>
          <a:p>
            <a:pPr marL="342900" indent="-342900">
              <a:buAutoNum type="arabicPeriod"/>
            </a:pPr>
            <a:r>
              <a:rPr lang="de-DE" sz="1600" b="0" dirty="0"/>
              <a:t>Kondensatschacht</a:t>
            </a:r>
          </a:p>
        </p:txBody>
      </p:sp>
      <p:sp>
        <p:nvSpPr>
          <p:cNvPr id="4" name="Textfeld 3">
            <a:extLst>
              <a:ext uri="{FF2B5EF4-FFF2-40B4-BE49-F238E27FC236}">
                <a16:creationId xmlns:a16="http://schemas.microsoft.com/office/drawing/2014/main" id="{1CC6D18B-163F-FA96-6665-10D7B4DF7CBC}"/>
              </a:ext>
            </a:extLst>
          </p:cNvPr>
          <p:cNvSpPr txBox="1"/>
          <p:nvPr/>
        </p:nvSpPr>
        <p:spPr>
          <a:xfrm>
            <a:off x="5015880" y="6504166"/>
            <a:ext cx="2062088" cy="250468"/>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Fachverband Biogas e.V.</a:t>
            </a:r>
          </a:p>
        </p:txBody>
      </p:sp>
    </p:spTree>
    <p:extLst>
      <p:ext uri="{BB962C8B-B14F-4D97-AF65-F5344CB8AC3E}">
        <p14:creationId xmlns:p14="http://schemas.microsoft.com/office/powerpoint/2010/main" val="91547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AA21FE-AFF8-C86B-337C-933A025CB14A}"/>
              </a:ext>
            </a:extLst>
          </p:cNvPr>
          <p:cNvPicPr>
            <a:picLocks noChangeAspect="1"/>
          </p:cNvPicPr>
          <p:nvPr/>
        </p:nvPicPr>
        <p:blipFill>
          <a:blip r:embed="rId2"/>
          <a:srcRect r="1220"/>
          <a:stretch/>
        </p:blipFill>
        <p:spPr>
          <a:xfrm>
            <a:off x="2698430" y="1628800"/>
            <a:ext cx="9267457" cy="4463251"/>
          </a:xfrm>
          <a:prstGeom prst="rect">
            <a:avLst/>
          </a:prstGeom>
        </p:spPr>
      </p:pic>
      <p:sp>
        <p:nvSpPr>
          <p:cNvPr id="5" name="Titel 4">
            <a:extLst>
              <a:ext uri="{FF2B5EF4-FFF2-40B4-BE49-F238E27FC236}">
                <a16:creationId xmlns:a16="http://schemas.microsoft.com/office/drawing/2014/main" id="{9EDC27F5-C008-2876-140C-03079F12CFC6}"/>
              </a:ext>
            </a:extLst>
          </p:cNvPr>
          <p:cNvSpPr>
            <a:spLocks noGrp="1"/>
          </p:cNvSpPr>
          <p:nvPr>
            <p:ph type="title"/>
          </p:nvPr>
        </p:nvSpPr>
        <p:spPr/>
        <p:txBody>
          <a:bodyPr/>
          <a:lstStyle/>
          <a:p>
            <a:r>
              <a:rPr lang="de-DE" dirty="0"/>
              <a:t>Technischer Aufbau einer Biogasanlage</a:t>
            </a:r>
            <a:br>
              <a:rPr lang="de-DE" dirty="0"/>
            </a:br>
            <a:r>
              <a:rPr lang="de-DE" sz="2000" dirty="0">
                <a:solidFill>
                  <a:schemeClr val="accent2"/>
                </a:solidFill>
              </a:rPr>
              <a:t>inkl. Gefährdungen</a:t>
            </a:r>
            <a:endParaRPr lang="de-DE" dirty="0"/>
          </a:p>
        </p:txBody>
      </p:sp>
      <p:sp>
        <p:nvSpPr>
          <p:cNvPr id="2" name="Datumsplatzhalter 1">
            <a:extLst>
              <a:ext uri="{FF2B5EF4-FFF2-40B4-BE49-F238E27FC236}">
                <a16:creationId xmlns:a16="http://schemas.microsoft.com/office/drawing/2014/main" id="{59D82B86-CE6E-7E6E-FA4C-212D0EFAD899}"/>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DA676DD9-7E19-3132-F1CD-DB1B96FB47E2}"/>
              </a:ext>
            </a:extLst>
          </p:cNvPr>
          <p:cNvSpPr>
            <a:spLocks noGrp="1"/>
          </p:cNvSpPr>
          <p:nvPr>
            <p:ph type="sldNum" sz="quarter" idx="12"/>
          </p:nvPr>
        </p:nvSpPr>
        <p:spPr/>
        <p:txBody>
          <a:bodyPr/>
          <a:lstStyle/>
          <a:p>
            <a:pPr>
              <a:defRPr/>
            </a:pPr>
            <a:fld id="{42020CB9-598F-41BD-B058-380FB38EF93E}" type="slidenum">
              <a:rPr lang="de-DE" smtClean="0"/>
              <a:pPr>
                <a:defRPr/>
              </a:pPr>
              <a:t>8</a:t>
            </a:fld>
            <a:endParaRPr lang="de-DE" dirty="0"/>
          </a:p>
        </p:txBody>
      </p:sp>
      <p:sp>
        <p:nvSpPr>
          <p:cNvPr id="6" name="Textplatzhalter 5">
            <a:extLst>
              <a:ext uri="{FF2B5EF4-FFF2-40B4-BE49-F238E27FC236}">
                <a16:creationId xmlns:a16="http://schemas.microsoft.com/office/drawing/2014/main" id="{6E5822F0-C45C-14B5-BF5E-34E99D629D52}"/>
              </a:ext>
            </a:extLst>
          </p:cNvPr>
          <p:cNvSpPr>
            <a:spLocks noGrp="1"/>
          </p:cNvSpPr>
          <p:nvPr>
            <p:ph type="body" sz="quarter" idx="13"/>
          </p:nvPr>
        </p:nvSpPr>
        <p:spPr>
          <a:xfrm>
            <a:off x="529169" y="1484784"/>
            <a:ext cx="11178119" cy="4721696"/>
          </a:xfrm>
        </p:spPr>
        <p:txBody>
          <a:bodyPr/>
          <a:lstStyle/>
          <a:p>
            <a:pPr marL="342900" indent="-342900">
              <a:buFont typeface="+mj-lt"/>
              <a:buAutoNum type="arabicPeriod" startAt="15"/>
            </a:pPr>
            <a:r>
              <a:rPr lang="de-DE" sz="1400" b="0" dirty="0"/>
              <a:t>Absperrventil</a:t>
            </a:r>
          </a:p>
          <a:p>
            <a:pPr marL="342900" indent="-342900">
              <a:buFont typeface="+mj-lt"/>
              <a:buAutoNum type="arabicPeriod" startAt="15"/>
            </a:pPr>
            <a:r>
              <a:rPr lang="de-DE" sz="1400" b="0" dirty="0"/>
              <a:t>Flammensperre</a:t>
            </a:r>
          </a:p>
          <a:p>
            <a:pPr marL="342900" indent="-342900">
              <a:buFont typeface="+mj-lt"/>
              <a:buAutoNum type="arabicPeriod" startAt="15"/>
            </a:pPr>
            <a:r>
              <a:rPr lang="de-DE" sz="1400" b="0" dirty="0"/>
              <a:t>Gasfackel</a:t>
            </a:r>
          </a:p>
          <a:p>
            <a:pPr marL="342900" indent="-342900">
              <a:buFont typeface="+mj-lt"/>
              <a:buAutoNum type="arabicPeriod" startAt="15"/>
            </a:pPr>
            <a:r>
              <a:rPr lang="de-DE" sz="1400" b="0" dirty="0"/>
              <a:t>Wanddurchgang Gasleitung</a:t>
            </a:r>
          </a:p>
          <a:p>
            <a:pPr marL="342900" indent="-342900">
              <a:buFont typeface="+mj-lt"/>
              <a:buAutoNum type="arabicPeriod" startAt="15"/>
            </a:pPr>
            <a:r>
              <a:rPr lang="de-DE" sz="1400" b="0" dirty="0"/>
              <a:t>Technische Lüftung</a:t>
            </a:r>
          </a:p>
          <a:p>
            <a:pPr marL="342900" indent="-342900">
              <a:buFont typeface="+mj-lt"/>
              <a:buAutoNum type="arabicPeriod" startAt="15"/>
            </a:pPr>
            <a:r>
              <a:rPr lang="de-DE" sz="1400" b="0" dirty="0"/>
              <a:t>Automatisches Absperrklappe</a:t>
            </a:r>
          </a:p>
          <a:p>
            <a:pPr marL="342900" indent="-342900">
              <a:buFont typeface="+mj-lt"/>
              <a:buAutoNum type="arabicPeriod" startAt="15"/>
            </a:pPr>
            <a:r>
              <a:rPr lang="de-DE" sz="1400" b="0" dirty="0"/>
              <a:t>Gasreinigung</a:t>
            </a:r>
          </a:p>
          <a:p>
            <a:pPr marL="342900" indent="-342900">
              <a:buFont typeface="+mj-lt"/>
              <a:buAutoNum type="arabicPeriod" startAt="15"/>
            </a:pPr>
            <a:r>
              <a:rPr lang="de-DE" sz="1400" b="0" dirty="0"/>
              <a:t>Aktivkohlefilter</a:t>
            </a:r>
          </a:p>
          <a:p>
            <a:pPr marL="342900" indent="-342900">
              <a:buFont typeface="+mj-lt"/>
              <a:buAutoNum type="arabicPeriod" startAt="15"/>
            </a:pPr>
            <a:r>
              <a:rPr lang="de-DE" sz="1400" b="0" dirty="0"/>
              <a:t>Unterdruckwächter</a:t>
            </a:r>
          </a:p>
          <a:p>
            <a:pPr marL="342900" indent="-342900">
              <a:buFont typeface="+mj-lt"/>
              <a:buAutoNum type="arabicPeriod" startAt="15"/>
            </a:pPr>
            <a:r>
              <a:rPr lang="de-DE" sz="1400" b="0" dirty="0"/>
              <a:t>Kompressor</a:t>
            </a:r>
          </a:p>
          <a:p>
            <a:pPr marL="342900" indent="-342900">
              <a:buFont typeface="+mj-lt"/>
              <a:buAutoNum type="arabicPeriod" startAt="15"/>
            </a:pPr>
            <a:r>
              <a:rPr lang="de-DE" sz="1400" b="0" dirty="0"/>
              <a:t>Gaszähler</a:t>
            </a:r>
          </a:p>
          <a:p>
            <a:pPr marL="342900" indent="-342900">
              <a:buFont typeface="+mj-lt"/>
              <a:buAutoNum type="arabicPeriod" startAt="15"/>
            </a:pPr>
            <a:r>
              <a:rPr lang="de-DE" sz="1400" b="0" dirty="0"/>
              <a:t>Manometer</a:t>
            </a:r>
          </a:p>
          <a:p>
            <a:pPr marL="342900" indent="-342900">
              <a:buFont typeface="+mj-lt"/>
              <a:buAutoNum type="arabicPeriod" startAt="15"/>
            </a:pPr>
            <a:r>
              <a:rPr lang="de-DE" sz="1400" b="0" dirty="0"/>
              <a:t>Flammsperre</a:t>
            </a:r>
          </a:p>
          <a:p>
            <a:pPr marL="342900" indent="-342900">
              <a:buFont typeface="+mj-lt"/>
              <a:buAutoNum type="arabicPeriod" startAt="15"/>
            </a:pPr>
            <a:r>
              <a:rPr lang="de-DE" sz="1400" b="0" dirty="0"/>
              <a:t>Gaswarnanlage</a:t>
            </a:r>
          </a:p>
          <a:p>
            <a:pPr marL="342900" indent="-342900">
              <a:buFont typeface="+mj-lt"/>
              <a:buAutoNum type="arabicPeriod" startAt="15"/>
            </a:pPr>
            <a:r>
              <a:rPr lang="de-DE" sz="1400" b="0" dirty="0"/>
              <a:t>Blockheizkraftwerk</a:t>
            </a:r>
          </a:p>
          <a:p>
            <a:pPr marL="342900" indent="-342900">
              <a:buFont typeface="+mj-lt"/>
              <a:buAutoNum type="arabicPeriod" startAt="15"/>
            </a:pPr>
            <a:r>
              <a:rPr lang="de-DE" sz="1400" b="0" dirty="0"/>
              <a:t>Ölwanne</a:t>
            </a:r>
          </a:p>
          <a:p>
            <a:pPr marL="342900" indent="-342900">
              <a:buFont typeface="+mj-lt"/>
              <a:buAutoNum type="arabicPeriod" startAt="15"/>
            </a:pPr>
            <a:r>
              <a:rPr lang="de-DE" sz="1400" b="0" dirty="0"/>
              <a:t>Abgasrohr BHKW</a:t>
            </a:r>
          </a:p>
          <a:p>
            <a:pPr marL="342900" indent="-342900">
              <a:buAutoNum type="arabicPeriod" startAt="32"/>
            </a:pPr>
            <a:r>
              <a:rPr lang="de-DE" sz="1400" b="0" dirty="0"/>
              <a:t>Not-Aus-Schalter</a:t>
            </a:r>
            <a:endParaRPr lang="de-DE" sz="1400" dirty="0"/>
          </a:p>
          <a:p>
            <a:pPr marL="342900" indent="-342900">
              <a:buAutoNum type="arabicPeriod" startAt="32"/>
            </a:pPr>
            <a:r>
              <a:rPr lang="de-DE" sz="1400" b="0" dirty="0"/>
              <a:t>Auslass Luft</a:t>
            </a:r>
          </a:p>
          <a:p>
            <a:pPr marL="342900" indent="-342900">
              <a:buFont typeface="+mj-lt"/>
              <a:buAutoNum type="arabicPeriod" startAt="15"/>
            </a:pPr>
            <a:endParaRPr lang="de-DE" sz="1400" b="0" dirty="0"/>
          </a:p>
          <a:p>
            <a:pPr marL="342900" indent="-342900">
              <a:buFont typeface="+mj-lt"/>
              <a:buAutoNum type="arabicPeriod" startAt="15"/>
            </a:pPr>
            <a:endParaRPr lang="de-DE" sz="1400" b="0" dirty="0"/>
          </a:p>
        </p:txBody>
      </p:sp>
      <p:sp>
        <p:nvSpPr>
          <p:cNvPr id="8" name="Textfeld 7">
            <a:extLst>
              <a:ext uri="{FF2B5EF4-FFF2-40B4-BE49-F238E27FC236}">
                <a16:creationId xmlns:a16="http://schemas.microsoft.com/office/drawing/2014/main" id="{6FA7F83B-851B-301E-CECF-6A85140E6FA5}"/>
              </a:ext>
            </a:extLst>
          </p:cNvPr>
          <p:cNvSpPr txBox="1"/>
          <p:nvPr/>
        </p:nvSpPr>
        <p:spPr>
          <a:xfrm>
            <a:off x="4871864" y="1484784"/>
            <a:ext cx="3143671" cy="1169551"/>
          </a:xfrm>
          <a:prstGeom prst="rect">
            <a:avLst/>
          </a:prstGeom>
          <a:noFill/>
        </p:spPr>
        <p:txBody>
          <a:bodyPr wrap="square">
            <a:spAutoFit/>
          </a:bodyPr>
          <a:lstStyle/>
          <a:p>
            <a:pPr marL="342900" indent="-342900">
              <a:buAutoNum type="arabicPeriod" startAt="34"/>
            </a:pPr>
            <a:r>
              <a:rPr lang="de-DE" sz="1400" b="0" dirty="0">
                <a:latin typeface="Arial" panose="020B0604020202020204" pitchFamily="34" charset="0"/>
                <a:cs typeface="Arial" panose="020B0604020202020204" pitchFamily="34" charset="0"/>
              </a:rPr>
              <a:t>Biogasaufbereitungsanlage</a:t>
            </a:r>
            <a:endParaRPr lang="de-DE" sz="1400" dirty="0">
              <a:latin typeface="Arial" panose="020B0604020202020204" pitchFamily="34" charset="0"/>
              <a:cs typeface="Arial" panose="020B0604020202020204" pitchFamily="34" charset="0"/>
            </a:endParaRPr>
          </a:p>
          <a:p>
            <a:pPr marL="342900" indent="-342900">
              <a:buAutoNum type="arabicPeriod" startAt="34"/>
            </a:pPr>
            <a:r>
              <a:rPr lang="de-DE" sz="1400" b="0" dirty="0">
                <a:latin typeface="Arial" panose="020B0604020202020204" pitchFamily="34" charset="0"/>
                <a:cs typeface="Arial" panose="020B0604020202020204" pitchFamily="34" charset="0"/>
              </a:rPr>
              <a:t>Konditionierungsanlage</a:t>
            </a:r>
            <a:endParaRPr lang="de-DE" sz="1400" dirty="0">
              <a:latin typeface="Arial" panose="020B0604020202020204" pitchFamily="34" charset="0"/>
              <a:cs typeface="Arial" panose="020B0604020202020204" pitchFamily="34" charset="0"/>
            </a:endParaRPr>
          </a:p>
          <a:p>
            <a:pPr marL="342900" indent="-342900">
              <a:buAutoNum type="arabicPeriod" startAt="34"/>
            </a:pPr>
            <a:r>
              <a:rPr lang="de-DE" sz="1400" b="0" dirty="0">
                <a:latin typeface="Arial" panose="020B0604020202020204" pitchFamily="34" charset="0"/>
                <a:cs typeface="Arial" panose="020B0604020202020204" pitchFamily="34" charset="0"/>
              </a:rPr>
              <a:t>Biomethan-Einspeiseanlage</a:t>
            </a:r>
            <a:endParaRPr lang="de-DE" sz="1400" dirty="0">
              <a:latin typeface="Arial" panose="020B0604020202020204" pitchFamily="34" charset="0"/>
              <a:cs typeface="Arial" panose="020B0604020202020204" pitchFamily="34" charset="0"/>
            </a:endParaRPr>
          </a:p>
          <a:p>
            <a:pPr marL="342900" indent="-342900">
              <a:buAutoNum type="arabicPeriod" startAt="34"/>
            </a:pPr>
            <a:r>
              <a:rPr lang="de-DE" sz="1400" b="0" dirty="0">
                <a:latin typeface="Arial" panose="020B0604020202020204" pitchFamily="34" charset="0"/>
                <a:cs typeface="Arial" panose="020B0604020202020204" pitchFamily="34" charset="0"/>
              </a:rPr>
              <a:t>Verwertung Biomethan</a:t>
            </a:r>
          </a:p>
          <a:p>
            <a:pPr marL="342900" indent="-342900">
              <a:buFont typeface="+mj-lt"/>
              <a:buAutoNum type="arabicPeriod" startAt="15"/>
            </a:pPr>
            <a:endParaRPr lang="de-DE"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33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C9212F0-00D0-E8FB-8FA9-1D5E5A27508C}"/>
              </a:ext>
            </a:extLst>
          </p:cNvPr>
          <p:cNvPicPr>
            <a:picLocks noChangeAspect="1"/>
          </p:cNvPicPr>
          <p:nvPr/>
        </p:nvPicPr>
        <p:blipFill>
          <a:blip r:embed="rId2"/>
          <a:srcRect l="1" r="-830"/>
          <a:stretch/>
        </p:blipFill>
        <p:spPr>
          <a:xfrm>
            <a:off x="6326581" y="601421"/>
            <a:ext cx="5830859" cy="6037640"/>
          </a:xfrm>
          <a:prstGeom prst="rect">
            <a:avLst/>
          </a:prstGeom>
        </p:spPr>
      </p:pic>
      <p:sp>
        <p:nvSpPr>
          <p:cNvPr id="2" name="Titel 1">
            <a:extLst>
              <a:ext uri="{FF2B5EF4-FFF2-40B4-BE49-F238E27FC236}">
                <a16:creationId xmlns:a16="http://schemas.microsoft.com/office/drawing/2014/main" id="{B80C9470-3198-787D-28B4-56DFB1444CBE}"/>
              </a:ext>
            </a:extLst>
          </p:cNvPr>
          <p:cNvSpPr>
            <a:spLocks noGrp="1"/>
          </p:cNvSpPr>
          <p:nvPr>
            <p:ph type="title"/>
          </p:nvPr>
        </p:nvSpPr>
        <p:spPr>
          <a:xfrm>
            <a:off x="529170" y="228600"/>
            <a:ext cx="9527270" cy="1143000"/>
          </a:xfrm>
        </p:spPr>
        <p:txBody>
          <a:bodyPr/>
          <a:lstStyle/>
          <a:p>
            <a:r>
              <a:rPr lang="de-DE" dirty="0"/>
              <a:t>Biogasanlagen</a:t>
            </a:r>
            <a:br>
              <a:rPr lang="de-DE" dirty="0"/>
            </a:br>
            <a:r>
              <a:rPr lang="de-DE" sz="2000" dirty="0">
                <a:solidFill>
                  <a:schemeClr val="accent2"/>
                </a:solidFill>
              </a:rPr>
              <a:t>Vielfältige Technik, Tätigkeiten und Gefährdungen</a:t>
            </a:r>
          </a:p>
        </p:txBody>
      </p:sp>
      <p:sp>
        <p:nvSpPr>
          <p:cNvPr id="3" name="Datumsplatzhalter 2">
            <a:extLst>
              <a:ext uri="{FF2B5EF4-FFF2-40B4-BE49-F238E27FC236}">
                <a16:creationId xmlns:a16="http://schemas.microsoft.com/office/drawing/2014/main" id="{A29DE111-799C-70F3-567B-AD7B2D076679}"/>
              </a:ext>
            </a:extLst>
          </p:cNvPr>
          <p:cNvSpPr>
            <a:spLocks noGrp="1"/>
          </p:cNvSpPr>
          <p:nvPr>
            <p:ph type="dt" sz="half" idx="10"/>
          </p:nvPr>
        </p:nvSpPr>
        <p:spPr/>
        <p:txBody>
          <a:bodyPr/>
          <a:lstStyle/>
          <a:p>
            <a:r>
              <a:rPr lang="de-DE"/>
              <a:t>Schulung 2025/2026</a:t>
            </a:r>
          </a:p>
        </p:txBody>
      </p:sp>
      <p:sp>
        <p:nvSpPr>
          <p:cNvPr id="4" name="Foliennummernplatzhalter 3">
            <a:extLst>
              <a:ext uri="{FF2B5EF4-FFF2-40B4-BE49-F238E27FC236}">
                <a16:creationId xmlns:a16="http://schemas.microsoft.com/office/drawing/2014/main" id="{D7EBC2C1-678B-6B04-FE22-71AD04290345}"/>
              </a:ext>
            </a:extLst>
          </p:cNvPr>
          <p:cNvSpPr>
            <a:spLocks noGrp="1"/>
          </p:cNvSpPr>
          <p:nvPr>
            <p:ph type="sldNum" sz="quarter" idx="12"/>
          </p:nvPr>
        </p:nvSpPr>
        <p:spPr/>
        <p:txBody>
          <a:bodyPr/>
          <a:lstStyle/>
          <a:p>
            <a:fld id="{D6A5E5EF-0834-4E75-BB99-5BD99C2491AC}" type="slidenum">
              <a:rPr lang="de-DE" smtClean="0"/>
              <a:pPr/>
              <a:t>9</a:t>
            </a:fld>
            <a:endParaRPr lang="de-DE"/>
          </a:p>
        </p:txBody>
      </p:sp>
      <p:sp>
        <p:nvSpPr>
          <p:cNvPr id="5" name="Textplatzhalter 4">
            <a:extLst>
              <a:ext uri="{FF2B5EF4-FFF2-40B4-BE49-F238E27FC236}">
                <a16:creationId xmlns:a16="http://schemas.microsoft.com/office/drawing/2014/main" id="{25D28C31-1AB9-780F-E8F9-F5331E91ACD3}"/>
              </a:ext>
            </a:extLst>
          </p:cNvPr>
          <p:cNvSpPr>
            <a:spLocks noGrp="1"/>
          </p:cNvSpPr>
          <p:nvPr>
            <p:ph type="body" sz="quarter" idx="13"/>
          </p:nvPr>
        </p:nvSpPr>
        <p:spPr>
          <a:xfrm>
            <a:off x="529169" y="1556792"/>
            <a:ext cx="5782855" cy="4536504"/>
          </a:xfrm>
        </p:spPr>
        <p:txBody>
          <a:bodyPr/>
          <a:lstStyle/>
          <a:p>
            <a:pPr algn="ctr"/>
            <a:endParaRPr lang="de-DE" b="0" dirty="0"/>
          </a:p>
          <a:p>
            <a:pPr algn="ctr"/>
            <a:r>
              <a:rPr lang="de-DE" b="0" dirty="0"/>
              <a:t>Im Gegensatz zu anderen Branchen sind auf Biogasanlagen sehr </a:t>
            </a:r>
            <a:r>
              <a:rPr lang="de-DE" b="0" dirty="0">
                <a:solidFill>
                  <a:schemeClr val="accent5"/>
                </a:solidFill>
              </a:rPr>
              <a:t>viele verschiedene Rechtbereiche</a:t>
            </a:r>
            <a:r>
              <a:rPr lang="de-DE" b="0" dirty="0"/>
              <a:t> zu beachten, dies betrifft insbesondere auch die Sicherheit, da viele verschiedene Gefährdungen auftreten können!</a:t>
            </a:r>
          </a:p>
          <a:p>
            <a:pPr algn="ctr"/>
            <a:endParaRPr lang="de-DE" b="0" dirty="0"/>
          </a:p>
          <a:p>
            <a:pPr algn="ctr"/>
            <a:r>
              <a:rPr lang="de-DE" b="0" u="sng" dirty="0">
                <a:solidFill>
                  <a:schemeClr val="accent5"/>
                </a:solidFill>
              </a:rPr>
              <a:t>Jeder Arbeitgeber</a:t>
            </a:r>
            <a:r>
              <a:rPr lang="de-DE" b="0" dirty="0">
                <a:solidFill>
                  <a:schemeClr val="accent5"/>
                </a:solidFill>
              </a:rPr>
              <a:t> trägt die Verantwortung für seine Mitarbeitenden</a:t>
            </a:r>
            <a:r>
              <a:rPr lang="de-DE" b="0" dirty="0"/>
              <a:t> und muss die entsprechenden rechtlichen Vorgaben im Bereich der Sicherheit und dem Gesundheitsschutz kennen und umsetzen.</a:t>
            </a:r>
          </a:p>
        </p:txBody>
      </p:sp>
      <p:sp>
        <p:nvSpPr>
          <p:cNvPr id="6" name="Textfeld 5">
            <a:extLst>
              <a:ext uri="{FF2B5EF4-FFF2-40B4-BE49-F238E27FC236}">
                <a16:creationId xmlns:a16="http://schemas.microsoft.com/office/drawing/2014/main" id="{F25F4961-0182-96CA-C090-509DFC7EB2AE}"/>
              </a:ext>
            </a:extLst>
          </p:cNvPr>
          <p:cNvSpPr txBox="1"/>
          <p:nvPr/>
        </p:nvSpPr>
        <p:spPr>
          <a:xfrm>
            <a:off x="5015880" y="6504166"/>
            <a:ext cx="2062088" cy="250468"/>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Fachverband Biogas e.V.</a:t>
            </a:r>
          </a:p>
        </p:txBody>
      </p:sp>
    </p:spTree>
    <p:extLst>
      <p:ext uri="{BB962C8B-B14F-4D97-AF65-F5344CB8AC3E}">
        <p14:creationId xmlns:p14="http://schemas.microsoft.com/office/powerpoint/2010/main" val="2327544961"/>
      </p:ext>
    </p:extLst>
  </p:cSld>
  <p:clrMapOvr>
    <a:masterClrMapping/>
  </p:clrMapOvr>
</p:sld>
</file>

<file path=ppt/theme/theme1.xml><?xml version="1.0" encoding="utf-8"?>
<a:theme xmlns:a="http://schemas.openxmlformats.org/drawingml/2006/main" name="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2.xml><?xml version="1.0" encoding="utf-8"?>
<a:theme xmlns:a="http://schemas.openxmlformats.org/drawingml/2006/main" name="1_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Folienmaster</Template>
  <TotalTime>0</TotalTime>
  <Words>3935</Words>
  <Application>Microsoft Office PowerPoint</Application>
  <PresentationFormat>Breitbild</PresentationFormat>
  <Paragraphs>683</Paragraphs>
  <Slides>40</Slides>
  <Notes>25</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40</vt:i4>
      </vt:variant>
    </vt:vector>
  </HeadingPairs>
  <TitlesOfParts>
    <vt:vector size="53" baseType="lpstr">
      <vt:lpstr>ＭＳ Ｐゴシック</vt:lpstr>
      <vt:lpstr>Arial</vt:lpstr>
      <vt:lpstr>Arial Narrow</vt:lpstr>
      <vt:lpstr>Calibri</vt:lpstr>
      <vt:lpstr>inherit</vt:lpstr>
      <vt:lpstr>Symbol</vt:lpstr>
      <vt:lpstr>Times</vt:lpstr>
      <vt:lpstr>Times New Roman</vt:lpstr>
      <vt:lpstr>TradeGothic Bold</vt:lpstr>
      <vt:lpstr>TradeGothic BoldTwo</vt:lpstr>
      <vt:lpstr>Wingdings</vt:lpstr>
      <vt:lpstr>Folienmaster</vt:lpstr>
      <vt:lpstr>1_Folienmaster</vt:lpstr>
      <vt:lpstr>Einführung in das Thema Biogas und Sicherheit </vt:lpstr>
      <vt:lpstr>Agenda Einführung in das Thema Biogas und Sicherheit</vt:lpstr>
      <vt:lpstr>PowerPoint-Präsentation</vt:lpstr>
      <vt:lpstr>Grundlagen der Biogaserzeugung</vt:lpstr>
      <vt:lpstr>Substrate für die Biogasanlage</vt:lpstr>
      <vt:lpstr>Ablauf des Gärprozesses</vt:lpstr>
      <vt:lpstr>Technischer Aufbau einer Biogasanlage inkl. Gefährdungen</vt:lpstr>
      <vt:lpstr>Technischer Aufbau einer Biogasanlage inkl. Gefährdungen</vt:lpstr>
      <vt:lpstr>Biogasanlagen Vielfältige Technik, Tätigkeiten und Gefährdungen</vt:lpstr>
      <vt:lpstr>PowerPoint-Präsentation</vt:lpstr>
      <vt:lpstr>Allgemeiner rechtlicher Rahmen</vt:lpstr>
      <vt:lpstr>Anwendungsbereich der TRGS 529  TRGS 529 Nr. 1 </vt:lpstr>
      <vt:lpstr>Rechtsgrundlagen GefStoffV und TRGS 529</vt:lpstr>
      <vt:lpstr>Struktur des Arbeitsschutzrechts</vt:lpstr>
      <vt:lpstr>Adressaten der TRGS 529</vt:lpstr>
      <vt:lpstr>Aufbau und Inhalt TRGS 529</vt:lpstr>
      <vt:lpstr>Anwendungsbereich der TRAS 120 TRAS 120 Nr. 1</vt:lpstr>
      <vt:lpstr>EXKURS: Stand der Technik Bundes-Immissionsschutzgesetz</vt:lpstr>
      <vt:lpstr>EXKURS: Stand der Sicherheitstechnik Störfallverordnung / 12. BImSchV</vt:lpstr>
      <vt:lpstr>Aufbau der TRAS 120</vt:lpstr>
      <vt:lpstr>Weitere wichtige Verordnungen  im Arbeitsschutz</vt:lpstr>
      <vt:lpstr>Anwendung u. Entwicklung technisches Regelwerk</vt:lpstr>
      <vt:lpstr>Anwendung u. Entwicklung technisches Regelwerk</vt:lpstr>
      <vt:lpstr>Vorschriften und Aufgaben  der Berufsgenossenschaften</vt:lpstr>
      <vt:lpstr>Regelwerke der DGUV Beispiele</vt:lpstr>
      <vt:lpstr>PowerPoint-Präsentation</vt:lpstr>
      <vt:lpstr>Spezifischer rechtlicher Rahmen der Instandhaltung</vt:lpstr>
      <vt:lpstr>Grundlagen der Instandhaltung § 10 BetrSichV / TRAS 120 Nr. 2.6.4</vt:lpstr>
      <vt:lpstr>PowerPoint-Präsentation</vt:lpstr>
      <vt:lpstr>Arbeitshilfen des Fachverband Biogas</vt:lpstr>
      <vt:lpstr>Arbeitshilfen des Fachverband Biogas</vt:lpstr>
      <vt:lpstr>PowerPoint-Präsentation</vt:lpstr>
      <vt:lpstr>Unfallstatistik SVLFG: 2021 - 2024 Meldepflichtige Unfälle mit Personen</vt:lpstr>
      <vt:lpstr>Unfallstatistik SVLFG: 2021 - 2024 Meldepflichtige Unfälle mit Personen</vt:lpstr>
      <vt:lpstr>Unfallstatistik SVLFG: 2021 - 2024 Meldepflichtige Unfälle mit Personen</vt:lpstr>
      <vt:lpstr>Aktuelles Unfallgeschehen Personenschäden</vt:lpstr>
      <vt:lpstr>Unfallbeispiel Tödlicher Unfall in Kalletal I</vt:lpstr>
      <vt:lpstr>Unfallbeispiel Tödlicher Unfall in Kalletal II</vt:lpstr>
      <vt:lpstr>Unfallbeispiel Tödlicher Unfall in Kalletal III</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 sicherheitsrelevante Entwicklungen für Biogasanlagen</dc:title>
  <dc:creator>Marion Wiesheu</dc:creator>
  <cp:lastModifiedBy>Marion Wiesheu</cp:lastModifiedBy>
  <cp:revision>176</cp:revision>
  <cp:lastPrinted>2020-08-12T13:01:28Z</cp:lastPrinted>
  <dcterms:created xsi:type="dcterms:W3CDTF">2017-10-26T07:15:28Z</dcterms:created>
  <dcterms:modified xsi:type="dcterms:W3CDTF">2025-11-28T07:18:29Z</dcterms:modified>
</cp:coreProperties>
</file>