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6" r:id="rId1"/>
  </p:sldMasterIdLst>
  <p:notesMasterIdLst>
    <p:notesMasterId r:id="rId62"/>
  </p:notesMasterIdLst>
  <p:sldIdLst>
    <p:sldId id="423" r:id="rId2"/>
    <p:sldId id="375" r:id="rId3"/>
    <p:sldId id="390" r:id="rId4"/>
    <p:sldId id="985" r:id="rId5"/>
    <p:sldId id="959" r:id="rId6"/>
    <p:sldId id="321" r:id="rId7"/>
    <p:sldId id="317" r:id="rId8"/>
    <p:sldId id="318" r:id="rId9"/>
    <p:sldId id="471" r:id="rId10"/>
    <p:sldId id="319" r:id="rId11"/>
    <p:sldId id="340" r:id="rId12"/>
    <p:sldId id="424" r:id="rId13"/>
    <p:sldId id="425" r:id="rId14"/>
    <p:sldId id="337" r:id="rId15"/>
    <p:sldId id="476" r:id="rId16"/>
    <p:sldId id="2009" r:id="rId17"/>
    <p:sldId id="986" r:id="rId18"/>
    <p:sldId id="322" r:id="rId19"/>
    <p:sldId id="990" r:id="rId20"/>
    <p:sldId id="2003" r:id="rId21"/>
    <p:sldId id="2005" r:id="rId22"/>
    <p:sldId id="2006" r:id="rId23"/>
    <p:sldId id="2007" r:id="rId24"/>
    <p:sldId id="2022" r:id="rId25"/>
    <p:sldId id="1999" r:id="rId26"/>
    <p:sldId id="2012" r:id="rId27"/>
    <p:sldId id="2013" r:id="rId28"/>
    <p:sldId id="2018" r:id="rId29"/>
    <p:sldId id="2019" r:id="rId30"/>
    <p:sldId id="1000" r:id="rId31"/>
    <p:sldId id="2008" r:id="rId32"/>
    <p:sldId id="2021" r:id="rId33"/>
    <p:sldId id="341" r:id="rId34"/>
    <p:sldId id="2024" r:id="rId35"/>
    <p:sldId id="2010" r:id="rId36"/>
    <p:sldId id="434" r:id="rId37"/>
    <p:sldId id="435" r:id="rId38"/>
    <p:sldId id="339" r:id="rId39"/>
    <p:sldId id="338" r:id="rId40"/>
    <p:sldId id="2011" r:id="rId41"/>
    <p:sldId id="431" r:id="rId42"/>
    <p:sldId id="433" r:id="rId43"/>
    <p:sldId id="2002" r:id="rId44"/>
    <p:sldId id="474" r:id="rId45"/>
    <p:sldId id="436" r:id="rId46"/>
    <p:sldId id="475" r:id="rId47"/>
    <p:sldId id="2026" r:id="rId48"/>
    <p:sldId id="2025" r:id="rId49"/>
    <p:sldId id="389" r:id="rId50"/>
    <p:sldId id="393" r:id="rId51"/>
    <p:sldId id="2023" r:id="rId52"/>
    <p:sldId id="360" r:id="rId53"/>
    <p:sldId id="366" r:id="rId54"/>
    <p:sldId id="441" r:id="rId55"/>
    <p:sldId id="367" r:id="rId56"/>
    <p:sldId id="371" r:id="rId57"/>
    <p:sldId id="372" r:id="rId58"/>
    <p:sldId id="2016" r:id="rId59"/>
    <p:sldId id="396" r:id="rId60"/>
    <p:sldId id="391" r:id="rId6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3FD3A-2CD2-4BD0-A36E-BF46E57130A6}" v="559" dt="2025-07-30T15:25:32.47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6283" autoAdjust="0"/>
  </p:normalViewPr>
  <p:slideViewPr>
    <p:cSldViewPr>
      <p:cViewPr varScale="1">
        <p:scale>
          <a:sx n="99" d="100"/>
          <a:sy n="99" d="100"/>
        </p:scale>
        <p:origin x="1110" y="30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n Wiesheu" userId="e31b03c9-5b94-4bcb-bb10-ddf71751b58d" providerId="ADAL" clId="{1393FD3A-2CD2-4BD0-A36E-BF46E57130A6}"/>
    <pc:docChg chg="undo custSel addSld delSld modSld sldOrd">
      <pc:chgData name="Marion Wiesheu" userId="e31b03c9-5b94-4bcb-bb10-ddf71751b58d" providerId="ADAL" clId="{1393FD3A-2CD2-4BD0-A36E-BF46E57130A6}" dt="2025-07-30T15:25:42.940" v="4928" actId="14100"/>
      <pc:docMkLst>
        <pc:docMk/>
      </pc:docMkLst>
      <pc:sldChg chg="del">
        <pc:chgData name="Marion Wiesheu" userId="e31b03c9-5b94-4bcb-bb10-ddf71751b58d" providerId="ADAL" clId="{1393FD3A-2CD2-4BD0-A36E-BF46E57130A6}" dt="2025-07-29T12:15:47.087" v="1411" actId="47"/>
        <pc:sldMkLst>
          <pc:docMk/>
          <pc:sldMk cId="750090878" sldId="299"/>
        </pc:sldMkLst>
      </pc:sldChg>
      <pc:sldChg chg="del">
        <pc:chgData name="Marion Wiesheu" userId="e31b03c9-5b94-4bcb-bb10-ddf71751b58d" providerId="ADAL" clId="{1393FD3A-2CD2-4BD0-A36E-BF46E57130A6}" dt="2025-07-29T12:15:47.956" v="1412" actId="47"/>
        <pc:sldMkLst>
          <pc:docMk/>
          <pc:sldMk cId="2828886113" sldId="301"/>
        </pc:sldMkLst>
      </pc:sldChg>
      <pc:sldChg chg="del">
        <pc:chgData name="Marion Wiesheu" userId="e31b03c9-5b94-4bcb-bb10-ddf71751b58d" providerId="ADAL" clId="{1393FD3A-2CD2-4BD0-A36E-BF46E57130A6}" dt="2025-07-29T12:15:48.598" v="1413" actId="47"/>
        <pc:sldMkLst>
          <pc:docMk/>
          <pc:sldMk cId="889171779" sldId="302"/>
        </pc:sldMkLst>
      </pc:sldChg>
      <pc:sldChg chg="del">
        <pc:chgData name="Marion Wiesheu" userId="e31b03c9-5b94-4bcb-bb10-ddf71751b58d" providerId="ADAL" clId="{1393FD3A-2CD2-4BD0-A36E-BF46E57130A6}" dt="2025-07-29T12:15:46.426" v="1410" actId="47"/>
        <pc:sldMkLst>
          <pc:docMk/>
          <pc:sldMk cId="167065003" sldId="304"/>
        </pc:sldMkLst>
      </pc:sldChg>
      <pc:sldChg chg="del">
        <pc:chgData name="Marion Wiesheu" userId="e31b03c9-5b94-4bcb-bb10-ddf71751b58d" providerId="ADAL" clId="{1393FD3A-2CD2-4BD0-A36E-BF46E57130A6}" dt="2025-07-29T12:15:54.384" v="1416" actId="47"/>
        <pc:sldMkLst>
          <pc:docMk/>
          <pc:sldMk cId="4165006450" sldId="310"/>
        </pc:sldMkLst>
      </pc:sldChg>
      <pc:sldChg chg="del">
        <pc:chgData name="Marion Wiesheu" userId="e31b03c9-5b94-4bcb-bb10-ddf71751b58d" providerId="ADAL" clId="{1393FD3A-2CD2-4BD0-A36E-BF46E57130A6}" dt="2025-07-29T12:15:55.200" v="1417" actId="47"/>
        <pc:sldMkLst>
          <pc:docMk/>
          <pc:sldMk cId="2848858697" sldId="312"/>
        </pc:sldMkLst>
      </pc:sldChg>
      <pc:sldChg chg="del">
        <pc:chgData name="Marion Wiesheu" userId="e31b03c9-5b94-4bcb-bb10-ddf71751b58d" providerId="ADAL" clId="{1393FD3A-2CD2-4BD0-A36E-BF46E57130A6}" dt="2025-07-29T12:15:56.983" v="1418" actId="47"/>
        <pc:sldMkLst>
          <pc:docMk/>
          <pc:sldMk cId="2133310072" sldId="313"/>
        </pc:sldMkLst>
      </pc:sldChg>
      <pc:sldChg chg="modSp mod ord">
        <pc:chgData name="Marion Wiesheu" userId="e31b03c9-5b94-4bcb-bb10-ddf71751b58d" providerId="ADAL" clId="{1393FD3A-2CD2-4BD0-A36E-BF46E57130A6}" dt="2025-07-30T15:20:51.818" v="4881" actId="20577"/>
        <pc:sldMkLst>
          <pc:docMk/>
          <pc:sldMk cId="1185346024" sldId="322"/>
        </pc:sldMkLst>
        <pc:spChg chg="mod">
          <ac:chgData name="Marion Wiesheu" userId="e31b03c9-5b94-4bcb-bb10-ddf71751b58d" providerId="ADAL" clId="{1393FD3A-2CD2-4BD0-A36E-BF46E57130A6}" dt="2025-07-30T15:20:51.818" v="4881" actId="20577"/>
          <ac:spMkLst>
            <pc:docMk/>
            <pc:sldMk cId="1185346024" sldId="322"/>
            <ac:spMk id="11" creationId="{00000000-0000-0000-0000-000000000000}"/>
          </ac:spMkLst>
        </pc:spChg>
        <pc:spChg chg="mod">
          <ac:chgData name="Marion Wiesheu" userId="e31b03c9-5b94-4bcb-bb10-ddf71751b58d" providerId="ADAL" clId="{1393FD3A-2CD2-4BD0-A36E-BF46E57130A6}" dt="2025-07-29T12:47:40.606" v="2151" actId="20577"/>
          <ac:spMkLst>
            <pc:docMk/>
            <pc:sldMk cId="1185346024" sldId="322"/>
            <ac:spMk id="12" creationId="{00000000-0000-0000-0000-000000000000}"/>
          </ac:spMkLst>
        </pc:spChg>
        <pc:graphicFrameChg chg="mod">
          <ac:chgData name="Marion Wiesheu" userId="e31b03c9-5b94-4bcb-bb10-ddf71751b58d" providerId="ADAL" clId="{1393FD3A-2CD2-4BD0-A36E-BF46E57130A6}" dt="2025-07-29T12:48:44.703" v="2272" actId="20577"/>
          <ac:graphicFrameMkLst>
            <pc:docMk/>
            <pc:sldMk cId="1185346024" sldId="322"/>
            <ac:graphicFrameMk id="56" creationId="{00000000-0000-0000-0000-000000000000}"/>
          </ac:graphicFrameMkLst>
        </pc:graphicFrameChg>
        <pc:picChg chg="mod">
          <ac:chgData name="Marion Wiesheu" userId="e31b03c9-5b94-4bcb-bb10-ddf71751b58d" providerId="ADAL" clId="{1393FD3A-2CD2-4BD0-A36E-BF46E57130A6}" dt="2025-07-29T12:42:51.484" v="1678" actId="1076"/>
          <ac:picMkLst>
            <pc:docMk/>
            <pc:sldMk cId="1185346024" sldId="322"/>
            <ac:picMk id="28676" creationId="{00000000-0000-0000-0000-000000000000}"/>
          </ac:picMkLst>
        </pc:picChg>
      </pc:sldChg>
      <pc:sldChg chg="del ord">
        <pc:chgData name="Marion Wiesheu" userId="e31b03c9-5b94-4bcb-bb10-ddf71751b58d" providerId="ADAL" clId="{1393FD3A-2CD2-4BD0-A36E-BF46E57130A6}" dt="2025-07-29T12:24:29.628" v="1427" actId="47"/>
        <pc:sldMkLst>
          <pc:docMk/>
          <pc:sldMk cId="1046399195" sldId="332"/>
        </pc:sldMkLst>
      </pc:sldChg>
      <pc:sldChg chg="modSp mod">
        <pc:chgData name="Marion Wiesheu" userId="e31b03c9-5b94-4bcb-bb10-ddf71751b58d" providerId="ADAL" clId="{1393FD3A-2CD2-4BD0-A36E-BF46E57130A6}" dt="2025-07-29T14:01:11.812" v="4609" actId="14100"/>
        <pc:sldMkLst>
          <pc:docMk/>
          <pc:sldMk cId="2327673646" sldId="341"/>
        </pc:sldMkLst>
        <pc:spChg chg="mod">
          <ac:chgData name="Marion Wiesheu" userId="e31b03c9-5b94-4bcb-bb10-ddf71751b58d" providerId="ADAL" clId="{1393FD3A-2CD2-4BD0-A36E-BF46E57130A6}" dt="2025-07-29T14:01:11.812" v="4609" actId="14100"/>
          <ac:spMkLst>
            <pc:docMk/>
            <pc:sldMk cId="2327673646" sldId="341"/>
            <ac:spMk id="2" creationId="{00000000-0000-0000-0000-000000000000}"/>
          </ac:spMkLst>
        </pc:spChg>
      </pc:sldChg>
      <pc:sldChg chg="del">
        <pc:chgData name="Marion Wiesheu" userId="e31b03c9-5b94-4bcb-bb10-ddf71751b58d" providerId="ADAL" clId="{1393FD3A-2CD2-4BD0-A36E-BF46E57130A6}" dt="2025-07-29T12:15:50.554" v="1414" actId="47"/>
        <pc:sldMkLst>
          <pc:docMk/>
          <pc:sldMk cId="2393892192" sldId="351"/>
        </pc:sldMkLst>
      </pc:sldChg>
      <pc:sldChg chg="modSp mod">
        <pc:chgData name="Marion Wiesheu" userId="e31b03c9-5b94-4bcb-bb10-ddf71751b58d" providerId="ADAL" clId="{1393FD3A-2CD2-4BD0-A36E-BF46E57130A6}" dt="2025-07-29T12:16:01.443" v="1419" actId="20577"/>
        <pc:sldMkLst>
          <pc:docMk/>
          <pc:sldMk cId="0" sldId="375"/>
        </pc:sldMkLst>
        <pc:spChg chg="mod">
          <ac:chgData name="Marion Wiesheu" userId="e31b03c9-5b94-4bcb-bb10-ddf71751b58d" providerId="ADAL" clId="{1393FD3A-2CD2-4BD0-A36E-BF46E57130A6}" dt="2025-07-29T12:16:01.443" v="1419" actId="20577"/>
          <ac:spMkLst>
            <pc:docMk/>
            <pc:sldMk cId="0" sldId="375"/>
            <ac:spMk id="3" creationId="{00000000-0000-0000-0000-000000000000}"/>
          </ac:spMkLst>
        </pc:spChg>
      </pc:sldChg>
      <pc:sldChg chg="ord">
        <pc:chgData name="Marion Wiesheu" userId="e31b03c9-5b94-4bcb-bb10-ddf71751b58d" providerId="ADAL" clId="{1393FD3A-2CD2-4BD0-A36E-BF46E57130A6}" dt="2025-07-29T14:22:05.543" v="4756"/>
        <pc:sldMkLst>
          <pc:docMk/>
          <pc:sldMk cId="0" sldId="393"/>
        </pc:sldMkLst>
      </pc:sldChg>
      <pc:sldChg chg="modSp mod">
        <pc:chgData name="Marion Wiesheu" userId="e31b03c9-5b94-4bcb-bb10-ddf71751b58d" providerId="ADAL" clId="{1393FD3A-2CD2-4BD0-A36E-BF46E57130A6}" dt="2025-07-29T14:14:59.670" v="4754" actId="20577"/>
        <pc:sldMkLst>
          <pc:docMk/>
          <pc:sldMk cId="1508778981" sldId="431"/>
        </pc:sldMkLst>
        <pc:spChg chg="mod">
          <ac:chgData name="Marion Wiesheu" userId="e31b03c9-5b94-4bcb-bb10-ddf71751b58d" providerId="ADAL" clId="{1393FD3A-2CD2-4BD0-A36E-BF46E57130A6}" dt="2025-07-29T14:14:59.670" v="4754" actId="20577"/>
          <ac:spMkLst>
            <pc:docMk/>
            <pc:sldMk cId="1508778981" sldId="431"/>
            <ac:spMk id="3" creationId="{00000000-0000-0000-0000-000000000000}"/>
          </ac:spMkLst>
        </pc:spChg>
      </pc:sldChg>
      <pc:sldChg chg="addSp delSp modSp mod ord">
        <pc:chgData name="Marion Wiesheu" userId="e31b03c9-5b94-4bcb-bb10-ddf71751b58d" providerId="ADAL" clId="{1393FD3A-2CD2-4BD0-A36E-BF46E57130A6}" dt="2025-07-30T15:19:18.665" v="4868" actId="1076"/>
        <pc:sldMkLst>
          <pc:docMk/>
          <pc:sldMk cId="2364926371" sldId="471"/>
        </pc:sldMkLst>
        <pc:spChg chg="add mod">
          <ac:chgData name="Marion Wiesheu" userId="e31b03c9-5b94-4bcb-bb10-ddf71751b58d" providerId="ADAL" clId="{1393FD3A-2CD2-4BD0-A36E-BF46E57130A6}" dt="2025-07-30T15:19:18.665" v="4868" actId="1076"/>
          <ac:spMkLst>
            <pc:docMk/>
            <pc:sldMk cId="2364926371" sldId="471"/>
            <ac:spMk id="10" creationId="{7AF02955-1484-DCCA-A3EC-70E9B9C542D0}"/>
          </ac:spMkLst>
        </pc:spChg>
        <pc:picChg chg="del">
          <ac:chgData name="Marion Wiesheu" userId="e31b03c9-5b94-4bcb-bb10-ddf71751b58d" providerId="ADAL" clId="{1393FD3A-2CD2-4BD0-A36E-BF46E57130A6}" dt="2025-07-30T15:18:00.102" v="4823" actId="478"/>
          <ac:picMkLst>
            <pc:docMk/>
            <pc:sldMk cId="2364926371" sldId="471"/>
            <ac:picMk id="7" creationId="{0A084882-59A5-4686-9719-E6F9F82E4F4F}"/>
          </ac:picMkLst>
        </pc:picChg>
        <pc:picChg chg="add mod">
          <ac:chgData name="Marion Wiesheu" userId="e31b03c9-5b94-4bcb-bb10-ddf71751b58d" providerId="ADAL" clId="{1393FD3A-2CD2-4BD0-A36E-BF46E57130A6}" dt="2025-07-30T15:18:45.332" v="4831" actId="1076"/>
          <ac:picMkLst>
            <pc:docMk/>
            <pc:sldMk cId="2364926371" sldId="471"/>
            <ac:picMk id="9" creationId="{A8E09A6F-8A23-7411-61CD-0118C89A156A}"/>
          </ac:picMkLst>
        </pc:picChg>
      </pc:sldChg>
      <pc:sldChg chg="del">
        <pc:chgData name="Marion Wiesheu" userId="e31b03c9-5b94-4bcb-bb10-ddf71751b58d" providerId="ADAL" clId="{1393FD3A-2CD2-4BD0-A36E-BF46E57130A6}" dt="2025-07-29T12:27:03.019" v="1430" actId="2696"/>
        <pc:sldMkLst>
          <pc:docMk/>
          <pc:sldMk cId="1401246537" sldId="959"/>
        </pc:sldMkLst>
      </pc:sldChg>
      <pc:sldChg chg="modSp add mod">
        <pc:chgData name="Marion Wiesheu" userId="e31b03c9-5b94-4bcb-bb10-ddf71751b58d" providerId="ADAL" clId="{1393FD3A-2CD2-4BD0-A36E-BF46E57130A6}" dt="2025-07-29T12:28:02.174" v="1434" actId="20577"/>
        <pc:sldMkLst>
          <pc:docMk/>
          <pc:sldMk cId="2503835063" sldId="959"/>
        </pc:sldMkLst>
        <pc:spChg chg="mod">
          <ac:chgData name="Marion Wiesheu" userId="e31b03c9-5b94-4bcb-bb10-ddf71751b58d" providerId="ADAL" clId="{1393FD3A-2CD2-4BD0-A36E-BF46E57130A6}" dt="2025-07-29T12:28:02.174" v="1434" actId="20577"/>
          <ac:spMkLst>
            <pc:docMk/>
            <pc:sldMk cId="2503835063" sldId="959"/>
            <ac:spMk id="2" creationId="{00000000-0000-0000-0000-000000000000}"/>
          </ac:spMkLst>
        </pc:spChg>
      </pc:sldChg>
      <pc:sldChg chg="modSp add">
        <pc:chgData name="Marion Wiesheu" userId="e31b03c9-5b94-4bcb-bb10-ddf71751b58d" providerId="ADAL" clId="{1393FD3A-2CD2-4BD0-A36E-BF46E57130A6}" dt="2025-07-29T12:27:47.115" v="1432"/>
        <pc:sldMkLst>
          <pc:docMk/>
          <pc:sldMk cId="655188504" sldId="985"/>
        </pc:sldMkLst>
        <pc:spChg chg="mod">
          <ac:chgData name="Marion Wiesheu" userId="e31b03c9-5b94-4bcb-bb10-ddf71751b58d" providerId="ADAL" clId="{1393FD3A-2CD2-4BD0-A36E-BF46E57130A6}" dt="2025-07-29T12:27:47.115" v="1432"/>
          <ac:spMkLst>
            <pc:docMk/>
            <pc:sldMk cId="655188504" sldId="985"/>
            <ac:spMk id="5" creationId="{00000000-0000-0000-0000-000000000000}"/>
          </ac:spMkLst>
        </pc:spChg>
      </pc:sldChg>
      <pc:sldChg chg="del">
        <pc:chgData name="Marion Wiesheu" userId="e31b03c9-5b94-4bcb-bb10-ddf71751b58d" providerId="ADAL" clId="{1393FD3A-2CD2-4BD0-A36E-BF46E57130A6}" dt="2025-07-29T12:27:03.019" v="1430" actId="2696"/>
        <pc:sldMkLst>
          <pc:docMk/>
          <pc:sldMk cId="1135705108" sldId="985"/>
        </pc:sldMkLst>
      </pc:sldChg>
      <pc:sldChg chg="modSp mod ord">
        <pc:chgData name="Marion Wiesheu" userId="e31b03c9-5b94-4bcb-bb10-ddf71751b58d" providerId="ADAL" clId="{1393FD3A-2CD2-4BD0-A36E-BF46E57130A6}" dt="2025-07-29T13:40:46.937" v="4022" actId="20577"/>
        <pc:sldMkLst>
          <pc:docMk/>
          <pc:sldMk cId="3749050434" sldId="986"/>
        </pc:sldMkLst>
        <pc:spChg chg="mod">
          <ac:chgData name="Marion Wiesheu" userId="e31b03c9-5b94-4bcb-bb10-ddf71751b58d" providerId="ADAL" clId="{1393FD3A-2CD2-4BD0-A36E-BF46E57130A6}" dt="2025-07-29T12:29:54.799" v="1479" actId="14100"/>
          <ac:spMkLst>
            <pc:docMk/>
            <pc:sldMk cId="3749050434" sldId="986"/>
            <ac:spMk id="2" creationId="{00000000-0000-0000-0000-000000000000}"/>
          </ac:spMkLst>
        </pc:spChg>
        <pc:spChg chg="mod">
          <ac:chgData name="Marion Wiesheu" userId="e31b03c9-5b94-4bcb-bb10-ddf71751b58d" providerId="ADAL" clId="{1393FD3A-2CD2-4BD0-A36E-BF46E57130A6}" dt="2025-07-29T13:40:46.937" v="4022" actId="20577"/>
          <ac:spMkLst>
            <pc:docMk/>
            <pc:sldMk cId="3749050434" sldId="986"/>
            <ac:spMk id="5" creationId="{00000000-0000-0000-0000-000000000000}"/>
          </ac:spMkLst>
        </pc:spChg>
      </pc:sldChg>
      <pc:sldChg chg="addSp modSp mod">
        <pc:chgData name="Marion Wiesheu" userId="e31b03c9-5b94-4bcb-bb10-ddf71751b58d" providerId="ADAL" clId="{1393FD3A-2CD2-4BD0-A36E-BF46E57130A6}" dt="2025-07-30T15:23:15.978" v="4913" actId="1076"/>
        <pc:sldMkLst>
          <pc:docMk/>
          <pc:sldMk cId="2645020025" sldId="990"/>
        </pc:sldMkLst>
        <pc:spChg chg="mod">
          <ac:chgData name="Marion Wiesheu" userId="e31b03c9-5b94-4bcb-bb10-ddf71751b58d" providerId="ADAL" clId="{1393FD3A-2CD2-4BD0-A36E-BF46E57130A6}" dt="2025-07-29T12:46:06.901" v="2064" actId="20577"/>
          <ac:spMkLst>
            <pc:docMk/>
            <pc:sldMk cId="2645020025" sldId="990"/>
            <ac:spMk id="2" creationId="{00000000-0000-0000-0000-000000000000}"/>
          </ac:spMkLst>
        </pc:spChg>
        <pc:spChg chg="mod">
          <ac:chgData name="Marion Wiesheu" userId="e31b03c9-5b94-4bcb-bb10-ddf71751b58d" providerId="ADAL" clId="{1393FD3A-2CD2-4BD0-A36E-BF46E57130A6}" dt="2025-07-29T12:49:06.651" v="2276" actId="14100"/>
          <ac:spMkLst>
            <pc:docMk/>
            <pc:sldMk cId="2645020025" sldId="990"/>
            <ac:spMk id="5" creationId="{00000000-0000-0000-0000-000000000000}"/>
          </ac:spMkLst>
        </pc:spChg>
        <pc:spChg chg="add mod">
          <ac:chgData name="Marion Wiesheu" userId="e31b03c9-5b94-4bcb-bb10-ddf71751b58d" providerId="ADAL" clId="{1393FD3A-2CD2-4BD0-A36E-BF46E57130A6}" dt="2025-07-30T15:23:15.978" v="4913" actId="1076"/>
          <ac:spMkLst>
            <pc:docMk/>
            <pc:sldMk cId="2645020025" sldId="990"/>
            <ac:spMk id="8" creationId="{907B9F79-284D-01C6-F224-1CC119489675}"/>
          </ac:spMkLst>
        </pc:spChg>
        <pc:picChg chg="mod">
          <ac:chgData name="Marion Wiesheu" userId="e31b03c9-5b94-4bcb-bb10-ddf71751b58d" providerId="ADAL" clId="{1393FD3A-2CD2-4BD0-A36E-BF46E57130A6}" dt="2025-07-29T12:49:03.077" v="2275" actId="14100"/>
          <ac:picMkLst>
            <pc:docMk/>
            <pc:sldMk cId="2645020025" sldId="990"/>
            <ac:picMk id="7" creationId="{B9E77DEF-1749-350C-6ECA-6BC1CF56B747}"/>
          </ac:picMkLst>
        </pc:picChg>
      </pc:sldChg>
      <pc:sldChg chg="del">
        <pc:chgData name="Marion Wiesheu" userId="e31b03c9-5b94-4bcb-bb10-ddf71751b58d" providerId="ADAL" clId="{1393FD3A-2CD2-4BD0-A36E-BF46E57130A6}" dt="2025-07-29T13:49:54.671" v="4253" actId="2696"/>
        <pc:sldMkLst>
          <pc:docMk/>
          <pc:sldMk cId="1754586793" sldId="995"/>
        </pc:sldMkLst>
      </pc:sldChg>
      <pc:sldChg chg="del">
        <pc:chgData name="Marion Wiesheu" userId="e31b03c9-5b94-4bcb-bb10-ddf71751b58d" providerId="ADAL" clId="{1393FD3A-2CD2-4BD0-A36E-BF46E57130A6}" dt="2025-07-29T13:49:54.671" v="4253" actId="2696"/>
        <pc:sldMkLst>
          <pc:docMk/>
          <pc:sldMk cId="3260218833" sldId="996"/>
        </pc:sldMkLst>
      </pc:sldChg>
      <pc:sldChg chg="del">
        <pc:chgData name="Marion Wiesheu" userId="e31b03c9-5b94-4bcb-bb10-ddf71751b58d" providerId="ADAL" clId="{1393FD3A-2CD2-4BD0-A36E-BF46E57130A6}" dt="2025-07-29T13:50:33.263" v="4254" actId="2696"/>
        <pc:sldMkLst>
          <pc:docMk/>
          <pc:sldMk cId="1434579379" sldId="997"/>
        </pc:sldMkLst>
      </pc:sldChg>
      <pc:sldChg chg="addSp modSp mod">
        <pc:chgData name="Marion Wiesheu" userId="e31b03c9-5b94-4bcb-bb10-ddf71751b58d" providerId="ADAL" clId="{1393FD3A-2CD2-4BD0-A36E-BF46E57130A6}" dt="2025-07-30T15:24:06.285" v="4924" actId="1076"/>
        <pc:sldMkLst>
          <pc:docMk/>
          <pc:sldMk cId="2414672579" sldId="2003"/>
        </pc:sldMkLst>
        <pc:spChg chg="mod">
          <ac:chgData name="Marion Wiesheu" userId="e31b03c9-5b94-4bcb-bb10-ddf71751b58d" providerId="ADAL" clId="{1393FD3A-2CD2-4BD0-A36E-BF46E57130A6}" dt="2025-07-29T12:49:54.818" v="2308" actId="20577"/>
          <ac:spMkLst>
            <pc:docMk/>
            <pc:sldMk cId="2414672579" sldId="2003"/>
            <ac:spMk id="2" creationId="{22DF95CC-E5F0-94F5-D2E3-E7629D5E9912}"/>
          </ac:spMkLst>
        </pc:spChg>
        <pc:spChg chg="mod">
          <ac:chgData name="Marion Wiesheu" userId="e31b03c9-5b94-4bcb-bb10-ddf71751b58d" providerId="ADAL" clId="{1393FD3A-2CD2-4BD0-A36E-BF46E57130A6}" dt="2025-07-30T15:23:51.480" v="4919" actId="14100"/>
          <ac:spMkLst>
            <pc:docMk/>
            <pc:sldMk cId="2414672579" sldId="2003"/>
            <ac:spMk id="5" creationId="{B1AF676E-4CD2-4095-5846-7A2127199D69}"/>
          </ac:spMkLst>
        </pc:spChg>
        <pc:picChg chg="add mod">
          <ac:chgData name="Marion Wiesheu" userId="e31b03c9-5b94-4bcb-bb10-ddf71751b58d" providerId="ADAL" clId="{1393FD3A-2CD2-4BD0-A36E-BF46E57130A6}" dt="2025-07-30T15:24:06.285" v="4924" actId="1076"/>
          <ac:picMkLst>
            <pc:docMk/>
            <pc:sldMk cId="2414672579" sldId="2003"/>
            <ac:picMk id="6" creationId="{18ADDDBC-25B0-6656-424D-61E407DF3DFB}"/>
          </ac:picMkLst>
        </pc:picChg>
      </pc:sldChg>
      <pc:sldChg chg="addSp modSp mod">
        <pc:chgData name="Marion Wiesheu" userId="e31b03c9-5b94-4bcb-bb10-ddf71751b58d" providerId="ADAL" clId="{1393FD3A-2CD2-4BD0-A36E-BF46E57130A6}" dt="2025-07-30T15:25:42.940" v="4928" actId="14100"/>
        <pc:sldMkLst>
          <pc:docMk/>
          <pc:sldMk cId="2040875108" sldId="2005"/>
        </pc:sldMkLst>
        <pc:spChg chg="mod">
          <ac:chgData name="Marion Wiesheu" userId="e31b03c9-5b94-4bcb-bb10-ddf71751b58d" providerId="ADAL" clId="{1393FD3A-2CD2-4BD0-A36E-BF46E57130A6}" dt="2025-07-29T13:09:11.396" v="2546"/>
          <ac:spMkLst>
            <pc:docMk/>
            <pc:sldMk cId="2040875108" sldId="2005"/>
            <ac:spMk id="2" creationId="{7254681A-42A8-EE40-7224-F8909025BC30}"/>
          </ac:spMkLst>
        </pc:spChg>
        <pc:picChg chg="add mod">
          <ac:chgData name="Marion Wiesheu" userId="e31b03c9-5b94-4bcb-bb10-ddf71751b58d" providerId="ADAL" clId="{1393FD3A-2CD2-4BD0-A36E-BF46E57130A6}" dt="2025-07-30T15:25:42.940" v="4928" actId="14100"/>
          <ac:picMkLst>
            <pc:docMk/>
            <pc:sldMk cId="2040875108" sldId="2005"/>
            <ac:picMk id="6" creationId="{A9C91E3F-988D-1755-64A9-B9C2088B1BEC}"/>
          </ac:picMkLst>
        </pc:picChg>
        <pc:picChg chg="mod">
          <ac:chgData name="Marion Wiesheu" userId="e31b03c9-5b94-4bcb-bb10-ddf71751b58d" providerId="ADAL" clId="{1393FD3A-2CD2-4BD0-A36E-BF46E57130A6}" dt="2025-07-30T15:25:37.759" v="4926" actId="1076"/>
          <ac:picMkLst>
            <pc:docMk/>
            <pc:sldMk cId="2040875108" sldId="2005"/>
            <ac:picMk id="9" creationId="{6EAD191D-01D8-F401-D712-028F6B93329E}"/>
          </ac:picMkLst>
        </pc:picChg>
      </pc:sldChg>
      <pc:sldChg chg="modSp mod">
        <pc:chgData name="Marion Wiesheu" userId="e31b03c9-5b94-4bcb-bb10-ddf71751b58d" providerId="ADAL" clId="{1393FD3A-2CD2-4BD0-A36E-BF46E57130A6}" dt="2025-07-29T13:18:20.226" v="2775" actId="21"/>
        <pc:sldMkLst>
          <pc:docMk/>
          <pc:sldMk cId="3025771499" sldId="2006"/>
        </pc:sldMkLst>
        <pc:spChg chg="mod">
          <ac:chgData name="Marion Wiesheu" userId="e31b03c9-5b94-4bcb-bb10-ddf71751b58d" providerId="ADAL" clId="{1393FD3A-2CD2-4BD0-A36E-BF46E57130A6}" dt="2025-07-29T13:09:15.042" v="2547"/>
          <ac:spMkLst>
            <pc:docMk/>
            <pc:sldMk cId="3025771499" sldId="2006"/>
            <ac:spMk id="2" creationId="{07D23D71-5A37-C78B-CB6C-6E28F5578912}"/>
          </ac:spMkLst>
        </pc:spChg>
        <pc:spChg chg="mod">
          <ac:chgData name="Marion Wiesheu" userId="e31b03c9-5b94-4bcb-bb10-ddf71751b58d" providerId="ADAL" clId="{1393FD3A-2CD2-4BD0-A36E-BF46E57130A6}" dt="2025-07-29T13:18:20.226" v="2775" actId="21"/>
          <ac:spMkLst>
            <pc:docMk/>
            <pc:sldMk cId="3025771499" sldId="2006"/>
            <ac:spMk id="5" creationId="{6C9749F1-7FAC-FD0B-CDF0-ED3AF09CB47B}"/>
          </ac:spMkLst>
        </pc:spChg>
      </pc:sldChg>
      <pc:sldChg chg="modSp mod">
        <pc:chgData name="Marion Wiesheu" userId="e31b03c9-5b94-4bcb-bb10-ddf71751b58d" providerId="ADAL" clId="{1393FD3A-2CD2-4BD0-A36E-BF46E57130A6}" dt="2025-07-29T13:27:21.193" v="3086" actId="20577"/>
        <pc:sldMkLst>
          <pc:docMk/>
          <pc:sldMk cId="3802278661" sldId="2007"/>
        </pc:sldMkLst>
        <pc:spChg chg="mod">
          <ac:chgData name="Marion Wiesheu" userId="e31b03c9-5b94-4bcb-bb10-ddf71751b58d" providerId="ADAL" clId="{1393FD3A-2CD2-4BD0-A36E-BF46E57130A6}" dt="2025-07-29T13:27:21.193" v="3086" actId="20577"/>
          <ac:spMkLst>
            <pc:docMk/>
            <pc:sldMk cId="3802278661" sldId="2007"/>
            <ac:spMk id="5" creationId="{557C4F42-E8C6-B554-D522-66CBB6506D92}"/>
          </ac:spMkLst>
        </pc:spChg>
      </pc:sldChg>
      <pc:sldChg chg="modSp mod">
        <pc:chgData name="Marion Wiesheu" userId="e31b03c9-5b94-4bcb-bb10-ddf71751b58d" providerId="ADAL" clId="{1393FD3A-2CD2-4BD0-A36E-BF46E57130A6}" dt="2025-07-29T13:54:37.691" v="4485" actId="20577"/>
        <pc:sldMkLst>
          <pc:docMk/>
          <pc:sldMk cId="815651211" sldId="2008"/>
        </pc:sldMkLst>
        <pc:spChg chg="mod">
          <ac:chgData name="Marion Wiesheu" userId="e31b03c9-5b94-4bcb-bb10-ddf71751b58d" providerId="ADAL" clId="{1393FD3A-2CD2-4BD0-A36E-BF46E57130A6}" dt="2025-07-29T13:54:37.691" v="4485" actId="20577"/>
          <ac:spMkLst>
            <pc:docMk/>
            <pc:sldMk cId="815651211" sldId="2008"/>
            <ac:spMk id="5" creationId="{0FFD2F52-64FB-F9C5-249F-907F1FBA9159}"/>
          </ac:spMkLst>
        </pc:spChg>
      </pc:sldChg>
      <pc:sldChg chg="modSp mod">
        <pc:chgData name="Marion Wiesheu" userId="e31b03c9-5b94-4bcb-bb10-ddf71751b58d" providerId="ADAL" clId="{1393FD3A-2CD2-4BD0-A36E-BF46E57130A6}" dt="2025-07-29T13:43:33.181" v="4208" actId="207"/>
        <pc:sldMkLst>
          <pc:docMk/>
          <pc:sldMk cId="2213533081" sldId="2013"/>
        </pc:sldMkLst>
        <pc:spChg chg="mod">
          <ac:chgData name="Marion Wiesheu" userId="e31b03c9-5b94-4bcb-bb10-ddf71751b58d" providerId="ADAL" clId="{1393FD3A-2CD2-4BD0-A36E-BF46E57130A6}" dt="2025-07-29T13:43:33.181" v="4208" actId="207"/>
          <ac:spMkLst>
            <pc:docMk/>
            <pc:sldMk cId="2213533081" sldId="2013"/>
            <ac:spMk id="5" creationId="{AAFE359C-59F5-CA03-A825-95308DA08CE4}"/>
          </ac:spMkLst>
        </pc:spChg>
      </pc:sldChg>
      <pc:sldChg chg="del">
        <pc:chgData name="Marion Wiesheu" userId="e31b03c9-5b94-4bcb-bb10-ddf71751b58d" providerId="ADAL" clId="{1393FD3A-2CD2-4BD0-A36E-BF46E57130A6}" dt="2025-07-29T12:15:53.555" v="1415" actId="47"/>
        <pc:sldMkLst>
          <pc:docMk/>
          <pc:sldMk cId="1746050357" sldId="2014"/>
        </pc:sldMkLst>
      </pc:sldChg>
      <pc:sldChg chg="del">
        <pc:chgData name="Marion Wiesheu" userId="e31b03c9-5b94-4bcb-bb10-ddf71751b58d" providerId="ADAL" clId="{1393FD3A-2CD2-4BD0-A36E-BF46E57130A6}" dt="2025-07-29T12:16:22.738" v="1420" actId="47"/>
        <pc:sldMkLst>
          <pc:docMk/>
          <pc:sldMk cId="3054187256" sldId="2015"/>
        </pc:sldMkLst>
      </pc:sldChg>
      <pc:sldChg chg="new del">
        <pc:chgData name="Marion Wiesheu" userId="e31b03c9-5b94-4bcb-bb10-ddf71751b58d" providerId="ADAL" clId="{1393FD3A-2CD2-4BD0-A36E-BF46E57130A6}" dt="2025-07-28T08:25:12.863" v="434" actId="47"/>
        <pc:sldMkLst>
          <pc:docMk/>
          <pc:sldMk cId="823003135" sldId="2017"/>
        </pc:sldMkLst>
      </pc:sldChg>
      <pc:sldChg chg="modSp new del mod">
        <pc:chgData name="Marion Wiesheu" userId="e31b03c9-5b94-4bcb-bb10-ddf71751b58d" providerId="ADAL" clId="{1393FD3A-2CD2-4BD0-A36E-BF46E57130A6}" dt="2025-07-28T08:24:43.303" v="431" actId="2696"/>
        <pc:sldMkLst>
          <pc:docMk/>
          <pc:sldMk cId="2027148080" sldId="2017"/>
        </pc:sldMkLst>
      </pc:sldChg>
      <pc:sldChg chg="modSp add mod">
        <pc:chgData name="Marion Wiesheu" userId="e31b03c9-5b94-4bcb-bb10-ddf71751b58d" providerId="ADAL" clId="{1393FD3A-2CD2-4BD0-A36E-BF46E57130A6}" dt="2025-07-29T13:46:06.882" v="4234" actId="20577"/>
        <pc:sldMkLst>
          <pc:docMk/>
          <pc:sldMk cId="4022949872" sldId="2018"/>
        </pc:sldMkLst>
        <pc:spChg chg="mod">
          <ac:chgData name="Marion Wiesheu" userId="e31b03c9-5b94-4bcb-bb10-ddf71751b58d" providerId="ADAL" clId="{1393FD3A-2CD2-4BD0-A36E-BF46E57130A6}" dt="2025-07-29T13:46:06.882" v="4234" actId="20577"/>
          <ac:spMkLst>
            <pc:docMk/>
            <pc:sldMk cId="4022949872" sldId="2018"/>
            <ac:spMk id="2" creationId="{72CA0FAA-39AC-13FA-2E72-D14B17190564}"/>
          </ac:spMkLst>
        </pc:spChg>
        <pc:spChg chg="mod">
          <ac:chgData name="Marion Wiesheu" userId="e31b03c9-5b94-4bcb-bb10-ddf71751b58d" providerId="ADAL" clId="{1393FD3A-2CD2-4BD0-A36E-BF46E57130A6}" dt="2025-07-29T13:45:58.028" v="4229" actId="20577"/>
          <ac:spMkLst>
            <pc:docMk/>
            <pc:sldMk cId="4022949872" sldId="2018"/>
            <ac:spMk id="5" creationId="{4CF340AF-FA2C-DDF7-8923-2CB626770953}"/>
          </ac:spMkLst>
        </pc:spChg>
      </pc:sldChg>
      <pc:sldChg chg="addSp modSp new mod">
        <pc:chgData name="Marion Wiesheu" userId="e31b03c9-5b94-4bcb-bb10-ddf71751b58d" providerId="ADAL" clId="{1393FD3A-2CD2-4BD0-A36E-BF46E57130A6}" dt="2025-07-29T13:46:52.713" v="4252" actId="20577"/>
        <pc:sldMkLst>
          <pc:docMk/>
          <pc:sldMk cId="3621983584" sldId="2019"/>
        </pc:sldMkLst>
        <pc:spChg chg="mod">
          <ac:chgData name="Marion Wiesheu" userId="e31b03c9-5b94-4bcb-bb10-ddf71751b58d" providerId="ADAL" clId="{1393FD3A-2CD2-4BD0-A36E-BF46E57130A6}" dt="2025-07-28T08:27:44.079" v="1008" actId="20577"/>
          <ac:spMkLst>
            <pc:docMk/>
            <pc:sldMk cId="3621983584" sldId="2019"/>
            <ac:spMk id="2" creationId="{3A1E3D13-3229-E606-9A47-5D5AD92D9280}"/>
          </ac:spMkLst>
        </pc:spChg>
        <pc:spChg chg="mod">
          <ac:chgData name="Marion Wiesheu" userId="e31b03c9-5b94-4bcb-bb10-ddf71751b58d" providerId="ADAL" clId="{1393FD3A-2CD2-4BD0-A36E-BF46E57130A6}" dt="2025-07-29T13:46:52.713" v="4252" actId="20577"/>
          <ac:spMkLst>
            <pc:docMk/>
            <pc:sldMk cId="3621983584" sldId="2019"/>
            <ac:spMk id="5" creationId="{294FA0FD-B009-265C-E3FA-5B08AC25D941}"/>
          </ac:spMkLst>
        </pc:spChg>
      </pc:sldChg>
      <pc:sldChg chg="add del">
        <pc:chgData name="Marion Wiesheu" userId="e31b03c9-5b94-4bcb-bb10-ddf71751b58d" providerId="ADAL" clId="{1393FD3A-2CD2-4BD0-A36E-BF46E57130A6}" dt="2025-07-29T14:29:38.609" v="4822" actId="47"/>
        <pc:sldMkLst>
          <pc:docMk/>
          <pc:sldMk cId="3872184288" sldId="2020"/>
        </pc:sldMkLst>
      </pc:sldChg>
      <pc:sldChg chg="addSp delSp modSp new mod ord">
        <pc:chgData name="Marion Wiesheu" userId="e31b03c9-5b94-4bcb-bb10-ddf71751b58d" providerId="ADAL" clId="{1393FD3A-2CD2-4BD0-A36E-BF46E57130A6}" dt="2025-07-29T14:00:33.540" v="4514" actId="20577"/>
        <pc:sldMkLst>
          <pc:docMk/>
          <pc:sldMk cId="161326685" sldId="2021"/>
        </pc:sldMkLst>
        <pc:spChg chg="mod">
          <ac:chgData name="Marion Wiesheu" userId="e31b03c9-5b94-4bcb-bb10-ddf71751b58d" providerId="ADAL" clId="{1393FD3A-2CD2-4BD0-A36E-BF46E57130A6}" dt="2025-07-29T13:44:22.777" v="4221" actId="20577"/>
          <ac:spMkLst>
            <pc:docMk/>
            <pc:sldMk cId="161326685" sldId="2021"/>
            <ac:spMk id="2" creationId="{0A20F6D7-CD10-2003-A4ED-B7C7160DF53B}"/>
          </ac:spMkLst>
        </pc:spChg>
        <pc:spChg chg="mod">
          <ac:chgData name="Marion Wiesheu" userId="e31b03c9-5b94-4bcb-bb10-ddf71751b58d" providerId="ADAL" clId="{1393FD3A-2CD2-4BD0-A36E-BF46E57130A6}" dt="2025-07-29T14:00:33.540" v="4514" actId="20577"/>
          <ac:spMkLst>
            <pc:docMk/>
            <pc:sldMk cId="161326685" sldId="2021"/>
            <ac:spMk id="5" creationId="{8E24E763-E010-4370-BDE3-737FFECFDED4}"/>
          </ac:spMkLst>
        </pc:spChg>
        <pc:spChg chg="add del mod">
          <ac:chgData name="Marion Wiesheu" userId="e31b03c9-5b94-4bcb-bb10-ddf71751b58d" providerId="ADAL" clId="{1393FD3A-2CD2-4BD0-A36E-BF46E57130A6}" dt="2025-07-29T12:45:37.410" v="2033"/>
          <ac:spMkLst>
            <pc:docMk/>
            <pc:sldMk cId="161326685" sldId="2021"/>
            <ac:spMk id="7" creationId="{B1964120-0911-729E-60EA-F843ADFA09A1}"/>
          </ac:spMkLst>
        </pc:spChg>
      </pc:sldChg>
      <pc:sldChg chg="modSp new mod">
        <pc:chgData name="Marion Wiesheu" userId="e31b03c9-5b94-4bcb-bb10-ddf71751b58d" providerId="ADAL" clId="{1393FD3A-2CD2-4BD0-A36E-BF46E57130A6}" dt="2025-07-29T13:34:41.489" v="3609" actId="20577"/>
        <pc:sldMkLst>
          <pc:docMk/>
          <pc:sldMk cId="1550979468" sldId="2022"/>
        </pc:sldMkLst>
        <pc:spChg chg="mod">
          <ac:chgData name="Marion Wiesheu" userId="e31b03c9-5b94-4bcb-bb10-ddf71751b58d" providerId="ADAL" clId="{1393FD3A-2CD2-4BD0-A36E-BF46E57130A6}" dt="2025-07-29T13:33:05.398" v="3590" actId="20577"/>
          <ac:spMkLst>
            <pc:docMk/>
            <pc:sldMk cId="1550979468" sldId="2022"/>
            <ac:spMk id="2" creationId="{FFBBE6EA-F711-A856-6F72-74E24E5C4AAD}"/>
          </ac:spMkLst>
        </pc:spChg>
        <pc:spChg chg="mod">
          <ac:chgData name="Marion Wiesheu" userId="e31b03c9-5b94-4bcb-bb10-ddf71751b58d" providerId="ADAL" clId="{1393FD3A-2CD2-4BD0-A36E-BF46E57130A6}" dt="2025-07-29T13:34:41.489" v="3609" actId="20577"/>
          <ac:spMkLst>
            <pc:docMk/>
            <pc:sldMk cId="1550979468" sldId="2022"/>
            <ac:spMk id="5" creationId="{EF2AF3CA-5B37-1571-CCA4-9955E4127BAC}"/>
          </ac:spMkLst>
        </pc:spChg>
      </pc:sldChg>
      <pc:sldChg chg="addSp delSp modSp new mod modClrScheme chgLayout">
        <pc:chgData name="Marion Wiesheu" userId="e31b03c9-5b94-4bcb-bb10-ddf71751b58d" providerId="ADAL" clId="{1393FD3A-2CD2-4BD0-A36E-BF46E57130A6}" dt="2025-07-29T14:27:09.160" v="4821" actId="478"/>
        <pc:sldMkLst>
          <pc:docMk/>
          <pc:sldMk cId="4094925480" sldId="2023"/>
        </pc:sldMkLst>
        <pc:spChg chg="mod ord">
          <ac:chgData name="Marion Wiesheu" userId="e31b03c9-5b94-4bcb-bb10-ddf71751b58d" providerId="ADAL" clId="{1393FD3A-2CD2-4BD0-A36E-BF46E57130A6}" dt="2025-07-29T14:26:01.547" v="4758" actId="700"/>
          <ac:spMkLst>
            <pc:docMk/>
            <pc:sldMk cId="4094925480" sldId="2023"/>
            <ac:spMk id="2" creationId="{E335BFD9-AACE-AA54-6C56-21CA9362A430}"/>
          </ac:spMkLst>
        </pc:spChg>
        <pc:spChg chg="mod ord">
          <ac:chgData name="Marion Wiesheu" userId="e31b03c9-5b94-4bcb-bb10-ddf71751b58d" providerId="ADAL" clId="{1393FD3A-2CD2-4BD0-A36E-BF46E57130A6}" dt="2025-07-29T14:26:01.547" v="4758" actId="700"/>
          <ac:spMkLst>
            <pc:docMk/>
            <pc:sldMk cId="4094925480" sldId="2023"/>
            <ac:spMk id="3" creationId="{30E0F61C-7DBD-BA9C-8448-A7C486AB0FE8}"/>
          </ac:spMkLst>
        </pc:spChg>
        <pc:spChg chg="add mod ord">
          <ac:chgData name="Marion Wiesheu" userId="e31b03c9-5b94-4bcb-bb10-ddf71751b58d" providerId="ADAL" clId="{1393FD3A-2CD2-4BD0-A36E-BF46E57130A6}" dt="2025-07-29T14:26:47.406" v="4815" actId="14100"/>
          <ac:spMkLst>
            <pc:docMk/>
            <pc:sldMk cId="4094925480" sldId="2023"/>
            <ac:spMk id="4" creationId="{D5D267CC-D8E5-7FDB-686E-F2AB79CEEA3D}"/>
          </ac:spMkLst>
        </pc:spChg>
        <pc:spChg chg="add mod ord">
          <ac:chgData name="Marion Wiesheu" userId="e31b03c9-5b94-4bcb-bb10-ddf71751b58d" providerId="ADAL" clId="{1393FD3A-2CD2-4BD0-A36E-BF46E57130A6}" dt="2025-07-29T14:27:04.489" v="4820"/>
          <ac:spMkLst>
            <pc:docMk/>
            <pc:sldMk cId="4094925480" sldId="2023"/>
            <ac:spMk id="5" creationId="{ACFBA5B9-6A45-BC4C-ABA9-9125B681FB31}"/>
          </ac:spMkLst>
        </pc:spChg>
        <pc:graphicFrameChg chg="add del mod modGraphic">
          <ac:chgData name="Marion Wiesheu" userId="e31b03c9-5b94-4bcb-bb10-ddf71751b58d" providerId="ADAL" clId="{1393FD3A-2CD2-4BD0-A36E-BF46E57130A6}" dt="2025-07-29T14:27:09.160" v="4821" actId="478"/>
          <ac:graphicFrameMkLst>
            <pc:docMk/>
            <pc:sldMk cId="4094925480" sldId="2023"/>
            <ac:graphicFrameMk id="6" creationId="{2B530957-635F-00EB-3AE0-754C3B3E6186}"/>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383A84-501F-4DAE-8848-63322A18E0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2C50BB21-6EF3-468F-9576-15F0DCBFC7C9}">
      <dgm:prSet phldrT="[Text]"/>
      <dgm:spPr/>
      <dgm:t>
        <a:bodyPr/>
        <a:lstStyle/>
        <a:p>
          <a:r>
            <a:rPr lang="de-DE" dirty="0"/>
            <a:t>3</a:t>
          </a:r>
        </a:p>
      </dgm:t>
    </dgm:pt>
    <dgm:pt modelId="{955A988B-A234-469F-AA44-69E5ADB9DDB0}" type="parTrans" cxnId="{E8E01A7F-EF77-4F02-8F04-9BCE3FFEDD09}">
      <dgm:prSet/>
      <dgm:spPr/>
      <dgm:t>
        <a:bodyPr/>
        <a:lstStyle/>
        <a:p>
          <a:endParaRPr lang="de-DE"/>
        </a:p>
      </dgm:t>
    </dgm:pt>
    <dgm:pt modelId="{B670C0B2-332E-41E2-922C-62E52E1681F4}" type="sibTrans" cxnId="{E8E01A7F-EF77-4F02-8F04-9BCE3FFEDD09}">
      <dgm:prSet/>
      <dgm:spPr/>
      <dgm:t>
        <a:bodyPr/>
        <a:lstStyle/>
        <a:p>
          <a:endParaRPr lang="de-DE"/>
        </a:p>
      </dgm:t>
    </dgm:pt>
    <dgm:pt modelId="{CB21E13B-CA20-4197-A333-6692A818F664}">
      <dgm:prSet phldrT="[Text]"/>
      <dgm:spPr/>
      <dgm:t>
        <a:bodyPr/>
        <a:lstStyle/>
        <a:p>
          <a:r>
            <a:rPr lang="de-DE" b="0" dirty="0"/>
            <a:t>Schutz vor Gefährdung durch Einsatz technischer Maßnahmen</a:t>
          </a:r>
          <a:endParaRPr lang="de-DE" dirty="0"/>
        </a:p>
      </dgm:t>
    </dgm:pt>
    <dgm:pt modelId="{0DA9DE56-BEFE-4FB3-ACB1-DA06CA6E79C9}" type="parTrans" cxnId="{DF278B7B-F603-4F6F-A78F-9821486F6E0F}">
      <dgm:prSet/>
      <dgm:spPr/>
      <dgm:t>
        <a:bodyPr/>
        <a:lstStyle/>
        <a:p>
          <a:endParaRPr lang="de-DE"/>
        </a:p>
      </dgm:t>
    </dgm:pt>
    <dgm:pt modelId="{158057E1-BC78-4D54-9B85-3C02E3F70FE8}" type="sibTrans" cxnId="{DF278B7B-F603-4F6F-A78F-9821486F6E0F}">
      <dgm:prSet/>
      <dgm:spPr/>
      <dgm:t>
        <a:bodyPr/>
        <a:lstStyle/>
        <a:p>
          <a:endParaRPr lang="de-DE"/>
        </a:p>
      </dgm:t>
    </dgm:pt>
    <dgm:pt modelId="{79B53920-51F4-4373-B0B8-EB9F4A084760}">
      <dgm:prSet phldrT="[Text]"/>
      <dgm:spPr/>
      <dgm:t>
        <a:bodyPr/>
        <a:lstStyle/>
        <a:p>
          <a:r>
            <a:rPr lang="de-DE" dirty="0"/>
            <a:t>4</a:t>
          </a:r>
        </a:p>
      </dgm:t>
    </dgm:pt>
    <dgm:pt modelId="{99E0CAD0-647A-490E-8612-EFA94DC79C59}" type="parTrans" cxnId="{0F0ADA0E-9C15-4622-B9F0-3B49E893A796}">
      <dgm:prSet/>
      <dgm:spPr/>
      <dgm:t>
        <a:bodyPr/>
        <a:lstStyle/>
        <a:p>
          <a:endParaRPr lang="de-DE"/>
        </a:p>
      </dgm:t>
    </dgm:pt>
    <dgm:pt modelId="{9E31A780-7F47-4070-BA7D-541C249DC1AA}" type="sibTrans" cxnId="{0F0ADA0E-9C15-4622-B9F0-3B49E893A796}">
      <dgm:prSet/>
      <dgm:spPr/>
      <dgm:t>
        <a:bodyPr/>
        <a:lstStyle/>
        <a:p>
          <a:endParaRPr lang="de-DE"/>
        </a:p>
      </dgm:t>
    </dgm:pt>
    <dgm:pt modelId="{2BB42E21-AC32-4E8D-96AB-A7BF5A3AE22C}">
      <dgm:prSet phldrT="[Text]"/>
      <dgm:spPr/>
      <dgm:t>
        <a:bodyPr/>
        <a:lstStyle/>
        <a:p>
          <a:r>
            <a:rPr lang="de-DE" b="0" dirty="0"/>
            <a:t>Personen aus dem Gefahrenbereich fernhalten </a:t>
          </a:r>
          <a:endParaRPr lang="de-DE" dirty="0"/>
        </a:p>
      </dgm:t>
    </dgm:pt>
    <dgm:pt modelId="{57CED349-EECE-4DDA-A7B7-8677AF40D40B}" type="parTrans" cxnId="{90470082-22A3-46D4-9014-3C321720D331}">
      <dgm:prSet/>
      <dgm:spPr/>
      <dgm:t>
        <a:bodyPr/>
        <a:lstStyle/>
        <a:p>
          <a:endParaRPr lang="de-DE"/>
        </a:p>
      </dgm:t>
    </dgm:pt>
    <dgm:pt modelId="{78A25AA6-88C2-4DB1-871D-19FFE32E84CE}" type="sibTrans" cxnId="{90470082-22A3-46D4-9014-3C321720D331}">
      <dgm:prSet/>
      <dgm:spPr/>
      <dgm:t>
        <a:bodyPr/>
        <a:lstStyle/>
        <a:p>
          <a:endParaRPr lang="de-DE"/>
        </a:p>
      </dgm:t>
    </dgm:pt>
    <dgm:pt modelId="{8FD38093-590F-458E-BEAF-1C33BC2A22C8}">
      <dgm:prSet phldrT="[Text]"/>
      <dgm:spPr/>
      <dgm:t>
        <a:bodyPr/>
        <a:lstStyle/>
        <a:p>
          <a:r>
            <a:rPr lang="de-DE" dirty="0"/>
            <a:t>5</a:t>
          </a:r>
        </a:p>
      </dgm:t>
    </dgm:pt>
    <dgm:pt modelId="{4B888C6B-68CF-4F8A-951A-2405C76581DE}" type="parTrans" cxnId="{1E826191-E8DF-43F8-A9BF-93B88F488C65}">
      <dgm:prSet/>
      <dgm:spPr/>
      <dgm:t>
        <a:bodyPr/>
        <a:lstStyle/>
        <a:p>
          <a:endParaRPr lang="de-DE"/>
        </a:p>
      </dgm:t>
    </dgm:pt>
    <dgm:pt modelId="{40AA6628-014B-49F2-AB15-57A845D4E44F}" type="sibTrans" cxnId="{1E826191-E8DF-43F8-A9BF-93B88F488C65}">
      <dgm:prSet/>
      <dgm:spPr/>
      <dgm:t>
        <a:bodyPr/>
        <a:lstStyle/>
        <a:p>
          <a:endParaRPr lang="de-DE"/>
        </a:p>
      </dgm:t>
    </dgm:pt>
    <dgm:pt modelId="{4346B9CF-23AA-45CC-88F5-07EDA6034943}">
      <dgm:prSet phldrT="[Text]"/>
      <dgm:spPr/>
      <dgm:t>
        <a:bodyPr/>
        <a:lstStyle/>
        <a:p>
          <a:r>
            <a:rPr lang="de-DE" b="0" dirty="0"/>
            <a:t>Schutz vor Gefährdungen durch Einsatz persönlicher Schutzausrüstung</a:t>
          </a:r>
          <a:endParaRPr lang="de-DE" dirty="0"/>
        </a:p>
      </dgm:t>
    </dgm:pt>
    <dgm:pt modelId="{B9CCA002-DB0C-49F3-AF16-C9886FA1230D}" type="parTrans" cxnId="{155BDE7C-673D-4406-AA40-CAE6A8CF70D4}">
      <dgm:prSet/>
      <dgm:spPr/>
      <dgm:t>
        <a:bodyPr/>
        <a:lstStyle/>
        <a:p>
          <a:endParaRPr lang="de-DE"/>
        </a:p>
      </dgm:t>
    </dgm:pt>
    <dgm:pt modelId="{7CC6F1C3-B8FC-402F-A5DA-BCABF8BF911D}" type="sibTrans" cxnId="{155BDE7C-673D-4406-AA40-CAE6A8CF70D4}">
      <dgm:prSet/>
      <dgm:spPr/>
      <dgm:t>
        <a:bodyPr/>
        <a:lstStyle/>
        <a:p>
          <a:endParaRPr lang="de-DE"/>
        </a:p>
      </dgm:t>
    </dgm:pt>
    <dgm:pt modelId="{07DD8525-865B-401E-9D63-62B03AD30E2B}">
      <dgm:prSet/>
      <dgm:spPr/>
      <dgm:t>
        <a:bodyPr/>
        <a:lstStyle/>
        <a:p>
          <a:r>
            <a:rPr lang="de-DE" dirty="0"/>
            <a:t>2</a:t>
          </a:r>
        </a:p>
      </dgm:t>
    </dgm:pt>
    <dgm:pt modelId="{FDA7A6DD-8A34-4B45-BFDF-0396C0627042}" type="parTrans" cxnId="{F4310469-E986-40FD-B6DA-D9D4CA63AF43}">
      <dgm:prSet/>
      <dgm:spPr/>
      <dgm:t>
        <a:bodyPr/>
        <a:lstStyle/>
        <a:p>
          <a:endParaRPr lang="de-DE"/>
        </a:p>
      </dgm:t>
    </dgm:pt>
    <dgm:pt modelId="{61D9A73E-A7C2-465B-9052-336BEB91FB21}" type="sibTrans" cxnId="{F4310469-E986-40FD-B6DA-D9D4CA63AF43}">
      <dgm:prSet/>
      <dgm:spPr/>
      <dgm:t>
        <a:bodyPr/>
        <a:lstStyle/>
        <a:p>
          <a:endParaRPr lang="de-DE"/>
        </a:p>
      </dgm:t>
    </dgm:pt>
    <dgm:pt modelId="{D2549621-921B-42F0-9C10-A770A8E63BF5}">
      <dgm:prSet/>
      <dgm:spPr/>
      <dgm:t>
        <a:bodyPr/>
        <a:lstStyle/>
        <a:p>
          <a:r>
            <a:rPr lang="de-DE" dirty="0"/>
            <a:t>1</a:t>
          </a:r>
        </a:p>
      </dgm:t>
    </dgm:pt>
    <dgm:pt modelId="{EF0831EF-0E02-40EC-BE29-40C48A54D3E8}" type="parTrans" cxnId="{D0145FCB-B45D-4DE0-8502-3C7A89BA3454}">
      <dgm:prSet/>
      <dgm:spPr/>
      <dgm:t>
        <a:bodyPr/>
        <a:lstStyle/>
        <a:p>
          <a:endParaRPr lang="de-DE"/>
        </a:p>
      </dgm:t>
    </dgm:pt>
    <dgm:pt modelId="{23009C7C-60BF-44C6-85DD-6AE1C81A36E8}" type="sibTrans" cxnId="{D0145FCB-B45D-4DE0-8502-3C7A89BA3454}">
      <dgm:prSet/>
      <dgm:spPr/>
      <dgm:t>
        <a:bodyPr/>
        <a:lstStyle/>
        <a:p>
          <a:endParaRPr lang="de-DE"/>
        </a:p>
      </dgm:t>
    </dgm:pt>
    <dgm:pt modelId="{3E95AC93-270D-4D15-B61A-17FB08EA81C2}">
      <dgm:prSet/>
      <dgm:spPr/>
      <dgm:t>
        <a:bodyPr/>
        <a:lstStyle/>
        <a:p>
          <a:r>
            <a:rPr lang="de-DE" b="0" dirty="0"/>
            <a:t>verbleibende Gefährdung möglichst gering halten </a:t>
          </a:r>
          <a:endParaRPr lang="de-DE" dirty="0"/>
        </a:p>
      </dgm:t>
    </dgm:pt>
    <dgm:pt modelId="{23008341-7478-4B7B-85AF-AA5BFAF9C3E1}" type="parTrans" cxnId="{EAC65133-B6EA-4EE3-BDCB-35F844CAEFB2}">
      <dgm:prSet/>
      <dgm:spPr/>
      <dgm:t>
        <a:bodyPr/>
        <a:lstStyle/>
        <a:p>
          <a:endParaRPr lang="de-DE"/>
        </a:p>
      </dgm:t>
    </dgm:pt>
    <dgm:pt modelId="{597F6BA7-CABD-4309-BFA4-D2F818B844C9}" type="sibTrans" cxnId="{EAC65133-B6EA-4EE3-BDCB-35F844CAEFB2}">
      <dgm:prSet/>
      <dgm:spPr/>
      <dgm:t>
        <a:bodyPr/>
        <a:lstStyle/>
        <a:p>
          <a:endParaRPr lang="de-DE"/>
        </a:p>
      </dgm:t>
    </dgm:pt>
    <dgm:pt modelId="{E04B229D-A99D-4683-9E4D-F3FE78FA4E30}">
      <dgm:prSet/>
      <dgm:spPr/>
      <dgm:t>
        <a:bodyPr/>
        <a:lstStyle/>
        <a:p>
          <a:r>
            <a:rPr lang="de-DE" b="0" dirty="0"/>
            <a:t>Vermeidung der Gefährdung </a:t>
          </a:r>
          <a:endParaRPr lang="de-DE" dirty="0"/>
        </a:p>
      </dgm:t>
    </dgm:pt>
    <dgm:pt modelId="{4B9431E0-6FD2-4A58-890B-B0780A302CF6}" type="parTrans" cxnId="{03105969-778E-42CA-A7C4-AC78B9A51207}">
      <dgm:prSet/>
      <dgm:spPr/>
      <dgm:t>
        <a:bodyPr/>
        <a:lstStyle/>
        <a:p>
          <a:endParaRPr lang="de-DE"/>
        </a:p>
      </dgm:t>
    </dgm:pt>
    <dgm:pt modelId="{EEEE76B2-9641-4F72-A2D7-7BB0F9C9A164}" type="sibTrans" cxnId="{03105969-778E-42CA-A7C4-AC78B9A51207}">
      <dgm:prSet/>
      <dgm:spPr/>
      <dgm:t>
        <a:bodyPr/>
        <a:lstStyle/>
        <a:p>
          <a:endParaRPr lang="de-DE"/>
        </a:p>
      </dgm:t>
    </dgm:pt>
    <dgm:pt modelId="{6E9C0C8F-10CF-4ADA-8B67-ACC2F0B1E756}" type="pres">
      <dgm:prSet presAssocID="{85383A84-501F-4DAE-8848-63322A18E0CC}" presName="linearFlow" presStyleCnt="0">
        <dgm:presLayoutVars>
          <dgm:dir/>
          <dgm:animLvl val="lvl"/>
          <dgm:resizeHandles val="exact"/>
        </dgm:presLayoutVars>
      </dgm:prSet>
      <dgm:spPr/>
    </dgm:pt>
    <dgm:pt modelId="{E31A5DBD-C8E4-4EFC-A792-187877C705F2}" type="pres">
      <dgm:prSet presAssocID="{D2549621-921B-42F0-9C10-A770A8E63BF5}" presName="composite" presStyleCnt="0"/>
      <dgm:spPr/>
    </dgm:pt>
    <dgm:pt modelId="{6FAFE0B0-1A94-4F61-8F42-98C8FB072DA6}" type="pres">
      <dgm:prSet presAssocID="{D2549621-921B-42F0-9C10-A770A8E63BF5}" presName="parentText" presStyleLbl="alignNode1" presStyleIdx="0" presStyleCnt="5">
        <dgm:presLayoutVars>
          <dgm:chMax val="1"/>
          <dgm:bulletEnabled val="1"/>
        </dgm:presLayoutVars>
      </dgm:prSet>
      <dgm:spPr/>
    </dgm:pt>
    <dgm:pt modelId="{FC69342F-1206-4E59-A790-6F38FC09A955}" type="pres">
      <dgm:prSet presAssocID="{D2549621-921B-42F0-9C10-A770A8E63BF5}" presName="descendantText" presStyleLbl="alignAcc1" presStyleIdx="0" presStyleCnt="5">
        <dgm:presLayoutVars>
          <dgm:bulletEnabled val="1"/>
        </dgm:presLayoutVars>
      </dgm:prSet>
      <dgm:spPr/>
    </dgm:pt>
    <dgm:pt modelId="{77D6CB13-EE38-439D-BEB8-CFBBA1C5318F}" type="pres">
      <dgm:prSet presAssocID="{23009C7C-60BF-44C6-85DD-6AE1C81A36E8}" presName="sp" presStyleCnt="0"/>
      <dgm:spPr/>
    </dgm:pt>
    <dgm:pt modelId="{6E27EE3B-797D-42AC-B36B-BFA698CE2E05}" type="pres">
      <dgm:prSet presAssocID="{07DD8525-865B-401E-9D63-62B03AD30E2B}" presName="composite" presStyleCnt="0"/>
      <dgm:spPr/>
    </dgm:pt>
    <dgm:pt modelId="{02B73828-C58B-4B46-B4BF-78AAFA78B4BA}" type="pres">
      <dgm:prSet presAssocID="{07DD8525-865B-401E-9D63-62B03AD30E2B}" presName="parentText" presStyleLbl="alignNode1" presStyleIdx="1" presStyleCnt="5">
        <dgm:presLayoutVars>
          <dgm:chMax val="1"/>
          <dgm:bulletEnabled val="1"/>
        </dgm:presLayoutVars>
      </dgm:prSet>
      <dgm:spPr/>
    </dgm:pt>
    <dgm:pt modelId="{0A7096D9-3B4F-41A8-8F85-097B048FB3A3}" type="pres">
      <dgm:prSet presAssocID="{07DD8525-865B-401E-9D63-62B03AD30E2B}" presName="descendantText" presStyleLbl="alignAcc1" presStyleIdx="1" presStyleCnt="5">
        <dgm:presLayoutVars>
          <dgm:bulletEnabled val="1"/>
        </dgm:presLayoutVars>
      </dgm:prSet>
      <dgm:spPr/>
    </dgm:pt>
    <dgm:pt modelId="{D3AAA9BE-4A40-4E12-B2A1-F9ADE3EA7B48}" type="pres">
      <dgm:prSet presAssocID="{61D9A73E-A7C2-465B-9052-336BEB91FB21}" presName="sp" presStyleCnt="0"/>
      <dgm:spPr/>
    </dgm:pt>
    <dgm:pt modelId="{C948E5C0-C17D-4501-823E-74FD5D7E0D73}" type="pres">
      <dgm:prSet presAssocID="{2C50BB21-6EF3-468F-9576-15F0DCBFC7C9}" presName="composite" presStyleCnt="0"/>
      <dgm:spPr/>
    </dgm:pt>
    <dgm:pt modelId="{63530956-0F6C-4104-9F5C-FD3A4535CE75}" type="pres">
      <dgm:prSet presAssocID="{2C50BB21-6EF3-468F-9576-15F0DCBFC7C9}" presName="parentText" presStyleLbl="alignNode1" presStyleIdx="2" presStyleCnt="5">
        <dgm:presLayoutVars>
          <dgm:chMax val="1"/>
          <dgm:bulletEnabled val="1"/>
        </dgm:presLayoutVars>
      </dgm:prSet>
      <dgm:spPr/>
    </dgm:pt>
    <dgm:pt modelId="{5FE39BC4-3C2B-4F51-95F9-664FD806BEA9}" type="pres">
      <dgm:prSet presAssocID="{2C50BB21-6EF3-468F-9576-15F0DCBFC7C9}" presName="descendantText" presStyleLbl="alignAcc1" presStyleIdx="2" presStyleCnt="5">
        <dgm:presLayoutVars>
          <dgm:bulletEnabled val="1"/>
        </dgm:presLayoutVars>
      </dgm:prSet>
      <dgm:spPr/>
    </dgm:pt>
    <dgm:pt modelId="{66950202-5AD9-4AF8-A8C7-2CE288A50596}" type="pres">
      <dgm:prSet presAssocID="{B670C0B2-332E-41E2-922C-62E52E1681F4}" presName="sp" presStyleCnt="0"/>
      <dgm:spPr/>
    </dgm:pt>
    <dgm:pt modelId="{03C0BFA6-66F4-421F-B04A-DB1DE5EF672D}" type="pres">
      <dgm:prSet presAssocID="{79B53920-51F4-4373-B0B8-EB9F4A084760}" presName="composite" presStyleCnt="0"/>
      <dgm:spPr/>
    </dgm:pt>
    <dgm:pt modelId="{4A380C6D-12A7-4491-8528-C2EAC4DA0754}" type="pres">
      <dgm:prSet presAssocID="{79B53920-51F4-4373-B0B8-EB9F4A084760}" presName="parentText" presStyleLbl="alignNode1" presStyleIdx="3" presStyleCnt="5">
        <dgm:presLayoutVars>
          <dgm:chMax val="1"/>
          <dgm:bulletEnabled val="1"/>
        </dgm:presLayoutVars>
      </dgm:prSet>
      <dgm:spPr/>
    </dgm:pt>
    <dgm:pt modelId="{5B8FC6E6-F030-46DB-B5E0-11A4252108E2}" type="pres">
      <dgm:prSet presAssocID="{79B53920-51F4-4373-B0B8-EB9F4A084760}" presName="descendantText" presStyleLbl="alignAcc1" presStyleIdx="3" presStyleCnt="5">
        <dgm:presLayoutVars>
          <dgm:bulletEnabled val="1"/>
        </dgm:presLayoutVars>
      </dgm:prSet>
      <dgm:spPr/>
    </dgm:pt>
    <dgm:pt modelId="{EC63F65D-99BE-4BC6-9391-AB34DDB53D38}" type="pres">
      <dgm:prSet presAssocID="{9E31A780-7F47-4070-BA7D-541C249DC1AA}" presName="sp" presStyleCnt="0"/>
      <dgm:spPr/>
    </dgm:pt>
    <dgm:pt modelId="{FC6BD2A6-4F4B-4B3A-893D-32AC2237A763}" type="pres">
      <dgm:prSet presAssocID="{8FD38093-590F-458E-BEAF-1C33BC2A22C8}" presName="composite" presStyleCnt="0"/>
      <dgm:spPr/>
    </dgm:pt>
    <dgm:pt modelId="{1E6F1BCE-412B-4FFA-8C56-2260FD10DC2C}" type="pres">
      <dgm:prSet presAssocID="{8FD38093-590F-458E-BEAF-1C33BC2A22C8}" presName="parentText" presStyleLbl="alignNode1" presStyleIdx="4" presStyleCnt="5">
        <dgm:presLayoutVars>
          <dgm:chMax val="1"/>
          <dgm:bulletEnabled val="1"/>
        </dgm:presLayoutVars>
      </dgm:prSet>
      <dgm:spPr/>
    </dgm:pt>
    <dgm:pt modelId="{00CFA729-E0DB-477F-A662-747CD7C15BEB}" type="pres">
      <dgm:prSet presAssocID="{8FD38093-590F-458E-BEAF-1C33BC2A22C8}" presName="descendantText" presStyleLbl="alignAcc1" presStyleIdx="4" presStyleCnt="5" custLinFactNeighborX="0" custLinFactNeighborY="1428">
        <dgm:presLayoutVars>
          <dgm:bulletEnabled val="1"/>
        </dgm:presLayoutVars>
      </dgm:prSet>
      <dgm:spPr/>
    </dgm:pt>
  </dgm:ptLst>
  <dgm:cxnLst>
    <dgm:cxn modelId="{0F0ADA0E-9C15-4622-B9F0-3B49E893A796}" srcId="{85383A84-501F-4DAE-8848-63322A18E0CC}" destId="{79B53920-51F4-4373-B0B8-EB9F4A084760}" srcOrd="3" destOrd="0" parTransId="{99E0CAD0-647A-490E-8612-EFA94DC79C59}" sibTransId="{9E31A780-7F47-4070-BA7D-541C249DC1AA}"/>
    <dgm:cxn modelId="{AD516427-A8AF-4C51-B4E2-C615ABB6E79C}" type="presOf" srcId="{8FD38093-590F-458E-BEAF-1C33BC2A22C8}" destId="{1E6F1BCE-412B-4FFA-8C56-2260FD10DC2C}" srcOrd="0" destOrd="0" presId="urn:microsoft.com/office/officeart/2005/8/layout/chevron2"/>
    <dgm:cxn modelId="{A4F2E02D-1496-4B8B-AC65-32B78D6AACBB}" type="presOf" srcId="{E04B229D-A99D-4683-9E4D-F3FE78FA4E30}" destId="{FC69342F-1206-4E59-A790-6F38FC09A955}" srcOrd="0" destOrd="0" presId="urn:microsoft.com/office/officeart/2005/8/layout/chevron2"/>
    <dgm:cxn modelId="{EAC65133-B6EA-4EE3-BDCB-35F844CAEFB2}" srcId="{07DD8525-865B-401E-9D63-62B03AD30E2B}" destId="{3E95AC93-270D-4D15-B61A-17FB08EA81C2}" srcOrd="0" destOrd="0" parTransId="{23008341-7478-4B7B-85AF-AA5BFAF9C3E1}" sibTransId="{597F6BA7-CABD-4309-BFA4-D2F818B844C9}"/>
    <dgm:cxn modelId="{16094938-D972-432C-99B2-43DAED8BF172}" type="presOf" srcId="{07DD8525-865B-401E-9D63-62B03AD30E2B}" destId="{02B73828-C58B-4B46-B4BF-78AAFA78B4BA}" srcOrd="0" destOrd="0" presId="urn:microsoft.com/office/officeart/2005/8/layout/chevron2"/>
    <dgm:cxn modelId="{A4CF8942-F29D-43A7-8EA4-94FD6ECB4DE3}" type="presOf" srcId="{2C50BB21-6EF3-468F-9576-15F0DCBFC7C9}" destId="{63530956-0F6C-4104-9F5C-FD3A4535CE75}" srcOrd="0" destOrd="0" presId="urn:microsoft.com/office/officeart/2005/8/layout/chevron2"/>
    <dgm:cxn modelId="{6A239C42-BD78-4EA9-AE9B-BBCE43D8DB21}" type="presOf" srcId="{2BB42E21-AC32-4E8D-96AB-A7BF5A3AE22C}" destId="{5B8FC6E6-F030-46DB-B5E0-11A4252108E2}" srcOrd="0" destOrd="0" presId="urn:microsoft.com/office/officeart/2005/8/layout/chevron2"/>
    <dgm:cxn modelId="{F4310469-E986-40FD-B6DA-D9D4CA63AF43}" srcId="{85383A84-501F-4DAE-8848-63322A18E0CC}" destId="{07DD8525-865B-401E-9D63-62B03AD30E2B}" srcOrd="1" destOrd="0" parTransId="{FDA7A6DD-8A34-4B45-BFDF-0396C0627042}" sibTransId="{61D9A73E-A7C2-465B-9052-336BEB91FB21}"/>
    <dgm:cxn modelId="{03105969-778E-42CA-A7C4-AC78B9A51207}" srcId="{D2549621-921B-42F0-9C10-A770A8E63BF5}" destId="{E04B229D-A99D-4683-9E4D-F3FE78FA4E30}" srcOrd="0" destOrd="0" parTransId="{4B9431E0-6FD2-4A58-890B-B0780A302CF6}" sibTransId="{EEEE76B2-9641-4F72-A2D7-7BB0F9C9A164}"/>
    <dgm:cxn modelId="{DF278B7B-F603-4F6F-A78F-9821486F6E0F}" srcId="{2C50BB21-6EF3-468F-9576-15F0DCBFC7C9}" destId="{CB21E13B-CA20-4197-A333-6692A818F664}" srcOrd="0" destOrd="0" parTransId="{0DA9DE56-BEFE-4FB3-ACB1-DA06CA6E79C9}" sibTransId="{158057E1-BC78-4D54-9B85-3C02E3F70FE8}"/>
    <dgm:cxn modelId="{155BDE7C-673D-4406-AA40-CAE6A8CF70D4}" srcId="{8FD38093-590F-458E-BEAF-1C33BC2A22C8}" destId="{4346B9CF-23AA-45CC-88F5-07EDA6034943}" srcOrd="0" destOrd="0" parTransId="{B9CCA002-DB0C-49F3-AF16-C9886FA1230D}" sibTransId="{7CC6F1C3-B8FC-402F-A5DA-BCABF8BF911D}"/>
    <dgm:cxn modelId="{E8E01A7F-EF77-4F02-8F04-9BCE3FFEDD09}" srcId="{85383A84-501F-4DAE-8848-63322A18E0CC}" destId="{2C50BB21-6EF3-468F-9576-15F0DCBFC7C9}" srcOrd="2" destOrd="0" parTransId="{955A988B-A234-469F-AA44-69E5ADB9DDB0}" sibTransId="{B670C0B2-332E-41E2-922C-62E52E1681F4}"/>
    <dgm:cxn modelId="{90470082-22A3-46D4-9014-3C321720D331}" srcId="{79B53920-51F4-4373-B0B8-EB9F4A084760}" destId="{2BB42E21-AC32-4E8D-96AB-A7BF5A3AE22C}" srcOrd="0" destOrd="0" parTransId="{57CED349-EECE-4DDA-A7B7-8677AF40D40B}" sibTransId="{78A25AA6-88C2-4DB1-871D-19FFE32E84CE}"/>
    <dgm:cxn modelId="{10C1248E-D8A7-4892-BB48-68DF8D45FB68}" type="presOf" srcId="{3E95AC93-270D-4D15-B61A-17FB08EA81C2}" destId="{0A7096D9-3B4F-41A8-8F85-097B048FB3A3}" srcOrd="0" destOrd="0" presId="urn:microsoft.com/office/officeart/2005/8/layout/chevron2"/>
    <dgm:cxn modelId="{1E826191-E8DF-43F8-A9BF-93B88F488C65}" srcId="{85383A84-501F-4DAE-8848-63322A18E0CC}" destId="{8FD38093-590F-458E-BEAF-1C33BC2A22C8}" srcOrd="4" destOrd="0" parTransId="{4B888C6B-68CF-4F8A-951A-2405C76581DE}" sibTransId="{40AA6628-014B-49F2-AB15-57A845D4E44F}"/>
    <dgm:cxn modelId="{D0708FBD-BCAB-42D4-AE77-FB6852D35262}" type="presOf" srcId="{85383A84-501F-4DAE-8848-63322A18E0CC}" destId="{6E9C0C8F-10CF-4ADA-8B67-ACC2F0B1E756}" srcOrd="0" destOrd="0" presId="urn:microsoft.com/office/officeart/2005/8/layout/chevron2"/>
    <dgm:cxn modelId="{CBCAFEBD-D866-4BC4-BE00-77C90010C9C4}" type="presOf" srcId="{D2549621-921B-42F0-9C10-A770A8E63BF5}" destId="{6FAFE0B0-1A94-4F61-8F42-98C8FB072DA6}" srcOrd="0" destOrd="0" presId="urn:microsoft.com/office/officeart/2005/8/layout/chevron2"/>
    <dgm:cxn modelId="{70F30FC7-9F15-4B54-BBE6-C51F23B67B39}" type="presOf" srcId="{CB21E13B-CA20-4197-A333-6692A818F664}" destId="{5FE39BC4-3C2B-4F51-95F9-664FD806BEA9}" srcOrd="0" destOrd="0" presId="urn:microsoft.com/office/officeart/2005/8/layout/chevron2"/>
    <dgm:cxn modelId="{D0145FCB-B45D-4DE0-8502-3C7A89BA3454}" srcId="{85383A84-501F-4DAE-8848-63322A18E0CC}" destId="{D2549621-921B-42F0-9C10-A770A8E63BF5}" srcOrd="0" destOrd="0" parTransId="{EF0831EF-0E02-40EC-BE29-40C48A54D3E8}" sibTransId="{23009C7C-60BF-44C6-85DD-6AE1C81A36E8}"/>
    <dgm:cxn modelId="{3224EDCD-FD80-413F-A442-82F218264E9E}" type="presOf" srcId="{79B53920-51F4-4373-B0B8-EB9F4A084760}" destId="{4A380C6D-12A7-4491-8528-C2EAC4DA0754}" srcOrd="0" destOrd="0" presId="urn:microsoft.com/office/officeart/2005/8/layout/chevron2"/>
    <dgm:cxn modelId="{2D9189E0-AE99-4185-A0B1-76CDA79B563E}" type="presOf" srcId="{4346B9CF-23AA-45CC-88F5-07EDA6034943}" destId="{00CFA729-E0DB-477F-A662-747CD7C15BEB}" srcOrd="0" destOrd="0" presId="urn:microsoft.com/office/officeart/2005/8/layout/chevron2"/>
    <dgm:cxn modelId="{04B072CB-4758-4D07-9022-A635ED9D9CCF}" type="presParOf" srcId="{6E9C0C8F-10CF-4ADA-8B67-ACC2F0B1E756}" destId="{E31A5DBD-C8E4-4EFC-A792-187877C705F2}" srcOrd="0" destOrd="0" presId="urn:microsoft.com/office/officeart/2005/8/layout/chevron2"/>
    <dgm:cxn modelId="{A4776325-A1E0-4B42-87F7-75CD1AB87ADD}" type="presParOf" srcId="{E31A5DBD-C8E4-4EFC-A792-187877C705F2}" destId="{6FAFE0B0-1A94-4F61-8F42-98C8FB072DA6}" srcOrd="0" destOrd="0" presId="urn:microsoft.com/office/officeart/2005/8/layout/chevron2"/>
    <dgm:cxn modelId="{C1B9108E-248D-48ED-B9CD-36B91A6B1B25}" type="presParOf" srcId="{E31A5DBD-C8E4-4EFC-A792-187877C705F2}" destId="{FC69342F-1206-4E59-A790-6F38FC09A955}" srcOrd="1" destOrd="0" presId="urn:microsoft.com/office/officeart/2005/8/layout/chevron2"/>
    <dgm:cxn modelId="{6DD9F801-A15C-424D-9082-758093CF0A9C}" type="presParOf" srcId="{6E9C0C8F-10CF-4ADA-8B67-ACC2F0B1E756}" destId="{77D6CB13-EE38-439D-BEB8-CFBBA1C5318F}" srcOrd="1" destOrd="0" presId="urn:microsoft.com/office/officeart/2005/8/layout/chevron2"/>
    <dgm:cxn modelId="{3EEEF63B-EEEF-43CF-90B1-18BB87C1EE2D}" type="presParOf" srcId="{6E9C0C8F-10CF-4ADA-8B67-ACC2F0B1E756}" destId="{6E27EE3B-797D-42AC-B36B-BFA698CE2E05}" srcOrd="2" destOrd="0" presId="urn:microsoft.com/office/officeart/2005/8/layout/chevron2"/>
    <dgm:cxn modelId="{A51CBB2A-89E3-4118-9D6E-52BE6108B573}" type="presParOf" srcId="{6E27EE3B-797D-42AC-B36B-BFA698CE2E05}" destId="{02B73828-C58B-4B46-B4BF-78AAFA78B4BA}" srcOrd="0" destOrd="0" presId="urn:microsoft.com/office/officeart/2005/8/layout/chevron2"/>
    <dgm:cxn modelId="{031ED048-10CC-4B34-B94D-AAC82938A8CE}" type="presParOf" srcId="{6E27EE3B-797D-42AC-B36B-BFA698CE2E05}" destId="{0A7096D9-3B4F-41A8-8F85-097B048FB3A3}" srcOrd="1" destOrd="0" presId="urn:microsoft.com/office/officeart/2005/8/layout/chevron2"/>
    <dgm:cxn modelId="{70AAE5E1-CA57-4756-A613-D5B76A7C6F1B}" type="presParOf" srcId="{6E9C0C8F-10CF-4ADA-8B67-ACC2F0B1E756}" destId="{D3AAA9BE-4A40-4E12-B2A1-F9ADE3EA7B48}" srcOrd="3" destOrd="0" presId="urn:microsoft.com/office/officeart/2005/8/layout/chevron2"/>
    <dgm:cxn modelId="{746803D7-2E92-4C10-991F-DB2498C01A44}" type="presParOf" srcId="{6E9C0C8F-10CF-4ADA-8B67-ACC2F0B1E756}" destId="{C948E5C0-C17D-4501-823E-74FD5D7E0D73}" srcOrd="4" destOrd="0" presId="urn:microsoft.com/office/officeart/2005/8/layout/chevron2"/>
    <dgm:cxn modelId="{04CA8827-4BD7-4EC0-800A-76A885E93C4E}" type="presParOf" srcId="{C948E5C0-C17D-4501-823E-74FD5D7E0D73}" destId="{63530956-0F6C-4104-9F5C-FD3A4535CE75}" srcOrd="0" destOrd="0" presId="urn:microsoft.com/office/officeart/2005/8/layout/chevron2"/>
    <dgm:cxn modelId="{062886BB-657F-4486-AC0F-FBD6F566D392}" type="presParOf" srcId="{C948E5C0-C17D-4501-823E-74FD5D7E0D73}" destId="{5FE39BC4-3C2B-4F51-95F9-664FD806BEA9}" srcOrd="1" destOrd="0" presId="urn:microsoft.com/office/officeart/2005/8/layout/chevron2"/>
    <dgm:cxn modelId="{63300B7C-157D-48E7-A80E-01937378EC3C}" type="presParOf" srcId="{6E9C0C8F-10CF-4ADA-8B67-ACC2F0B1E756}" destId="{66950202-5AD9-4AF8-A8C7-2CE288A50596}" srcOrd="5" destOrd="0" presId="urn:microsoft.com/office/officeart/2005/8/layout/chevron2"/>
    <dgm:cxn modelId="{9ADE6D0A-9633-412C-8492-1907D0BE0D1F}" type="presParOf" srcId="{6E9C0C8F-10CF-4ADA-8B67-ACC2F0B1E756}" destId="{03C0BFA6-66F4-421F-B04A-DB1DE5EF672D}" srcOrd="6" destOrd="0" presId="urn:microsoft.com/office/officeart/2005/8/layout/chevron2"/>
    <dgm:cxn modelId="{CDDB234E-D676-4553-B665-F13DAA6746EA}" type="presParOf" srcId="{03C0BFA6-66F4-421F-B04A-DB1DE5EF672D}" destId="{4A380C6D-12A7-4491-8528-C2EAC4DA0754}" srcOrd="0" destOrd="0" presId="urn:microsoft.com/office/officeart/2005/8/layout/chevron2"/>
    <dgm:cxn modelId="{F35A0DD5-0C32-4CB4-97A5-BA50B1A29938}" type="presParOf" srcId="{03C0BFA6-66F4-421F-B04A-DB1DE5EF672D}" destId="{5B8FC6E6-F030-46DB-B5E0-11A4252108E2}" srcOrd="1" destOrd="0" presId="urn:microsoft.com/office/officeart/2005/8/layout/chevron2"/>
    <dgm:cxn modelId="{E506EA22-5C4C-4BDB-9FC7-27CE5B4A78B8}" type="presParOf" srcId="{6E9C0C8F-10CF-4ADA-8B67-ACC2F0B1E756}" destId="{EC63F65D-99BE-4BC6-9391-AB34DDB53D38}" srcOrd="7" destOrd="0" presId="urn:microsoft.com/office/officeart/2005/8/layout/chevron2"/>
    <dgm:cxn modelId="{5BEC2340-FB1A-4F93-8E80-4B18D2A5C013}" type="presParOf" srcId="{6E9C0C8F-10CF-4ADA-8B67-ACC2F0B1E756}" destId="{FC6BD2A6-4F4B-4B3A-893D-32AC2237A763}" srcOrd="8" destOrd="0" presId="urn:microsoft.com/office/officeart/2005/8/layout/chevron2"/>
    <dgm:cxn modelId="{CF1DA286-8169-4DF9-B04B-9284C6E09BBB}" type="presParOf" srcId="{FC6BD2A6-4F4B-4B3A-893D-32AC2237A763}" destId="{1E6F1BCE-412B-4FFA-8C56-2260FD10DC2C}" srcOrd="0" destOrd="0" presId="urn:microsoft.com/office/officeart/2005/8/layout/chevron2"/>
    <dgm:cxn modelId="{E8650922-39B7-4457-9839-200300012451}" type="presParOf" srcId="{FC6BD2A6-4F4B-4B3A-893D-32AC2237A763}" destId="{00CFA729-E0DB-477F-A662-747CD7C15BE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5CB88D-B0C6-4FB7-8527-4FB71EDB37CF}" type="doc">
      <dgm:prSet loTypeId="urn:microsoft.com/office/officeart/2005/8/layout/pyramid3" loCatId="pyramid" qsTypeId="urn:microsoft.com/office/officeart/2005/8/quickstyle/simple1" qsCatId="simple" csTypeId="urn:microsoft.com/office/officeart/2005/8/colors/accent3_5" csCatId="accent3" phldr="1"/>
      <dgm:spPr/>
    </dgm:pt>
    <dgm:pt modelId="{DAE376F0-CE55-43CB-9027-A9321E6CEE1B}">
      <dgm:prSet phldrT="[Text]"/>
      <dgm:spPr>
        <a:solidFill>
          <a:schemeClr val="accent5">
            <a:alpha val="90000"/>
          </a:schemeClr>
        </a:solidFill>
      </dgm:spPr>
      <dgm:t>
        <a:bodyPr/>
        <a:lstStyle/>
        <a:p>
          <a:r>
            <a:rPr lang="de-DE" dirty="0">
              <a:solidFill>
                <a:schemeClr val="bg1"/>
              </a:solidFill>
            </a:rPr>
            <a:t>Gefahr!!!</a:t>
          </a:r>
        </a:p>
      </dgm:t>
    </dgm:pt>
    <dgm:pt modelId="{D95888A6-EE62-44B6-B2B0-F171FCBB5459}" type="parTrans" cxnId="{66BD6D6C-8A74-4BA9-8A68-1F8B1DAD2DC0}">
      <dgm:prSet/>
      <dgm:spPr/>
      <dgm:t>
        <a:bodyPr/>
        <a:lstStyle/>
        <a:p>
          <a:endParaRPr lang="de-DE"/>
        </a:p>
      </dgm:t>
    </dgm:pt>
    <dgm:pt modelId="{C8570461-1AB0-47D5-8FE2-D830B30EADE1}" type="sibTrans" cxnId="{66BD6D6C-8A74-4BA9-8A68-1F8B1DAD2DC0}">
      <dgm:prSet/>
      <dgm:spPr/>
      <dgm:t>
        <a:bodyPr/>
        <a:lstStyle/>
        <a:p>
          <a:endParaRPr lang="de-DE"/>
        </a:p>
      </dgm:t>
    </dgm:pt>
    <dgm:pt modelId="{AF6BDDAF-D46C-473E-A91D-538F0E9217D0}">
      <dgm:prSet phldrT="[Text]"/>
      <dgm:spPr>
        <a:solidFill>
          <a:srgbClr val="FF0000">
            <a:alpha val="70000"/>
          </a:srgbClr>
        </a:solidFill>
      </dgm:spPr>
      <dgm:t>
        <a:bodyPr/>
        <a:lstStyle/>
        <a:p>
          <a:r>
            <a:rPr lang="de-DE" dirty="0">
              <a:solidFill>
                <a:schemeClr val="bg1"/>
              </a:solidFill>
            </a:rPr>
            <a:t>Gefahr!!</a:t>
          </a:r>
        </a:p>
      </dgm:t>
    </dgm:pt>
    <dgm:pt modelId="{07AF18DA-26DE-4102-A991-62362285D94B}" type="parTrans" cxnId="{2B3AE68C-D7ED-44DD-890D-456C20BB9CF1}">
      <dgm:prSet/>
      <dgm:spPr/>
      <dgm:t>
        <a:bodyPr/>
        <a:lstStyle/>
        <a:p>
          <a:endParaRPr lang="de-DE"/>
        </a:p>
      </dgm:t>
    </dgm:pt>
    <dgm:pt modelId="{C996F961-E88C-4FB1-8127-5CA51C1DD90B}" type="sibTrans" cxnId="{2B3AE68C-D7ED-44DD-890D-456C20BB9CF1}">
      <dgm:prSet/>
      <dgm:spPr/>
      <dgm:t>
        <a:bodyPr/>
        <a:lstStyle/>
        <a:p>
          <a:endParaRPr lang="de-DE"/>
        </a:p>
      </dgm:t>
    </dgm:pt>
    <dgm:pt modelId="{AAEFE733-7C88-4A98-AB33-B7E3B974E004}">
      <dgm:prSet phldrT="[Text]"/>
      <dgm:spPr>
        <a:solidFill>
          <a:schemeClr val="accent5">
            <a:lumMod val="40000"/>
            <a:lumOff val="60000"/>
            <a:alpha val="50000"/>
          </a:schemeClr>
        </a:solidFill>
      </dgm:spPr>
      <dgm:t>
        <a:bodyPr/>
        <a:lstStyle/>
        <a:p>
          <a:r>
            <a:rPr lang="de-DE" dirty="0"/>
            <a:t>Gefahr!</a:t>
          </a:r>
        </a:p>
      </dgm:t>
    </dgm:pt>
    <dgm:pt modelId="{BA50D7C1-797B-4444-8DFC-B54D73090B39}" type="parTrans" cxnId="{3A49D196-7C20-4E08-8700-670F88CCFCC1}">
      <dgm:prSet/>
      <dgm:spPr/>
      <dgm:t>
        <a:bodyPr/>
        <a:lstStyle/>
        <a:p>
          <a:endParaRPr lang="de-DE"/>
        </a:p>
      </dgm:t>
    </dgm:pt>
    <dgm:pt modelId="{951C0557-5423-47C1-970A-D61075C7DB4E}" type="sibTrans" cxnId="{3A49D196-7C20-4E08-8700-670F88CCFCC1}">
      <dgm:prSet/>
      <dgm:spPr/>
      <dgm:t>
        <a:bodyPr/>
        <a:lstStyle/>
        <a:p>
          <a:endParaRPr lang="de-DE"/>
        </a:p>
      </dgm:t>
    </dgm:pt>
    <dgm:pt modelId="{DE65E9E5-F392-4D0E-9289-FA4BFD14D838}" type="pres">
      <dgm:prSet presAssocID="{665CB88D-B0C6-4FB7-8527-4FB71EDB37CF}" presName="Name0" presStyleCnt="0">
        <dgm:presLayoutVars>
          <dgm:dir/>
          <dgm:animLvl val="lvl"/>
          <dgm:resizeHandles val="exact"/>
        </dgm:presLayoutVars>
      </dgm:prSet>
      <dgm:spPr/>
    </dgm:pt>
    <dgm:pt modelId="{DC96B6CF-E2C8-4B45-BEFB-244B84532E01}" type="pres">
      <dgm:prSet presAssocID="{DAE376F0-CE55-43CB-9027-A9321E6CEE1B}" presName="Name8" presStyleCnt="0"/>
      <dgm:spPr/>
    </dgm:pt>
    <dgm:pt modelId="{987A4E4E-92B9-40D3-949F-ADA4812FBE7F}" type="pres">
      <dgm:prSet presAssocID="{DAE376F0-CE55-43CB-9027-A9321E6CEE1B}" presName="level" presStyleLbl="node1" presStyleIdx="0" presStyleCnt="3" custScaleY="30532" custLinFactNeighborX="2241">
        <dgm:presLayoutVars>
          <dgm:chMax val="1"/>
          <dgm:bulletEnabled val="1"/>
        </dgm:presLayoutVars>
      </dgm:prSet>
      <dgm:spPr/>
    </dgm:pt>
    <dgm:pt modelId="{5DC84C9C-B0C1-457A-8F3C-BA09A9B32A28}" type="pres">
      <dgm:prSet presAssocID="{DAE376F0-CE55-43CB-9027-A9321E6CEE1B}" presName="levelTx" presStyleLbl="revTx" presStyleIdx="0" presStyleCnt="0">
        <dgm:presLayoutVars>
          <dgm:chMax val="1"/>
          <dgm:bulletEnabled val="1"/>
        </dgm:presLayoutVars>
      </dgm:prSet>
      <dgm:spPr/>
    </dgm:pt>
    <dgm:pt modelId="{1F1C9930-9243-40E8-BC1D-7976261EB9EC}" type="pres">
      <dgm:prSet presAssocID="{AF6BDDAF-D46C-473E-A91D-538F0E9217D0}" presName="Name8" presStyleCnt="0"/>
      <dgm:spPr/>
    </dgm:pt>
    <dgm:pt modelId="{4309222A-8B69-4D89-AC34-9F5992B751FD}" type="pres">
      <dgm:prSet presAssocID="{AF6BDDAF-D46C-473E-A91D-538F0E9217D0}" presName="level" presStyleLbl="node1" presStyleIdx="1" presStyleCnt="3" custScaleY="32933">
        <dgm:presLayoutVars>
          <dgm:chMax val="1"/>
          <dgm:bulletEnabled val="1"/>
        </dgm:presLayoutVars>
      </dgm:prSet>
      <dgm:spPr/>
    </dgm:pt>
    <dgm:pt modelId="{A6D8A1D0-B469-4E6F-9BA7-2BF726F0CE55}" type="pres">
      <dgm:prSet presAssocID="{AF6BDDAF-D46C-473E-A91D-538F0E9217D0}" presName="levelTx" presStyleLbl="revTx" presStyleIdx="0" presStyleCnt="0">
        <dgm:presLayoutVars>
          <dgm:chMax val="1"/>
          <dgm:bulletEnabled val="1"/>
        </dgm:presLayoutVars>
      </dgm:prSet>
      <dgm:spPr/>
    </dgm:pt>
    <dgm:pt modelId="{C2E93E00-F937-44A5-90B5-D8D6B47AD5E6}" type="pres">
      <dgm:prSet presAssocID="{AAEFE733-7C88-4A98-AB33-B7E3B974E004}" presName="Name8" presStyleCnt="0"/>
      <dgm:spPr/>
    </dgm:pt>
    <dgm:pt modelId="{0E0BFBD6-644C-4C3A-99C4-6F0DEDD17925}" type="pres">
      <dgm:prSet presAssocID="{AAEFE733-7C88-4A98-AB33-B7E3B974E004}" presName="level" presStyleLbl="node1" presStyleIdx="2" presStyleCnt="3" custScaleY="37891">
        <dgm:presLayoutVars>
          <dgm:chMax val="1"/>
          <dgm:bulletEnabled val="1"/>
        </dgm:presLayoutVars>
      </dgm:prSet>
      <dgm:spPr/>
    </dgm:pt>
    <dgm:pt modelId="{F149E1CB-C2C9-44CF-9FAF-CB02EDA22C6C}" type="pres">
      <dgm:prSet presAssocID="{AAEFE733-7C88-4A98-AB33-B7E3B974E004}" presName="levelTx" presStyleLbl="revTx" presStyleIdx="0" presStyleCnt="0">
        <dgm:presLayoutVars>
          <dgm:chMax val="1"/>
          <dgm:bulletEnabled val="1"/>
        </dgm:presLayoutVars>
      </dgm:prSet>
      <dgm:spPr/>
    </dgm:pt>
  </dgm:ptLst>
  <dgm:cxnLst>
    <dgm:cxn modelId="{BAD54808-6331-4A8E-8C7D-2EA89082BA2C}" type="presOf" srcId="{AAEFE733-7C88-4A98-AB33-B7E3B974E004}" destId="{0E0BFBD6-644C-4C3A-99C4-6F0DEDD17925}" srcOrd="0" destOrd="0" presId="urn:microsoft.com/office/officeart/2005/8/layout/pyramid3"/>
    <dgm:cxn modelId="{04C95837-CEE0-4B27-9DBB-6D304F87D8EF}" type="presOf" srcId="{AF6BDDAF-D46C-473E-A91D-538F0E9217D0}" destId="{A6D8A1D0-B469-4E6F-9BA7-2BF726F0CE55}" srcOrd="1" destOrd="0" presId="urn:microsoft.com/office/officeart/2005/8/layout/pyramid3"/>
    <dgm:cxn modelId="{66BD6D6C-8A74-4BA9-8A68-1F8B1DAD2DC0}" srcId="{665CB88D-B0C6-4FB7-8527-4FB71EDB37CF}" destId="{DAE376F0-CE55-43CB-9027-A9321E6CEE1B}" srcOrd="0" destOrd="0" parTransId="{D95888A6-EE62-44B6-B2B0-F171FCBB5459}" sibTransId="{C8570461-1AB0-47D5-8FE2-D830B30EADE1}"/>
    <dgm:cxn modelId="{4418027A-72AC-46B3-ABAA-8D187C9C226B}" type="presOf" srcId="{AF6BDDAF-D46C-473E-A91D-538F0E9217D0}" destId="{4309222A-8B69-4D89-AC34-9F5992B751FD}" srcOrd="0" destOrd="0" presId="urn:microsoft.com/office/officeart/2005/8/layout/pyramid3"/>
    <dgm:cxn modelId="{98A01181-5CA5-4296-8225-7826EEC38CDB}" type="presOf" srcId="{AAEFE733-7C88-4A98-AB33-B7E3B974E004}" destId="{F149E1CB-C2C9-44CF-9FAF-CB02EDA22C6C}" srcOrd="1" destOrd="0" presId="urn:microsoft.com/office/officeart/2005/8/layout/pyramid3"/>
    <dgm:cxn modelId="{3C533C83-23EB-4A1A-B636-1AE3BE78F9E0}" type="presOf" srcId="{DAE376F0-CE55-43CB-9027-A9321E6CEE1B}" destId="{987A4E4E-92B9-40D3-949F-ADA4812FBE7F}" srcOrd="0" destOrd="0" presId="urn:microsoft.com/office/officeart/2005/8/layout/pyramid3"/>
    <dgm:cxn modelId="{57D6D088-889A-40BD-83A2-06D5CEE703C9}" type="presOf" srcId="{665CB88D-B0C6-4FB7-8527-4FB71EDB37CF}" destId="{DE65E9E5-F392-4D0E-9289-FA4BFD14D838}" srcOrd="0" destOrd="0" presId="urn:microsoft.com/office/officeart/2005/8/layout/pyramid3"/>
    <dgm:cxn modelId="{2B3AE68C-D7ED-44DD-890D-456C20BB9CF1}" srcId="{665CB88D-B0C6-4FB7-8527-4FB71EDB37CF}" destId="{AF6BDDAF-D46C-473E-A91D-538F0E9217D0}" srcOrd="1" destOrd="0" parTransId="{07AF18DA-26DE-4102-A991-62362285D94B}" sibTransId="{C996F961-E88C-4FB1-8127-5CA51C1DD90B}"/>
    <dgm:cxn modelId="{3A49D196-7C20-4E08-8700-670F88CCFCC1}" srcId="{665CB88D-B0C6-4FB7-8527-4FB71EDB37CF}" destId="{AAEFE733-7C88-4A98-AB33-B7E3B974E004}" srcOrd="2" destOrd="0" parTransId="{BA50D7C1-797B-4444-8DFC-B54D73090B39}" sibTransId="{951C0557-5423-47C1-970A-D61075C7DB4E}"/>
    <dgm:cxn modelId="{D174AEC8-97EB-4DB4-9503-C8D735EE808A}" type="presOf" srcId="{DAE376F0-CE55-43CB-9027-A9321E6CEE1B}" destId="{5DC84C9C-B0C1-457A-8F3C-BA09A9B32A28}" srcOrd="1" destOrd="0" presId="urn:microsoft.com/office/officeart/2005/8/layout/pyramid3"/>
    <dgm:cxn modelId="{0C296150-B349-418C-9912-FEC517A725E6}" type="presParOf" srcId="{DE65E9E5-F392-4D0E-9289-FA4BFD14D838}" destId="{DC96B6CF-E2C8-4B45-BEFB-244B84532E01}" srcOrd="0" destOrd="0" presId="urn:microsoft.com/office/officeart/2005/8/layout/pyramid3"/>
    <dgm:cxn modelId="{26AB736C-31F2-4084-997D-D0844C29F35C}" type="presParOf" srcId="{DC96B6CF-E2C8-4B45-BEFB-244B84532E01}" destId="{987A4E4E-92B9-40D3-949F-ADA4812FBE7F}" srcOrd="0" destOrd="0" presId="urn:microsoft.com/office/officeart/2005/8/layout/pyramid3"/>
    <dgm:cxn modelId="{AC4236C8-07F8-4CF7-A01C-70C31AB9823B}" type="presParOf" srcId="{DC96B6CF-E2C8-4B45-BEFB-244B84532E01}" destId="{5DC84C9C-B0C1-457A-8F3C-BA09A9B32A28}" srcOrd="1" destOrd="0" presId="urn:microsoft.com/office/officeart/2005/8/layout/pyramid3"/>
    <dgm:cxn modelId="{25987921-23D5-44FD-82F4-2C9F193FC46B}" type="presParOf" srcId="{DE65E9E5-F392-4D0E-9289-FA4BFD14D838}" destId="{1F1C9930-9243-40E8-BC1D-7976261EB9EC}" srcOrd="1" destOrd="0" presId="urn:microsoft.com/office/officeart/2005/8/layout/pyramid3"/>
    <dgm:cxn modelId="{0B15CDF7-4898-41CE-99A4-49CCFD6B39A5}" type="presParOf" srcId="{1F1C9930-9243-40E8-BC1D-7976261EB9EC}" destId="{4309222A-8B69-4D89-AC34-9F5992B751FD}" srcOrd="0" destOrd="0" presId="urn:microsoft.com/office/officeart/2005/8/layout/pyramid3"/>
    <dgm:cxn modelId="{57DA7364-2A61-4BD3-B02F-350762D52776}" type="presParOf" srcId="{1F1C9930-9243-40E8-BC1D-7976261EB9EC}" destId="{A6D8A1D0-B469-4E6F-9BA7-2BF726F0CE55}" srcOrd="1" destOrd="0" presId="urn:microsoft.com/office/officeart/2005/8/layout/pyramid3"/>
    <dgm:cxn modelId="{A5328714-BF96-42CA-BE2F-905E4004CA1E}" type="presParOf" srcId="{DE65E9E5-F392-4D0E-9289-FA4BFD14D838}" destId="{C2E93E00-F937-44A5-90B5-D8D6B47AD5E6}" srcOrd="2" destOrd="0" presId="urn:microsoft.com/office/officeart/2005/8/layout/pyramid3"/>
    <dgm:cxn modelId="{55E26D05-3E20-4BD4-B4FE-702B86C223CA}" type="presParOf" srcId="{C2E93E00-F937-44A5-90B5-D8D6B47AD5E6}" destId="{0E0BFBD6-644C-4C3A-99C4-6F0DEDD17925}" srcOrd="0" destOrd="0" presId="urn:microsoft.com/office/officeart/2005/8/layout/pyramid3"/>
    <dgm:cxn modelId="{C2476992-D59F-440F-9E7A-EA7576C3BADA}" type="presParOf" srcId="{C2E93E00-F937-44A5-90B5-D8D6B47AD5E6}" destId="{F149E1CB-C2C9-44CF-9FAF-CB02EDA22C6C}"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FE59C0-BEB6-4A97-9172-F326A5382FA0}" type="doc">
      <dgm:prSet loTypeId="urn:microsoft.com/office/officeart/2005/8/layout/chevron2" loCatId="list" qsTypeId="urn:microsoft.com/office/officeart/2005/8/quickstyle/simple1" qsCatId="simple" csTypeId="urn:microsoft.com/office/officeart/2005/8/colors/colorful1#2" csCatId="colorful" phldr="1"/>
      <dgm:spPr/>
      <dgm:t>
        <a:bodyPr/>
        <a:lstStyle/>
        <a:p>
          <a:endParaRPr lang="de-DE"/>
        </a:p>
      </dgm:t>
    </dgm:pt>
    <dgm:pt modelId="{8E5DB9E3-07A0-42B0-BC88-5AAA219C7D98}">
      <dgm:prSet phldrT="[Text]" custT="1"/>
      <dgm:spPr>
        <a:solidFill>
          <a:schemeClr val="accent3"/>
        </a:solidFill>
        <a:ln>
          <a:solidFill>
            <a:schemeClr val="accent3"/>
          </a:solidFill>
        </a:ln>
      </dgm:spPr>
      <dgm:t>
        <a:bodyPr/>
        <a:lstStyle/>
        <a:p>
          <a:r>
            <a:rPr lang="de-DE" sz="1400" b="1" dirty="0">
              <a:latin typeface="Arial" pitchFamily="34" charset="0"/>
              <a:cs typeface="Arial" pitchFamily="34" charset="0"/>
            </a:rPr>
            <a:t>Primärer  Ex-Schutz</a:t>
          </a:r>
        </a:p>
      </dgm:t>
    </dgm:pt>
    <dgm:pt modelId="{9833A0C6-B1AB-4EAD-A7D2-931E0B8B4572}" type="parTrans" cxnId="{3B7E25A5-65CD-4DF0-B717-A07AE977D322}">
      <dgm:prSet/>
      <dgm:spPr/>
      <dgm:t>
        <a:bodyPr/>
        <a:lstStyle/>
        <a:p>
          <a:endParaRPr lang="de-DE" sz="1400">
            <a:latin typeface="Arial" pitchFamily="34" charset="0"/>
            <a:cs typeface="Arial" pitchFamily="34" charset="0"/>
          </a:endParaRPr>
        </a:p>
      </dgm:t>
    </dgm:pt>
    <dgm:pt modelId="{41ED8206-DA39-4E11-8AA1-B1CFDFCA357F}" type="sibTrans" cxnId="{3B7E25A5-65CD-4DF0-B717-A07AE977D322}">
      <dgm:prSet/>
      <dgm:spPr/>
      <dgm:t>
        <a:bodyPr/>
        <a:lstStyle/>
        <a:p>
          <a:endParaRPr lang="de-DE" sz="1400">
            <a:latin typeface="Arial" pitchFamily="34" charset="0"/>
            <a:cs typeface="Arial" pitchFamily="34" charset="0"/>
          </a:endParaRPr>
        </a:p>
      </dgm:t>
    </dgm:pt>
    <dgm:pt modelId="{0775AD81-8714-4292-B704-B7D95B854F8D}">
      <dgm:prSet phldrT="[Text]" custT="1"/>
      <dgm:spPr>
        <a:ln>
          <a:solidFill>
            <a:schemeClr val="accent3"/>
          </a:solidFill>
        </a:ln>
      </dgm:spPr>
      <dgm:t>
        <a:bodyPr/>
        <a:lstStyle/>
        <a:p>
          <a:r>
            <a:rPr lang="de-DE" sz="1800" noProof="0" dirty="0">
              <a:latin typeface="Arial" pitchFamily="34" charset="0"/>
              <a:cs typeface="Arial" pitchFamily="34" charset="0"/>
            </a:rPr>
            <a:t>Vermeidung gefährlicher explosionsfähiger Atmosphäre, siehe Abschnitt 4.2 TRBS 1112-1</a:t>
          </a:r>
        </a:p>
      </dgm:t>
    </dgm:pt>
    <dgm:pt modelId="{CF2EAF9A-8006-4CD1-8027-90C7DB1038DD}" type="parTrans" cxnId="{03AEB100-79A8-4F0A-ACC7-E3AA0AB5297E}">
      <dgm:prSet/>
      <dgm:spPr/>
      <dgm:t>
        <a:bodyPr/>
        <a:lstStyle/>
        <a:p>
          <a:endParaRPr lang="de-DE" sz="1400">
            <a:latin typeface="Arial" pitchFamily="34" charset="0"/>
            <a:cs typeface="Arial" pitchFamily="34" charset="0"/>
          </a:endParaRPr>
        </a:p>
      </dgm:t>
    </dgm:pt>
    <dgm:pt modelId="{ACC79EEE-AE59-4129-BFE3-C5282108F8F8}" type="sibTrans" cxnId="{03AEB100-79A8-4F0A-ACC7-E3AA0AB5297E}">
      <dgm:prSet/>
      <dgm:spPr/>
      <dgm:t>
        <a:bodyPr/>
        <a:lstStyle/>
        <a:p>
          <a:endParaRPr lang="de-DE" sz="1400">
            <a:latin typeface="Arial" pitchFamily="34" charset="0"/>
            <a:cs typeface="Arial" pitchFamily="34" charset="0"/>
          </a:endParaRPr>
        </a:p>
      </dgm:t>
    </dgm:pt>
    <dgm:pt modelId="{6CC3F156-4EC3-455B-A7C5-4D651E598F83}">
      <dgm:prSet phldrT="[Text]" custT="1"/>
      <dgm:spPr>
        <a:solidFill>
          <a:schemeClr val="accent2"/>
        </a:solidFill>
        <a:ln>
          <a:solidFill>
            <a:schemeClr val="accent2"/>
          </a:solidFill>
        </a:ln>
      </dgm:spPr>
      <dgm:t>
        <a:bodyPr/>
        <a:lstStyle/>
        <a:p>
          <a:r>
            <a:rPr lang="de-DE" sz="1400" b="1" dirty="0">
              <a:latin typeface="Arial" pitchFamily="34" charset="0"/>
              <a:cs typeface="Arial" pitchFamily="34" charset="0"/>
            </a:rPr>
            <a:t>Sekundärer Ex-Schutz</a:t>
          </a:r>
        </a:p>
      </dgm:t>
    </dgm:pt>
    <dgm:pt modelId="{5E5DDC82-3030-4F38-B7CB-006D651C930E}" type="parTrans" cxnId="{70216B43-E516-492D-8605-ED6D0773A67E}">
      <dgm:prSet/>
      <dgm:spPr/>
      <dgm:t>
        <a:bodyPr/>
        <a:lstStyle/>
        <a:p>
          <a:endParaRPr lang="de-DE" sz="1400">
            <a:latin typeface="Arial" pitchFamily="34" charset="0"/>
            <a:cs typeface="Arial" pitchFamily="34" charset="0"/>
          </a:endParaRPr>
        </a:p>
      </dgm:t>
    </dgm:pt>
    <dgm:pt modelId="{61BA2AE8-9B3D-4949-9220-92B80E906AEC}" type="sibTrans" cxnId="{70216B43-E516-492D-8605-ED6D0773A67E}">
      <dgm:prSet/>
      <dgm:spPr/>
      <dgm:t>
        <a:bodyPr/>
        <a:lstStyle/>
        <a:p>
          <a:endParaRPr lang="de-DE" sz="1400">
            <a:latin typeface="Arial" pitchFamily="34" charset="0"/>
            <a:cs typeface="Arial" pitchFamily="34" charset="0"/>
          </a:endParaRPr>
        </a:p>
      </dgm:t>
    </dgm:pt>
    <dgm:pt modelId="{AF3BECAA-ABB3-488D-AB15-BDBF7BBE072F}">
      <dgm:prSet phldrT="[Text]" custT="1"/>
      <dgm:spPr>
        <a:ln>
          <a:solidFill>
            <a:schemeClr val="accent2"/>
          </a:solidFill>
        </a:ln>
      </dgm:spPr>
      <dgm:t>
        <a:bodyPr/>
        <a:lstStyle/>
        <a:p>
          <a:r>
            <a:rPr lang="de-DE" sz="1800" noProof="0" dirty="0">
              <a:latin typeface="Arial" pitchFamily="34" charset="0"/>
              <a:cs typeface="Arial" pitchFamily="34" charset="0"/>
            </a:rPr>
            <a:t>Vermeidung von Zündquelle, siehe Abschnitt 4.3 TRBS 1112-1</a:t>
          </a:r>
        </a:p>
      </dgm:t>
    </dgm:pt>
    <dgm:pt modelId="{435FC230-45AA-47E4-90AE-05175A6227CC}" type="parTrans" cxnId="{9FCEF98C-8CB0-4639-9138-27C949621C41}">
      <dgm:prSet/>
      <dgm:spPr/>
      <dgm:t>
        <a:bodyPr/>
        <a:lstStyle/>
        <a:p>
          <a:endParaRPr lang="de-DE" sz="1400">
            <a:latin typeface="Arial" pitchFamily="34" charset="0"/>
            <a:cs typeface="Arial" pitchFamily="34" charset="0"/>
          </a:endParaRPr>
        </a:p>
      </dgm:t>
    </dgm:pt>
    <dgm:pt modelId="{8F76D164-0ED7-46BE-B9D1-BB12F248CAD6}" type="sibTrans" cxnId="{9FCEF98C-8CB0-4639-9138-27C949621C41}">
      <dgm:prSet/>
      <dgm:spPr/>
      <dgm:t>
        <a:bodyPr/>
        <a:lstStyle/>
        <a:p>
          <a:endParaRPr lang="de-DE" sz="1400">
            <a:latin typeface="Arial" pitchFamily="34" charset="0"/>
            <a:cs typeface="Arial" pitchFamily="34" charset="0"/>
          </a:endParaRPr>
        </a:p>
      </dgm:t>
    </dgm:pt>
    <dgm:pt modelId="{5D03104B-7975-4C6E-920D-6B2A27EF6AE7}">
      <dgm:prSet phldrT="[Text]" custT="1"/>
      <dgm:spPr/>
      <dgm:t>
        <a:bodyPr/>
        <a:lstStyle/>
        <a:p>
          <a:r>
            <a:rPr lang="de-DE" sz="1400" b="1" dirty="0">
              <a:latin typeface="Arial" pitchFamily="34" charset="0"/>
              <a:cs typeface="Arial" pitchFamily="34" charset="0"/>
            </a:rPr>
            <a:t>Tertiärer   Ex-Schutz</a:t>
          </a:r>
        </a:p>
      </dgm:t>
    </dgm:pt>
    <dgm:pt modelId="{DD8931A7-CAE9-4351-92F1-7B61BE13F16F}" type="sibTrans" cxnId="{A21C3129-A1C8-437B-878C-674D117321C6}">
      <dgm:prSet/>
      <dgm:spPr/>
      <dgm:t>
        <a:bodyPr/>
        <a:lstStyle/>
        <a:p>
          <a:endParaRPr lang="de-DE" sz="1400">
            <a:latin typeface="Arial" pitchFamily="34" charset="0"/>
            <a:cs typeface="Arial" pitchFamily="34" charset="0"/>
          </a:endParaRPr>
        </a:p>
      </dgm:t>
    </dgm:pt>
    <dgm:pt modelId="{99B80497-5501-4C72-93D0-1CFD7AAB36EA}" type="parTrans" cxnId="{A21C3129-A1C8-437B-878C-674D117321C6}">
      <dgm:prSet/>
      <dgm:spPr/>
      <dgm:t>
        <a:bodyPr/>
        <a:lstStyle/>
        <a:p>
          <a:endParaRPr lang="de-DE" sz="1400">
            <a:latin typeface="Arial" pitchFamily="34" charset="0"/>
            <a:cs typeface="Arial" pitchFamily="34" charset="0"/>
          </a:endParaRPr>
        </a:p>
      </dgm:t>
    </dgm:pt>
    <dgm:pt modelId="{BBA50BFA-4D71-4FA3-B581-FCCDC5B16FD1}">
      <dgm:prSet phldrT="[Text]" custT="1"/>
      <dgm:spPr/>
      <dgm:t>
        <a:bodyPr/>
        <a:lstStyle/>
        <a:p>
          <a:r>
            <a:rPr lang="de-DE" sz="1800" noProof="0" dirty="0">
              <a:latin typeface="Arial" pitchFamily="34" charset="0"/>
              <a:cs typeface="Arial" pitchFamily="34" charset="0"/>
            </a:rPr>
            <a:t>Instandhaltungsarbeiten bei Überwachung der Konzentration brennbarer Stoffe, siehe 4.4 TRBS 1112-1</a:t>
          </a:r>
        </a:p>
      </dgm:t>
    </dgm:pt>
    <dgm:pt modelId="{B89C8399-D2D4-4D31-AAA2-B1E666DC525C}" type="sibTrans" cxnId="{643C0CD3-82A3-4B16-ADDA-1BC46120A01C}">
      <dgm:prSet/>
      <dgm:spPr/>
      <dgm:t>
        <a:bodyPr/>
        <a:lstStyle/>
        <a:p>
          <a:endParaRPr lang="de-DE" sz="1400">
            <a:latin typeface="Arial" pitchFamily="34" charset="0"/>
            <a:cs typeface="Arial" pitchFamily="34" charset="0"/>
          </a:endParaRPr>
        </a:p>
      </dgm:t>
    </dgm:pt>
    <dgm:pt modelId="{EFF30F27-DC3A-4D09-A26A-745894DD53E2}" type="parTrans" cxnId="{643C0CD3-82A3-4B16-ADDA-1BC46120A01C}">
      <dgm:prSet/>
      <dgm:spPr/>
      <dgm:t>
        <a:bodyPr/>
        <a:lstStyle/>
        <a:p>
          <a:endParaRPr lang="de-DE" sz="1400">
            <a:latin typeface="Arial" pitchFamily="34" charset="0"/>
            <a:cs typeface="Arial" pitchFamily="34" charset="0"/>
          </a:endParaRPr>
        </a:p>
      </dgm:t>
    </dgm:pt>
    <dgm:pt modelId="{E18E2D57-401C-408D-814C-74754A170514}" type="pres">
      <dgm:prSet presAssocID="{91FE59C0-BEB6-4A97-9172-F326A5382FA0}" presName="linearFlow" presStyleCnt="0">
        <dgm:presLayoutVars>
          <dgm:dir/>
          <dgm:animLvl val="lvl"/>
          <dgm:resizeHandles val="exact"/>
        </dgm:presLayoutVars>
      </dgm:prSet>
      <dgm:spPr/>
    </dgm:pt>
    <dgm:pt modelId="{A63FFC8D-BC6C-4903-B941-D34C5C1039F2}" type="pres">
      <dgm:prSet presAssocID="{8E5DB9E3-07A0-42B0-BC88-5AAA219C7D98}" presName="composite" presStyleCnt="0"/>
      <dgm:spPr/>
    </dgm:pt>
    <dgm:pt modelId="{69E73061-C45E-4E7F-BE15-B22D8507BEE2}" type="pres">
      <dgm:prSet presAssocID="{8E5DB9E3-07A0-42B0-BC88-5AAA219C7D98}" presName="parentText" presStyleLbl="alignNode1" presStyleIdx="0" presStyleCnt="3">
        <dgm:presLayoutVars>
          <dgm:chMax val="1"/>
          <dgm:bulletEnabled val="1"/>
        </dgm:presLayoutVars>
      </dgm:prSet>
      <dgm:spPr/>
    </dgm:pt>
    <dgm:pt modelId="{72E10EB2-CA51-4DC7-9D82-E73FC02012A1}" type="pres">
      <dgm:prSet presAssocID="{8E5DB9E3-07A0-42B0-BC88-5AAA219C7D98}" presName="descendantText" presStyleLbl="alignAcc1" presStyleIdx="0" presStyleCnt="3">
        <dgm:presLayoutVars>
          <dgm:bulletEnabled val="1"/>
        </dgm:presLayoutVars>
      </dgm:prSet>
      <dgm:spPr/>
    </dgm:pt>
    <dgm:pt modelId="{8595B2BB-A741-481D-926C-64B749227020}" type="pres">
      <dgm:prSet presAssocID="{41ED8206-DA39-4E11-8AA1-B1CFDFCA357F}" presName="sp" presStyleCnt="0"/>
      <dgm:spPr/>
    </dgm:pt>
    <dgm:pt modelId="{7013BCA1-3FA7-4F33-B457-5C94315BEC45}" type="pres">
      <dgm:prSet presAssocID="{6CC3F156-4EC3-455B-A7C5-4D651E598F83}" presName="composite" presStyleCnt="0"/>
      <dgm:spPr/>
    </dgm:pt>
    <dgm:pt modelId="{B24317C3-8A39-4088-ABC7-5498A29EB92B}" type="pres">
      <dgm:prSet presAssocID="{6CC3F156-4EC3-455B-A7C5-4D651E598F83}" presName="parentText" presStyleLbl="alignNode1" presStyleIdx="1" presStyleCnt="3">
        <dgm:presLayoutVars>
          <dgm:chMax val="1"/>
          <dgm:bulletEnabled val="1"/>
        </dgm:presLayoutVars>
      </dgm:prSet>
      <dgm:spPr/>
    </dgm:pt>
    <dgm:pt modelId="{7C0CB516-C975-4B7F-AE33-0F46E3F3D9E6}" type="pres">
      <dgm:prSet presAssocID="{6CC3F156-4EC3-455B-A7C5-4D651E598F83}" presName="descendantText" presStyleLbl="alignAcc1" presStyleIdx="1" presStyleCnt="3">
        <dgm:presLayoutVars>
          <dgm:bulletEnabled val="1"/>
        </dgm:presLayoutVars>
      </dgm:prSet>
      <dgm:spPr/>
    </dgm:pt>
    <dgm:pt modelId="{362873EF-3A4F-43AB-8AF6-C965BFFE0FB5}" type="pres">
      <dgm:prSet presAssocID="{61BA2AE8-9B3D-4949-9220-92B80E906AEC}" presName="sp" presStyleCnt="0"/>
      <dgm:spPr/>
    </dgm:pt>
    <dgm:pt modelId="{F9DE3E00-9057-469A-9006-130221791BB1}" type="pres">
      <dgm:prSet presAssocID="{5D03104B-7975-4C6E-920D-6B2A27EF6AE7}" presName="composite" presStyleCnt="0"/>
      <dgm:spPr/>
    </dgm:pt>
    <dgm:pt modelId="{A0983D0B-0DD2-4295-83F1-928347D83BB8}" type="pres">
      <dgm:prSet presAssocID="{5D03104B-7975-4C6E-920D-6B2A27EF6AE7}" presName="parentText" presStyleLbl="alignNode1" presStyleIdx="2" presStyleCnt="3">
        <dgm:presLayoutVars>
          <dgm:chMax val="1"/>
          <dgm:bulletEnabled val="1"/>
        </dgm:presLayoutVars>
      </dgm:prSet>
      <dgm:spPr/>
    </dgm:pt>
    <dgm:pt modelId="{4599F928-CE7B-4C55-A0AB-52939C479F36}" type="pres">
      <dgm:prSet presAssocID="{5D03104B-7975-4C6E-920D-6B2A27EF6AE7}" presName="descendantText" presStyleLbl="alignAcc1" presStyleIdx="2" presStyleCnt="3" custLinFactNeighborY="1548">
        <dgm:presLayoutVars>
          <dgm:bulletEnabled val="1"/>
        </dgm:presLayoutVars>
      </dgm:prSet>
      <dgm:spPr/>
    </dgm:pt>
  </dgm:ptLst>
  <dgm:cxnLst>
    <dgm:cxn modelId="{03AEB100-79A8-4F0A-ACC7-E3AA0AB5297E}" srcId="{8E5DB9E3-07A0-42B0-BC88-5AAA219C7D98}" destId="{0775AD81-8714-4292-B704-B7D95B854F8D}" srcOrd="0" destOrd="0" parTransId="{CF2EAF9A-8006-4CD1-8027-90C7DB1038DD}" sibTransId="{ACC79EEE-AE59-4129-BFE3-C5282108F8F8}"/>
    <dgm:cxn modelId="{09318F18-BAE2-4925-9AA6-674A256F1E7A}" type="presOf" srcId="{AF3BECAA-ABB3-488D-AB15-BDBF7BBE072F}" destId="{7C0CB516-C975-4B7F-AE33-0F46E3F3D9E6}" srcOrd="0" destOrd="0" presId="urn:microsoft.com/office/officeart/2005/8/layout/chevron2"/>
    <dgm:cxn modelId="{E7740D1D-DDB2-4C18-B3E8-79A2ED086872}" type="presOf" srcId="{5D03104B-7975-4C6E-920D-6B2A27EF6AE7}" destId="{A0983D0B-0DD2-4295-83F1-928347D83BB8}" srcOrd="0" destOrd="0" presId="urn:microsoft.com/office/officeart/2005/8/layout/chevron2"/>
    <dgm:cxn modelId="{A21C3129-A1C8-437B-878C-674D117321C6}" srcId="{91FE59C0-BEB6-4A97-9172-F326A5382FA0}" destId="{5D03104B-7975-4C6E-920D-6B2A27EF6AE7}" srcOrd="2" destOrd="0" parTransId="{99B80497-5501-4C72-93D0-1CFD7AAB36EA}" sibTransId="{DD8931A7-CAE9-4351-92F1-7B61BE13F16F}"/>
    <dgm:cxn modelId="{E065002A-E7F2-46BD-ABA5-DCC9BF71E7D5}" type="presOf" srcId="{8E5DB9E3-07A0-42B0-BC88-5AAA219C7D98}" destId="{69E73061-C45E-4E7F-BE15-B22D8507BEE2}" srcOrd="0" destOrd="0" presId="urn:microsoft.com/office/officeart/2005/8/layout/chevron2"/>
    <dgm:cxn modelId="{70216B43-E516-492D-8605-ED6D0773A67E}" srcId="{91FE59C0-BEB6-4A97-9172-F326A5382FA0}" destId="{6CC3F156-4EC3-455B-A7C5-4D651E598F83}" srcOrd="1" destOrd="0" parTransId="{5E5DDC82-3030-4F38-B7CB-006D651C930E}" sibTransId="{61BA2AE8-9B3D-4949-9220-92B80E906AEC}"/>
    <dgm:cxn modelId="{9FCEF98C-8CB0-4639-9138-27C949621C41}" srcId="{6CC3F156-4EC3-455B-A7C5-4D651E598F83}" destId="{AF3BECAA-ABB3-488D-AB15-BDBF7BBE072F}" srcOrd="0" destOrd="0" parTransId="{435FC230-45AA-47E4-90AE-05175A6227CC}" sibTransId="{8F76D164-0ED7-46BE-B9D1-BB12F248CAD6}"/>
    <dgm:cxn modelId="{3B7E25A5-65CD-4DF0-B717-A07AE977D322}" srcId="{91FE59C0-BEB6-4A97-9172-F326A5382FA0}" destId="{8E5DB9E3-07A0-42B0-BC88-5AAA219C7D98}" srcOrd="0" destOrd="0" parTransId="{9833A0C6-B1AB-4EAD-A7D2-931E0B8B4572}" sibTransId="{41ED8206-DA39-4E11-8AA1-B1CFDFCA357F}"/>
    <dgm:cxn modelId="{8F1733B1-155E-478D-87AD-AF2FD2B1D3FB}" type="presOf" srcId="{91FE59C0-BEB6-4A97-9172-F326A5382FA0}" destId="{E18E2D57-401C-408D-814C-74754A170514}" srcOrd="0" destOrd="0" presId="urn:microsoft.com/office/officeart/2005/8/layout/chevron2"/>
    <dgm:cxn modelId="{C9C091BB-BAB2-4B38-A93B-D3C1E61FE51C}" type="presOf" srcId="{0775AD81-8714-4292-B704-B7D95B854F8D}" destId="{72E10EB2-CA51-4DC7-9D82-E73FC02012A1}" srcOrd="0" destOrd="0" presId="urn:microsoft.com/office/officeart/2005/8/layout/chevron2"/>
    <dgm:cxn modelId="{2F622ACC-B98B-4631-BF9A-013BDBDA5720}" type="presOf" srcId="{6CC3F156-4EC3-455B-A7C5-4D651E598F83}" destId="{B24317C3-8A39-4088-ABC7-5498A29EB92B}" srcOrd="0" destOrd="0" presId="urn:microsoft.com/office/officeart/2005/8/layout/chevron2"/>
    <dgm:cxn modelId="{643C0CD3-82A3-4B16-ADDA-1BC46120A01C}" srcId="{5D03104B-7975-4C6E-920D-6B2A27EF6AE7}" destId="{BBA50BFA-4D71-4FA3-B581-FCCDC5B16FD1}" srcOrd="0" destOrd="0" parTransId="{EFF30F27-DC3A-4D09-A26A-745894DD53E2}" sibTransId="{B89C8399-D2D4-4D31-AAA2-B1E666DC525C}"/>
    <dgm:cxn modelId="{82B2A5EC-7A7A-49CE-92AC-07988468DBD3}" type="presOf" srcId="{BBA50BFA-4D71-4FA3-B581-FCCDC5B16FD1}" destId="{4599F928-CE7B-4C55-A0AB-52939C479F36}" srcOrd="0" destOrd="0" presId="urn:microsoft.com/office/officeart/2005/8/layout/chevron2"/>
    <dgm:cxn modelId="{9C4EF378-D845-4725-8901-99DFB07A69D7}" type="presParOf" srcId="{E18E2D57-401C-408D-814C-74754A170514}" destId="{A63FFC8D-BC6C-4903-B941-D34C5C1039F2}" srcOrd="0" destOrd="0" presId="urn:microsoft.com/office/officeart/2005/8/layout/chevron2"/>
    <dgm:cxn modelId="{0353BFB9-70C7-441A-A4C8-1751B33A3D57}" type="presParOf" srcId="{A63FFC8D-BC6C-4903-B941-D34C5C1039F2}" destId="{69E73061-C45E-4E7F-BE15-B22D8507BEE2}" srcOrd="0" destOrd="0" presId="urn:microsoft.com/office/officeart/2005/8/layout/chevron2"/>
    <dgm:cxn modelId="{CC09496C-93CE-4911-BC1B-8AC3B1A2DACC}" type="presParOf" srcId="{A63FFC8D-BC6C-4903-B941-D34C5C1039F2}" destId="{72E10EB2-CA51-4DC7-9D82-E73FC02012A1}" srcOrd="1" destOrd="0" presId="urn:microsoft.com/office/officeart/2005/8/layout/chevron2"/>
    <dgm:cxn modelId="{EA10D922-B5B9-4380-82C8-A2DAED280E6F}" type="presParOf" srcId="{E18E2D57-401C-408D-814C-74754A170514}" destId="{8595B2BB-A741-481D-926C-64B749227020}" srcOrd="1" destOrd="0" presId="urn:microsoft.com/office/officeart/2005/8/layout/chevron2"/>
    <dgm:cxn modelId="{FFE3081C-D44B-474F-A869-DAEACA79BDA0}" type="presParOf" srcId="{E18E2D57-401C-408D-814C-74754A170514}" destId="{7013BCA1-3FA7-4F33-B457-5C94315BEC45}" srcOrd="2" destOrd="0" presId="urn:microsoft.com/office/officeart/2005/8/layout/chevron2"/>
    <dgm:cxn modelId="{E030B906-50A2-4CF1-8A09-43BDEE505169}" type="presParOf" srcId="{7013BCA1-3FA7-4F33-B457-5C94315BEC45}" destId="{B24317C3-8A39-4088-ABC7-5498A29EB92B}" srcOrd="0" destOrd="0" presId="urn:microsoft.com/office/officeart/2005/8/layout/chevron2"/>
    <dgm:cxn modelId="{057920EC-7ED8-4E71-893B-983789EDA649}" type="presParOf" srcId="{7013BCA1-3FA7-4F33-B457-5C94315BEC45}" destId="{7C0CB516-C975-4B7F-AE33-0F46E3F3D9E6}" srcOrd="1" destOrd="0" presId="urn:microsoft.com/office/officeart/2005/8/layout/chevron2"/>
    <dgm:cxn modelId="{991E1BE8-30C6-47DB-9B25-4FBCC0B5173C}" type="presParOf" srcId="{E18E2D57-401C-408D-814C-74754A170514}" destId="{362873EF-3A4F-43AB-8AF6-C965BFFE0FB5}" srcOrd="3" destOrd="0" presId="urn:microsoft.com/office/officeart/2005/8/layout/chevron2"/>
    <dgm:cxn modelId="{AD935AFB-9D80-4705-B667-574B76794753}" type="presParOf" srcId="{E18E2D57-401C-408D-814C-74754A170514}" destId="{F9DE3E00-9057-469A-9006-130221791BB1}" srcOrd="4" destOrd="0" presId="urn:microsoft.com/office/officeart/2005/8/layout/chevron2"/>
    <dgm:cxn modelId="{627F2391-ACD1-4B65-9831-9A0D6DFF4B01}" type="presParOf" srcId="{F9DE3E00-9057-469A-9006-130221791BB1}" destId="{A0983D0B-0DD2-4295-83F1-928347D83BB8}" srcOrd="0" destOrd="0" presId="urn:microsoft.com/office/officeart/2005/8/layout/chevron2"/>
    <dgm:cxn modelId="{1A77DE0F-8867-4E34-850B-A32B75C472F3}" type="presParOf" srcId="{F9DE3E00-9057-469A-9006-130221791BB1}" destId="{4599F928-CE7B-4C55-A0AB-52939C479F36}" srcOrd="1" destOrd="0" presId="urn:microsoft.com/office/officeart/2005/8/layout/chevron2"/>
  </dgm:cxnLst>
  <dgm:bg/>
  <dgm:whole>
    <a:ln>
      <a:solidFill>
        <a:schemeClr val="accent3"/>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FE0B0-1A94-4F61-8F42-98C8FB072DA6}">
      <dsp:nvSpPr>
        <dsp:cNvPr id="0" name=""/>
        <dsp:cNvSpPr/>
      </dsp:nvSpPr>
      <dsp:spPr>
        <a:xfrm rot="5400000">
          <a:off x="-90402" y="91186"/>
          <a:ext cx="602682" cy="4218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1</a:t>
          </a:r>
        </a:p>
      </dsp:txBody>
      <dsp:txXfrm rot="-5400000">
        <a:off x="1" y="211723"/>
        <a:ext cx="421877" cy="180805"/>
      </dsp:txXfrm>
    </dsp:sp>
    <dsp:sp modelId="{FC69342F-1206-4E59-A790-6F38FC09A955}">
      <dsp:nvSpPr>
        <dsp:cNvPr id="0" name=""/>
        <dsp:cNvSpPr/>
      </dsp:nvSpPr>
      <dsp:spPr>
        <a:xfrm rot="5400000">
          <a:off x="4299543" y="-3876881"/>
          <a:ext cx="391743" cy="81470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de-DE" sz="2300" b="0" kern="1200" dirty="0"/>
            <a:t>Vermeidung der Gefährdung </a:t>
          </a:r>
          <a:endParaRPr lang="de-DE" sz="2300" kern="1200" dirty="0"/>
        </a:p>
      </dsp:txBody>
      <dsp:txXfrm rot="-5400000">
        <a:off x="421878" y="19907"/>
        <a:ext cx="8127951" cy="353497"/>
      </dsp:txXfrm>
    </dsp:sp>
    <dsp:sp modelId="{02B73828-C58B-4B46-B4BF-78AAFA78B4BA}">
      <dsp:nvSpPr>
        <dsp:cNvPr id="0" name=""/>
        <dsp:cNvSpPr/>
      </dsp:nvSpPr>
      <dsp:spPr>
        <a:xfrm rot="5400000">
          <a:off x="-90402" y="567305"/>
          <a:ext cx="602682" cy="4218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2</a:t>
          </a:r>
        </a:p>
      </dsp:txBody>
      <dsp:txXfrm rot="-5400000">
        <a:off x="1" y="687842"/>
        <a:ext cx="421877" cy="180805"/>
      </dsp:txXfrm>
    </dsp:sp>
    <dsp:sp modelId="{0A7096D9-3B4F-41A8-8F85-097B048FB3A3}">
      <dsp:nvSpPr>
        <dsp:cNvPr id="0" name=""/>
        <dsp:cNvSpPr/>
      </dsp:nvSpPr>
      <dsp:spPr>
        <a:xfrm rot="5400000">
          <a:off x="4299543" y="-3400762"/>
          <a:ext cx="391743" cy="81470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de-DE" sz="2300" b="0" kern="1200" dirty="0"/>
            <a:t>verbleibende Gefährdung möglichst gering halten </a:t>
          </a:r>
          <a:endParaRPr lang="de-DE" sz="2300" kern="1200" dirty="0"/>
        </a:p>
      </dsp:txBody>
      <dsp:txXfrm rot="-5400000">
        <a:off x="421878" y="496026"/>
        <a:ext cx="8127951" cy="353497"/>
      </dsp:txXfrm>
    </dsp:sp>
    <dsp:sp modelId="{63530956-0F6C-4104-9F5C-FD3A4535CE75}">
      <dsp:nvSpPr>
        <dsp:cNvPr id="0" name=""/>
        <dsp:cNvSpPr/>
      </dsp:nvSpPr>
      <dsp:spPr>
        <a:xfrm rot="5400000">
          <a:off x="-90402" y="1043424"/>
          <a:ext cx="602682" cy="4218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3</a:t>
          </a:r>
        </a:p>
      </dsp:txBody>
      <dsp:txXfrm rot="-5400000">
        <a:off x="1" y="1163961"/>
        <a:ext cx="421877" cy="180805"/>
      </dsp:txXfrm>
    </dsp:sp>
    <dsp:sp modelId="{5FE39BC4-3C2B-4F51-95F9-664FD806BEA9}">
      <dsp:nvSpPr>
        <dsp:cNvPr id="0" name=""/>
        <dsp:cNvSpPr/>
      </dsp:nvSpPr>
      <dsp:spPr>
        <a:xfrm rot="5400000">
          <a:off x="4299543" y="-2924643"/>
          <a:ext cx="391743" cy="81470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de-DE" sz="2300" b="0" kern="1200" dirty="0"/>
            <a:t>Schutz vor Gefährdung durch Einsatz technischer Maßnahmen</a:t>
          </a:r>
          <a:endParaRPr lang="de-DE" sz="2300" kern="1200" dirty="0"/>
        </a:p>
      </dsp:txBody>
      <dsp:txXfrm rot="-5400000">
        <a:off x="421878" y="972145"/>
        <a:ext cx="8127951" cy="353497"/>
      </dsp:txXfrm>
    </dsp:sp>
    <dsp:sp modelId="{4A380C6D-12A7-4491-8528-C2EAC4DA0754}">
      <dsp:nvSpPr>
        <dsp:cNvPr id="0" name=""/>
        <dsp:cNvSpPr/>
      </dsp:nvSpPr>
      <dsp:spPr>
        <a:xfrm rot="5400000">
          <a:off x="-90402" y="1519543"/>
          <a:ext cx="602682" cy="4218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4</a:t>
          </a:r>
        </a:p>
      </dsp:txBody>
      <dsp:txXfrm rot="-5400000">
        <a:off x="1" y="1640080"/>
        <a:ext cx="421877" cy="180805"/>
      </dsp:txXfrm>
    </dsp:sp>
    <dsp:sp modelId="{5B8FC6E6-F030-46DB-B5E0-11A4252108E2}">
      <dsp:nvSpPr>
        <dsp:cNvPr id="0" name=""/>
        <dsp:cNvSpPr/>
      </dsp:nvSpPr>
      <dsp:spPr>
        <a:xfrm rot="5400000">
          <a:off x="4299543" y="-2448524"/>
          <a:ext cx="391743" cy="81470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de-DE" sz="2300" b="0" kern="1200" dirty="0"/>
            <a:t>Personen aus dem Gefahrenbereich fernhalten </a:t>
          </a:r>
          <a:endParaRPr lang="de-DE" sz="2300" kern="1200" dirty="0"/>
        </a:p>
      </dsp:txBody>
      <dsp:txXfrm rot="-5400000">
        <a:off x="421878" y="1448264"/>
        <a:ext cx="8127951" cy="353497"/>
      </dsp:txXfrm>
    </dsp:sp>
    <dsp:sp modelId="{1E6F1BCE-412B-4FFA-8C56-2260FD10DC2C}">
      <dsp:nvSpPr>
        <dsp:cNvPr id="0" name=""/>
        <dsp:cNvSpPr/>
      </dsp:nvSpPr>
      <dsp:spPr>
        <a:xfrm rot="5400000">
          <a:off x="-90402" y="1995662"/>
          <a:ext cx="602682" cy="42187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5</a:t>
          </a:r>
        </a:p>
      </dsp:txBody>
      <dsp:txXfrm rot="-5400000">
        <a:off x="1" y="2116199"/>
        <a:ext cx="421877" cy="180805"/>
      </dsp:txXfrm>
    </dsp:sp>
    <dsp:sp modelId="{00CFA729-E0DB-477F-A662-747CD7C15BEB}">
      <dsp:nvSpPr>
        <dsp:cNvPr id="0" name=""/>
        <dsp:cNvSpPr/>
      </dsp:nvSpPr>
      <dsp:spPr>
        <a:xfrm rot="5400000">
          <a:off x="4299543" y="-1966811"/>
          <a:ext cx="391743" cy="814707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de-DE" sz="2300" b="0" kern="1200" dirty="0"/>
            <a:t>Schutz vor Gefährdungen durch Einsatz persönlicher Schutzausrüstung</a:t>
          </a:r>
          <a:endParaRPr lang="de-DE" sz="2300" kern="1200" dirty="0"/>
        </a:p>
      </dsp:txBody>
      <dsp:txXfrm rot="-5400000">
        <a:off x="421878" y="1929977"/>
        <a:ext cx="8127951" cy="353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7A4E4E-92B9-40D3-949F-ADA4812FBE7F}">
      <dsp:nvSpPr>
        <dsp:cNvPr id="0" name=""/>
        <dsp:cNvSpPr/>
      </dsp:nvSpPr>
      <dsp:spPr>
        <a:xfrm rot="10800000">
          <a:off x="0" y="0"/>
          <a:ext cx="3278187" cy="1366248"/>
        </a:xfrm>
        <a:prstGeom prst="trapezoid">
          <a:avLst>
            <a:gd name="adj" fmla="val 36139"/>
          </a:avLst>
        </a:prstGeom>
        <a:solidFill>
          <a:schemeClr val="accent5">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solidFill>
                <a:schemeClr val="bg1"/>
              </a:solidFill>
            </a:rPr>
            <a:t>Gefahr!!!</a:t>
          </a:r>
        </a:p>
      </dsp:txBody>
      <dsp:txXfrm rot="-10800000">
        <a:off x="573682" y="0"/>
        <a:ext cx="2130821" cy="1366248"/>
      </dsp:txXfrm>
    </dsp:sp>
    <dsp:sp modelId="{4309222A-8B69-4D89-AC34-9F5992B751FD}">
      <dsp:nvSpPr>
        <dsp:cNvPr id="0" name=""/>
        <dsp:cNvSpPr/>
      </dsp:nvSpPr>
      <dsp:spPr>
        <a:xfrm rot="10800000">
          <a:off x="493752" y="1366248"/>
          <a:ext cx="2290681" cy="1473688"/>
        </a:xfrm>
        <a:prstGeom prst="trapezoid">
          <a:avLst>
            <a:gd name="adj" fmla="val 36139"/>
          </a:avLst>
        </a:prstGeom>
        <a:solidFill>
          <a:srgbClr val="FF0000">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solidFill>
                <a:schemeClr val="bg1"/>
              </a:solidFill>
            </a:rPr>
            <a:t>Gefahr!!</a:t>
          </a:r>
        </a:p>
      </dsp:txBody>
      <dsp:txXfrm rot="-10800000">
        <a:off x="894622" y="1366248"/>
        <a:ext cx="1488942" cy="1473688"/>
      </dsp:txXfrm>
    </dsp:sp>
    <dsp:sp modelId="{0E0BFBD6-644C-4C3A-99C4-6F0DEDD17925}">
      <dsp:nvSpPr>
        <dsp:cNvPr id="0" name=""/>
        <dsp:cNvSpPr/>
      </dsp:nvSpPr>
      <dsp:spPr>
        <a:xfrm rot="10800000">
          <a:off x="1026333" y="2839937"/>
          <a:ext cx="1225519" cy="1695549"/>
        </a:xfrm>
        <a:prstGeom prst="trapezoid">
          <a:avLst>
            <a:gd name="adj" fmla="val 50000"/>
          </a:avLst>
        </a:prstGeom>
        <a:solidFill>
          <a:schemeClr val="accent5">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de-DE" sz="3200" kern="1200" dirty="0"/>
            <a:t>Gefahr!</a:t>
          </a:r>
        </a:p>
      </dsp:txBody>
      <dsp:txXfrm rot="-10800000">
        <a:off x="1026333" y="2839937"/>
        <a:ext cx="1225519" cy="1695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73061-C45E-4E7F-BE15-B22D8507BEE2}">
      <dsp:nvSpPr>
        <dsp:cNvPr id="0" name=""/>
        <dsp:cNvSpPr/>
      </dsp:nvSpPr>
      <dsp:spPr>
        <a:xfrm rot="5400000">
          <a:off x="-237034" y="238897"/>
          <a:ext cx="1580227" cy="1106159"/>
        </a:xfrm>
        <a:prstGeom prst="chevron">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latin typeface="Arial" pitchFamily="34" charset="0"/>
              <a:cs typeface="Arial" pitchFamily="34" charset="0"/>
            </a:rPr>
            <a:t>Primärer  Ex-Schutz</a:t>
          </a:r>
        </a:p>
      </dsp:txBody>
      <dsp:txXfrm rot="-5400000">
        <a:off x="1" y="554943"/>
        <a:ext cx="1106159" cy="474068"/>
      </dsp:txXfrm>
    </dsp:sp>
    <dsp:sp modelId="{72E10EB2-CA51-4DC7-9D82-E73FC02012A1}">
      <dsp:nvSpPr>
        <dsp:cNvPr id="0" name=""/>
        <dsp:cNvSpPr/>
      </dsp:nvSpPr>
      <dsp:spPr>
        <a:xfrm rot="5400000">
          <a:off x="5457214" y="-4349191"/>
          <a:ext cx="1027147" cy="9729257"/>
        </a:xfrm>
        <a:prstGeom prst="round2Same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noProof="0" dirty="0">
              <a:latin typeface="Arial" pitchFamily="34" charset="0"/>
              <a:cs typeface="Arial" pitchFamily="34" charset="0"/>
            </a:rPr>
            <a:t>Vermeidung gefährlicher explosionsfähiger Atmosphäre, siehe Abschnitt 4.2 TRBS 1112-1</a:t>
          </a:r>
        </a:p>
      </dsp:txBody>
      <dsp:txXfrm rot="-5400000">
        <a:off x="1106160" y="52004"/>
        <a:ext cx="9679116" cy="926865"/>
      </dsp:txXfrm>
    </dsp:sp>
    <dsp:sp modelId="{B24317C3-8A39-4088-ABC7-5498A29EB92B}">
      <dsp:nvSpPr>
        <dsp:cNvPr id="0" name=""/>
        <dsp:cNvSpPr/>
      </dsp:nvSpPr>
      <dsp:spPr>
        <a:xfrm rot="5400000">
          <a:off x="-237034" y="1624784"/>
          <a:ext cx="1580227" cy="1106159"/>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latin typeface="Arial" pitchFamily="34" charset="0"/>
              <a:cs typeface="Arial" pitchFamily="34" charset="0"/>
            </a:rPr>
            <a:t>Sekundärer Ex-Schutz</a:t>
          </a:r>
        </a:p>
      </dsp:txBody>
      <dsp:txXfrm rot="-5400000">
        <a:off x="1" y="1940830"/>
        <a:ext cx="1106159" cy="474068"/>
      </dsp:txXfrm>
    </dsp:sp>
    <dsp:sp modelId="{7C0CB516-C975-4B7F-AE33-0F46E3F3D9E6}">
      <dsp:nvSpPr>
        <dsp:cNvPr id="0" name=""/>
        <dsp:cNvSpPr/>
      </dsp:nvSpPr>
      <dsp:spPr>
        <a:xfrm rot="5400000">
          <a:off x="5457214" y="-2963304"/>
          <a:ext cx="1027147" cy="9729257"/>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noProof="0" dirty="0">
              <a:latin typeface="Arial" pitchFamily="34" charset="0"/>
              <a:cs typeface="Arial" pitchFamily="34" charset="0"/>
            </a:rPr>
            <a:t>Vermeidung von Zündquelle, siehe Abschnitt 4.3 TRBS 1112-1</a:t>
          </a:r>
        </a:p>
      </dsp:txBody>
      <dsp:txXfrm rot="-5400000">
        <a:off x="1106160" y="1437891"/>
        <a:ext cx="9679116" cy="926865"/>
      </dsp:txXfrm>
    </dsp:sp>
    <dsp:sp modelId="{A0983D0B-0DD2-4295-83F1-928347D83BB8}">
      <dsp:nvSpPr>
        <dsp:cNvPr id="0" name=""/>
        <dsp:cNvSpPr/>
      </dsp:nvSpPr>
      <dsp:spPr>
        <a:xfrm rot="5400000">
          <a:off x="-237034" y="3010670"/>
          <a:ext cx="1580227" cy="1106159"/>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b="1" kern="1200" dirty="0">
              <a:latin typeface="Arial" pitchFamily="34" charset="0"/>
              <a:cs typeface="Arial" pitchFamily="34" charset="0"/>
            </a:rPr>
            <a:t>Tertiärer   Ex-Schutz</a:t>
          </a:r>
        </a:p>
      </dsp:txBody>
      <dsp:txXfrm rot="-5400000">
        <a:off x="1" y="3326716"/>
        <a:ext cx="1106159" cy="474068"/>
      </dsp:txXfrm>
    </dsp:sp>
    <dsp:sp modelId="{4599F928-CE7B-4C55-A0AB-52939C479F36}">
      <dsp:nvSpPr>
        <dsp:cNvPr id="0" name=""/>
        <dsp:cNvSpPr/>
      </dsp:nvSpPr>
      <dsp:spPr>
        <a:xfrm rot="5400000">
          <a:off x="5457214" y="-1561517"/>
          <a:ext cx="1027147" cy="9729257"/>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kern="1200" noProof="0" dirty="0">
              <a:latin typeface="Arial" pitchFamily="34" charset="0"/>
              <a:cs typeface="Arial" pitchFamily="34" charset="0"/>
            </a:rPr>
            <a:t>Instandhaltungsarbeiten bei Überwachung der Konzentration brennbarer Stoffe, siehe 4.4 TRBS 1112-1</a:t>
          </a:r>
        </a:p>
      </dsp:txBody>
      <dsp:txXfrm rot="-5400000">
        <a:off x="1106160" y="2839678"/>
        <a:ext cx="9679116" cy="9268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B51A8D-0E74-40BC-AE41-1EDAD05F0A88}" type="datetimeFigureOut">
              <a:rPr lang="de-DE" smtClean="0"/>
              <a:pPr/>
              <a:t>18.12.2025</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4A5948-EBBC-4295-B51E-00EC22312DB5}" type="slidenum">
              <a:rPr lang="de-DE" smtClean="0"/>
              <a:pPr/>
              <a:t>‹Nr.›</a:t>
            </a:fld>
            <a:endParaRPr lang="de-DE" dirty="0"/>
          </a:p>
        </p:txBody>
      </p:sp>
    </p:spTree>
    <p:extLst>
      <p:ext uri="{BB962C8B-B14F-4D97-AF65-F5344CB8AC3E}">
        <p14:creationId xmlns:p14="http://schemas.microsoft.com/office/powerpoint/2010/main" val="60888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1</a:t>
            </a:fld>
            <a:endParaRPr lang="de-DE" dirty="0"/>
          </a:p>
        </p:txBody>
      </p:sp>
    </p:spTree>
    <p:extLst>
      <p:ext uri="{BB962C8B-B14F-4D97-AF65-F5344CB8AC3E}">
        <p14:creationId xmlns:p14="http://schemas.microsoft.com/office/powerpoint/2010/main" val="703102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6988" y="744538"/>
            <a:ext cx="6615112" cy="3722687"/>
          </a:xfrm>
        </p:spPr>
      </p:sp>
      <p:sp>
        <p:nvSpPr>
          <p:cNvPr id="3" name="Notizenplatzhalter 2"/>
          <p:cNvSpPr>
            <a:spLocks noGrp="1"/>
          </p:cNvSpPr>
          <p:nvPr>
            <p:ph type="body" idx="1"/>
          </p:nvPr>
        </p:nvSpPr>
        <p:spPr/>
        <p:txBody>
          <a:bodyPr>
            <a:normAutofit/>
          </a:bodyPr>
          <a:lstStyle/>
          <a:p>
            <a:r>
              <a:rPr lang="de-DE" dirty="0"/>
              <a:t>Brücke Ausgabe 4/11 SICHERHEIT UND GESUNDHEIT BEI DER ARBEI</a:t>
            </a:r>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30</a:t>
            </a:fld>
            <a:endParaRPr lang="de-DE"/>
          </a:p>
        </p:txBody>
      </p:sp>
    </p:spTree>
    <p:extLst>
      <p:ext uri="{BB962C8B-B14F-4D97-AF65-F5344CB8AC3E}">
        <p14:creationId xmlns:p14="http://schemas.microsoft.com/office/powerpoint/2010/main" val="311833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659F7-B5E8-CA59-431A-40D1B6C40CA4}"/>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16F455B3-9861-F16E-5B82-887842678BB7}"/>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a:extLst>
              <a:ext uri="{FF2B5EF4-FFF2-40B4-BE49-F238E27FC236}">
                <a16:creationId xmlns:a16="http://schemas.microsoft.com/office/drawing/2014/main" id="{AFAE9BF2-5788-9DE0-F7E0-FE03B31E4BE2}"/>
              </a:ext>
            </a:extLst>
          </p:cNvPr>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a:extLst>
              <a:ext uri="{FF2B5EF4-FFF2-40B4-BE49-F238E27FC236}">
                <a16:creationId xmlns:a16="http://schemas.microsoft.com/office/drawing/2014/main" id="{2080C2E9-7983-39E2-CB14-C6685C598C5A}"/>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35</a:t>
            </a:fld>
            <a:endParaRPr lang="de-DE" altLang="de-DE" dirty="0">
              <a:ea typeface="ＭＳ Ｐゴシック" pitchFamily="1" charset="-128"/>
            </a:endParaRPr>
          </a:p>
        </p:txBody>
      </p:sp>
    </p:spTree>
    <p:extLst>
      <p:ext uri="{BB962C8B-B14F-4D97-AF65-F5344CB8AC3E}">
        <p14:creationId xmlns:p14="http://schemas.microsoft.com/office/powerpoint/2010/main" val="1272464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4A5948-EBBC-4295-B51E-00EC22312DB5}" type="slidenum">
              <a:rPr lang="de-DE" smtClean="0"/>
              <a:pPr/>
              <a:t>39</a:t>
            </a:fld>
            <a:endParaRPr lang="de-DE" dirty="0"/>
          </a:p>
        </p:txBody>
      </p:sp>
    </p:spTree>
    <p:extLst>
      <p:ext uri="{BB962C8B-B14F-4D97-AF65-F5344CB8AC3E}">
        <p14:creationId xmlns:p14="http://schemas.microsoft.com/office/powerpoint/2010/main" val="2742817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2671B-5DFA-16C7-42DC-11F1EC35B849}"/>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8ACBC351-9052-65F7-9C7F-6051A04E10A2}"/>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a:extLst>
              <a:ext uri="{FF2B5EF4-FFF2-40B4-BE49-F238E27FC236}">
                <a16:creationId xmlns:a16="http://schemas.microsoft.com/office/drawing/2014/main" id="{6086D980-9D8D-B297-53B2-7DE9847CF011}"/>
              </a:ext>
            </a:extLst>
          </p:cNvPr>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a:extLst>
              <a:ext uri="{FF2B5EF4-FFF2-40B4-BE49-F238E27FC236}">
                <a16:creationId xmlns:a16="http://schemas.microsoft.com/office/drawing/2014/main" id="{ACD26C47-7E9A-F525-70B7-CB336C51FE2F}"/>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40</a:t>
            </a:fld>
            <a:endParaRPr lang="de-DE" altLang="de-DE" dirty="0">
              <a:ea typeface="ＭＳ Ｐゴシック" pitchFamily="1" charset="-128"/>
            </a:endParaRPr>
          </a:p>
        </p:txBody>
      </p:sp>
    </p:spTree>
    <p:extLst>
      <p:ext uri="{BB962C8B-B14F-4D97-AF65-F5344CB8AC3E}">
        <p14:creationId xmlns:p14="http://schemas.microsoft.com/office/powerpoint/2010/main" val="339595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41</a:t>
            </a:fld>
            <a:endParaRPr lang="de-DE" dirty="0"/>
          </a:p>
        </p:txBody>
      </p:sp>
    </p:spTree>
    <p:extLst>
      <p:ext uri="{BB962C8B-B14F-4D97-AF65-F5344CB8AC3E}">
        <p14:creationId xmlns:p14="http://schemas.microsoft.com/office/powerpoint/2010/main" val="1053577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49</a:t>
            </a:fld>
            <a:endParaRPr lang="de-DE" altLang="de-DE" dirty="0">
              <a:ea typeface="ＭＳ Ｐゴシック" pitchFamily="1" charset="-128"/>
            </a:endParaRPr>
          </a:p>
        </p:txBody>
      </p:sp>
    </p:spTree>
    <p:extLst>
      <p:ext uri="{BB962C8B-B14F-4D97-AF65-F5344CB8AC3E}">
        <p14:creationId xmlns:p14="http://schemas.microsoft.com/office/powerpoint/2010/main" val="109611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D4A5948-EBBC-4295-B51E-00EC22312DB5}" type="slidenum">
              <a:rPr lang="de-DE" smtClean="0"/>
              <a:pPr/>
              <a:t>55</a:t>
            </a:fld>
            <a:endParaRPr lang="de-DE" dirty="0"/>
          </a:p>
        </p:txBody>
      </p:sp>
    </p:spTree>
    <p:extLst>
      <p:ext uri="{BB962C8B-B14F-4D97-AF65-F5344CB8AC3E}">
        <p14:creationId xmlns:p14="http://schemas.microsoft.com/office/powerpoint/2010/main" val="3732774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56</a:t>
            </a:fld>
            <a:endParaRPr lang="de-DE" dirty="0"/>
          </a:p>
        </p:txBody>
      </p:sp>
    </p:spTree>
    <p:extLst>
      <p:ext uri="{BB962C8B-B14F-4D97-AF65-F5344CB8AC3E}">
        <p14:creationId xmlns:p14="http://schemas.microsoft.com/office/powerpoint/2010/main" val="4005968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B9F76-AFD6-72F5-CB3C-FCC61FED274C}"/>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B3ADA1DE-770E-E725-C92C-62CC7EF664B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a:extLst>
              <a:ext uri="{FF2B5EF4-FFF2-40B4-BE49-F238E27FC236}">
                <a16:creationId xmlns:a16="http://schemas.microsoft.com/office/drawing/2014/main" id="{EF93087F-3DB1-8C96-B5F1-3D77E0641202}"/>
              </a:ext>
            </a:extLst>
          </p:cNvPr>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a:extLst>
              <a:ext uri="{FF2B5EF4-FFF2-40B4-BE49-F238E27FC236}">
                <a16:creationId xmlns:a16="http://schemas.microsoft.com/office/drawing/2014/main" id="{9EB47251-B6C5-B80F-3BC7-4569D0C5887E}"/>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58</a:t>
            </a:fld>
            <a:endParaRPr lang="de-DE" altLang="de-DE" dirty="0">
              <a:ea typeface="ＭＳ Ｐゴシック" pitchFamily="1" charset="-128"/>
            </a:endParaRPr>
          </a:p>
        </p:txBody>
      </p:sp>
    </p:spTree>
    <p:extLst>
      <p:ext uri="{BB962C8B-B14F-4D97-AF65-F5344CB8AC3E}">
        <p14:creationId xmlns:p14="http://schemas.microsoft.com/office/powerpoint/2010/main" val="1871631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D4A5948-EBBC-4295-B51E-00EC22312DB5}" type="slidenum">
              <a:rPr lang="de-DE" smtClean="0"/>
              <a:pPr/>
              <a:t>59</a:t>
            </a:fld>
            <a:endParaRPr lang="de-DE" dirty="0"/>
          </a:p>
        </p:txBody>
      </p:sp>
    </p:spTree>
    <p:extLst>
      <p:ext uri="{BB962C8B-B14F-4D97-AF65-F5344CB8AC3E}">
        <p14:creationId xmlns:p14="http://schemas.microsoft.com/office/powerpoint/2010/main" val="16522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4A5948-EBBC-4295-B51E-00EC22312DB5}" type="slidenum">
              <a:rPr lang="de-DE" smtClean="0"/>
              <a:pPr/>
              <a:t>2</a:t>
            </a:fld>
            <a:endParaRPr lang="de-DE" dirty="0"/>
          </a:p>
        </p:txBody>
      </p:sp>
    </p:spTree>
    <p:extLst>
      <p:ext uri="{BB962C8B-B14F-4D97-AF65-F5344CB8AC3E}">
        <p14:creationId xmlns:p14="http://schemas.microsoft.com/office/powerpoint/2010/main" val="2372835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60</a:t>
            </a:fld>
            <a:endParaRPr lang="de-DE" dirty="0"/>
          </a:p>
        </p:txBody>
      </p:sp>
    </p:spTree>
    <p:extLst>
      <p:ext uri="{BB962C8B-B14F-4D97-AF65-F5344CB8AC3E}">
        <p14:creationId xmlns:p14="http://schemas.microsoft.com/office/powerpoint/2010/main" val="243451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pPr>
              <a:defRPr/>
            </a:pPr>
            <a:fld id="{D57E3890-BF2A-48F5-B723-D8E2D2E840BC}" type="slidenum">
              <a:rPr lang="de-DE" smtClean="0"/>
              <a:pPr>
                <a:defRPr/>
              </a:pPr>
              <a:t>6</a:t>
            </a:fld>
            <a:endParaRPr lang="de-DE" dirty="0"/>
          </a:p>
        </p:txBody>
      </p:sp>
    </p:spTree>
    <p:extLst>
      <p:ext uri="{BB962C8B-B14F-4D97-AF65-F5344CB8AC3E}">
        <p14:creationId xmlns:p14="http://schemas.microsoft.com/office/powerpoint/2010/main" val="422578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7</a:t>
            </a:fld>
            <a:endParaRPr lang="de-DE" dirty="0"/>
          </a:p>
        </p:txBody>
      </p:sp>
    </p:spTree>
    <p:extLst>
      <p:ext uri="{BB962C8B-B14F-4D97-AF65-F5344CB8AC3E}">
        <p14:creationId xmlns:p14="http://schemas.microsoft.com/office/powerpoint/2010/main" val="394213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8</a:t>
            </a:fld>
            <a:endParaRPr lang="de-DE" dirty="0"/>
          </a:p>
        </p:txBody>
      </p:sp>
    </p:spTree>
    <p:extLst>
      <p:ext uri="{BB962C8B-B14F-4D97-AF65-F5344CB8AC3E}">
        <p14:creationId xmlns:p14="http://schemas.microsoft.com/office/powerpoint/2010/main" val="101793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12</a:t>
            </a:fld>
            <a:endParaRPr lang="de-DE" dirty="0"/>
          </a:p>
        </p:txBody>
      </p:sp>
    </p:spTree>
    <p:extLst>
      <p:ext uri="{BB962C8B-B14F-4D97-AF65-F5344CB8AC3E}">
        <p14:creationId xmlns:p14="http://schemas.microsoft.com/office/powerpoint/2010/main" val="2830842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64BD7C5-CBE9-445C-A975-61468FDCDE8A}" type="slidenum">
              <a:rPr lang="de-DE" smtClean="0"/>
              <a:pPr>
                <a:defRPr/>
              </a:pPr>
              <a:t>14</a:t>
            </a:fld>
            <a:endParaRPr lang="de-DE" dirty="0"/>
          </a:p>
        </p:txBody>
      </p:sp>
    </p:spTree>
    <p:extLst>
      <p:ext uri="{BB962C8B-B14F-4D97-AF65-F5344CB8AC3E}">
        <p14:creationId xmlns:p14="http://schemas.microsoft.com/office/powerpoint/2010/main" val="52427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990EF-9D10-1D33-7FC4-30782BCF2725}"/>
            </a:ext>
          </a:extLst>
        </p:cNvPr>
        <p:cNvGrpSpPr/>
        <p:nvPr/>
      </p:nvGrpSpPr>
      <p:grpSpPr>
        <a:xfrm>
          <a:off x="0" y="0"/>
          <a:ext cx="0" cy="0"/>
          <a:chOff x="0" y="0"/>
          <a:chExt cx="0" cy="0"/>
        </a:xfrm>
      </p:grpSpPr>
      <p:sp>
        <p:nvSpPr>
          <p:cNvPr id="47106" name="Folienbildplatzhalter 1">
            <a:extLst>
              <a:ext uri="{FF2B5EF4-FFF2-40B4-BE49-F238E27FC236}">
                <a16:creationId xmlns:a16="http://schemas.microsoft.com/office/drawing/2014/main" id="{5ECFCF23-696B-F60A-1216-67A163DA2E5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Notizenplatzhalter 2">
            <a:extLst>
              <a:ext uri="{FF2B5EF4-FFF2-40B4-BE49-F238E27FC236}">
                <a16:creationId xmlns:a16="http://schemas.microsoft.com/office/drawing/2014/main" id="{685C63DF-1CAB-1200-DAF6-BC7A2036254A}"/>
              </a:ext>
            </a:extLst>
          </p:cNvPr>
          <p:cNvSpPr>
            <a:spLocks noGrp="1"/>
          </p:cNvSpPr>
          <p:nvPr>
            <p:ph type="body" idx="1"/>
          </p:nvPr>
        </p:nvSpPr>
        <p:spPr bwMode="auto">
          <a:noFill/>
        </p:spPr>
        <p:txBody>
          <a:bodyPr wrap="square" numCol="1" anchor="t" anchorCtr="0" compatLnSpc="1">
            <a:prstTxWarp prst="textNoShape">
              <a:avLst/>
            </a:prstTxWarp>
          </a:bodyPr>
          <a:lstStyle/>
          <a:p>
            <a:endParaRPr lang="de-DE" altLang="de-DE" dirty="0"/>
          </a:p>
        </p:txBody>
      </p:sp>
      <p:sp>
        <p:nvSpPr>
          <p:cNvPr id="47108" name="Foliennummernplatzhalter 3">
            <a:extLst>
              <a:ext uri="{FF2B5EF4-FFF2-40B4-BE49-F238E27FC236}">
                <a16:creationId xmlns:a16="http://schemas.microsoft.com/office/drawing/2014/main" id="{4B2C035E-832E-C6BD-D4C2-B72ED8C2D064}"/>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B43372-C3FC-43D1-81F7-6FEAB8B70573}" type="slidenum">
              <a:rPr lang="de-DE" altLang="de-DE" smtClean="0">
                <a:ea typeface="ＭＳ Ｐゴシック" pitchFamily="1" charset="-128"/>
              </a:rPr>
              <a:pPr/>
              <a:t>16</a:t>
            </a:fld>
            <a:endParaRPr lang="de-DE" altLang="de-DE" dirty="0">
              <a:ea typeface="ＭＳ Ｐゴシック" pitchFamily="1" charset="-128"/>
            </a:endParaRPr>
          </a:p>
        </p:txBody>
      </p:sp>
    </p:spTree>
    <p:extLst>
      <p:ext uri="{BB962C8B-B14F-4D97-AF65-F5344CB8AC3E}">
        <p14:creationId xmlns:p14="http://schemas.microsoft.com/office/powerpoint/2010/main" val="2453813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normAutofit/>
          </a:bodyPr>
          <a:lstStyle/>
          <a:p>
            <a:endParaRPr lang="en-GB" dirty="0"/>
          </a:p>
        </p:txBody>
      </p:sp>
      <p:sp>
        <p:nvSpPr>
          <p:cNvPr id="4" name="Foliennummernplatzhalter 3"/>
          <p:cNvSpPr>
            <a:spLocks noGrp="1"/>
          </p:cNvSpPr>
          <p:nvPr>
            <p:ph type="sldNum" sz="quarter" idx="10"/>
          </p:nvPr>
        </p:nvSpPr>
        <p:spPr/>
        <p:txBody>
          <a:bodyPr/>
          <a:lstStyle/>
          <a:p>
            <a:pPr>
              <a:defRPr/>
            </a:pPr>
            <a:fld id="{D57E3890-BF2A-48F5-B723-D8E2D2E840BC}" type="slidenum">
              <a:rPr lang="de-DE" smtClean="0"/>
              <a:pPr>
                <a:defRPr/>
              </a:pPr>
              <a:t>18</a:t>
            </a:fld>
            <a:endParaRPr lang="de-DE" dirty="0"/>
          </a:p>
        </p:txBody>
      </p:sp>
    </p:spTree>
    <p:extLst>
      <p:ext uri="{BB962C8B-B14F-4D97-AF65-F5344CB8AC3E}">
        <p14:creationId xmlns:p14="http://schemas.microsoft.com/office/powerpoint/2010/main" val="1051588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2" name="Bild 1" descr="PlanET_0440©A.Korehnke Kopie.jpg"/>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8"/>
            <a:ext cx="12192000" cy="3360137"/>
          </a:xfrm>
          <a:prstGeom prst="rect">
            <a:avLst/>
          </a:prstGeom>
        </p:spPr>
      </p:pic>
      <p:sp>
        <p:nvSpPr>
          <p:cNvPr id="21" name="Rectangle 2"/>
          <p:cNvSpPr>
            <a:spLocks noGrp="1" noChangeArrowheads="1"/>
          </p:cNvSpPr>
          <p:nvPr>
            <p:ph type="title" hasCustomPrompt="1"/>
          </p:nvPr>
        </p:nvSpPr>
        <p:spPr bwMode="auto">
          <a:xfrm>
            <a:off x="537215" y="2060848"/>
            <a:ext cx="10465164" cy="14395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b="1">
                <a:solidFill>
                  <a:srgbClr val="0082B0"/>
                </a:solidFill>
                <a:latin typeface="Arial" pitchFamily="34" charset="0"/>
                <a:cs typeface="Arial" pitchFamily="34" charset="0"/>
              </a:defRPr>
            </a:lvl1pPr>
          </a:lstStyle>
          <a:p>
            <a:pPr lvl="0"/>
            <a:r>
              <a:rPr lang="de-DE" dirty="0"/>
              <a:t>Titelmasterformat durch Klicken bearbeiten (Arial, 36, fett)</a:t>
            </a:r>
          </a:p>
        </p:txBody>
      </p:sp>
      <p:pic>
        <p:nvPicPr>
          <p:cNvPr id="10" name="Bild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73"/>
            <a:ext cx="2279163" cy="1039803"/>
          </a:xfrm>
          <a:prstGeom prst="rect">
            <a:avLst/>
          </a:prstGeom>
        </p:spPr>
      </p:pic>
      <p:sp>
        <p:nvSpPr>
          <p:cNvPr id="7" name="Rectangle 3"/>
          <p:cNvSpPr txBox="1">
            <a:spLocks noChangeArrowheads="1"/>
          </p:cNvSpPr>
          <p:nvPr/>
        </p:nvSpPr>
        <p:spPr bwMode="auto">
          <a:xfrm>
            <a:off x="393264" y="376446"/>
            <a:ext cx="9927205" cy="217865"/>
          </a:xfrm>
          <a:prstGeom prst="rect">
            <a:avLst/>
          </a:prstGeom>
          <a:noFill/>
          <a:ln w="9525">
            <a:noFill/>
            <a:miter lim="800000"/>
            <a:headEnd/>
            <a:tailEnd/>
          </a:ln>
        </p:spPr>
        <p:txBody>
          <a:bodyPr vert="horz" wrap="square" lIns="51435" tIns="25718" rIns="51435" bIns="25718" numCol="1" anchor="b" anchorCtr="0" compatLnSpc="1">
            <a:prstTxWarp prst="textNoShape">
              <a:avLst/>
            </a:prstTxWarp>
          </a:bodyPr>
          <a:lstStyle>
            <a:lvl1pPr marL="342900" indent="-342900" algn="l" rtl="0" eaLnBrk="0" fontAlgn="base" hangingPunct="0">
              <a:spcBef>
                <a:spcPct val="20000"/>
              </a:spcBef>
              <a:spcAft>
                <a:spcPct val="0"/>
              </a:spcAft>
              <a:buClr>
                <a:schemeClr val="accent2"/>
              </a:buClr>
              <a:buChar char="•"/>
              <a:defRPr sz="1800" b="0">
                <a:solidFill>
                  <a:schemeClr val="accent2"/>
                </a:solidFill>
                <a:latin typeface="Arial Narrow"/>
                <a:ea typeface="+mn-ea"/>
                <a:cs typeface="Arial Narrow"/>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pPr marL="0" indent="0">
              <a:spcBef>
                <a:spcPts val="0"/>
              </a:spcBef>
              <a:buNone/>
            </a:pPr>
            <a:r>
              <a:rPr lang="de-DE" sz="1200" b="0" i="0" kern="1200" dirty="0">
                <a:solidFill>
                  <a:schemeClr val="bg1">
                    <a:lumMod val="50000"/>
                  </a:schemeClr>
                </a:solidFill>
                <a:latin typeface="Arial" panose="020B0604020202020204" pitchFamily="34" charset="0"/>
                <a:ea typeface="+mn-ea"/>
                <a:cs typeface="Arial" panose="020B0604020202020204" pitchFamily="34" charset="0"/>
              </a:rPr>
              <a:t>Qualifizierung im Schulungsverbund Biogas – Fachkunde sichere Instandhaltung</a:t>
            </a:r>
          </a:p>
        </p:txBody>
      </p:sp>
      <p:pic>
        <p:nvPicPr>
          <p:cNvPr id="8" name="Grafik 7"/>
          <p:cNvPicPr>
            <a:picLocks noChangeAspect="1"/>
          </p:cNvPicPr>
          <p:nvPr/>
        </p:nvPicPr>
        <p:blipFill>
          <a:blip r:embed="rId4" cstate="print"/>
          <a:stretch>
            <a:fillRect/>
          </a:stretch>
        </p:blipFill>
        <p:spPr>
          <a:xfrm>
            <a:off x="10746903" y="188640"/>
            <a:ext cx="1016264" cy="580492"/>
          </a:xfrm>
          <a:prstGeom prst="rect">
            <a:avLst/>
          </a:prstGeom>
          <a:solidFill>
            <a:schemeClr val="bg1"/>
          </a:solidFill>
        </p:spPr>
      </p:pic>
      <p:pic>
        <p:nvPicPr>
          <p:cNvPr id="9" name="Bild 1" descr="PlanET_0440©A.Korehnke Kopie.jpg">
            <a:extLst>
              <a:ext uri="{FF2B5EF4-FFF2-40B4-BE49-F238E27FC236}">
                <a16:creationId xmlns:a16="http://schemas.microsoft.com/office/drawing/2014/main" id="{8A370F70-FCC7-4C3C-A150-203C78FDC5A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0" y="3497864"/>
            <a:ext cx="12192000" cy="3360137"/>
          </a:xfrm>
          <a:prstGeom prst="rect">
            <a:avLst/>
          </a:prstGeom>
        </p:spPr>
      </p:pic>
      <p:pic>
        <p:nvPicPr>
          <p:cNvPr id="11" name="Bild 9">
            <a:extLst>
              <a:ext uri="{FF2B5EF4-FFF2-40B4-BE49-F238E27FC236}">
                <a16:creationId xmlns:a16="http://schemas.microsoft.com/office/drawing/2014/main" id="{102E7248-EF71-4530-B674-3FBE78B7D2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37349">
            <a:off x="9059025" y="5267169"/>
            <a:ext cx="2279163" cy="1039803"/>
          </a:xfrm>
          <a:prstGeom prst="rect">
            <a:avLst/>
          </a:prstGeom>
        </p:spPr>
      </p:pic>
    </p:spTree>
    <p:extLst>
      <p:ext uri="{BB962C8B-B14F-4D97-AF65-F5344CB8AC3E}">
        <p14:creationId xmlns:p14="http://schemas.microsoft.com/office/powerpoint/2010/main" val="327543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fld id="{D42DA815-CE49-4499-B3BB-5F7C969A1704}" type="slidenum">
              <a:rPr lang="de-DE" smtClean="0"/>
              <a:pPr/>
              <a:t>‹Nr.›</a:t>
            </a:fld>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11"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Agenda (Arial, 28, fett)</a:t>
            </a:r>
          </a:p>
        </p:txBody>
      </p:sp>
      <p:sp>
        <p:nvSpPr>
          <p:cNvPr id="7" name="Textplatzhalter 4"/>
          <p:cNvSpPr>
            <a:spLocks noGrp="1"/>
          </p:cNvSpPr>
          <p:nvPr>
            <p:ph type="body" sz="quarter" idx="13" hasCustomPrompt="1"/>
          </p:nvPr>
        </p:nvSpPr>
        <p:spPr>
          <a:xfrm>
            <a:off x="529169" y="1556792"/>
            <a:ext cx="11178119" cy="4536504"/>
          </a:xfrm>
          <a:prstGeom prst="rect">
            <a:avLst/>
          </a:prstGeom>
        </p:spPr>
        <p:txBody>
          <a:bodyPr/>
          <a:lstStyle>
            <a:lvl1pPr marL="257175" indent="-257175">
              <a:buClr>
                <a:srgbClr val="007FAC"/>
              </a:buClr>
              <a:buFont typeface="+mj-lt"/>
              <a:buAutoNum type="arabicPeriod"/>
              <a:defRPr sz="2000" b="0" baseline="0">
                <a:solidFill>
                  <a:schemeClr val="accent4"/>
                </a:solidFill>
                <a:latin typeface="Arial" pitchFamily="34" charset="0"/>
                <a:cs typeface="Arial" pitchFamily="34" charset="0"/>
              </a:defRPr>
            </a:lvl1pPr>
            <a:lvl2pPr marL="417910" indent="-160735">
              <a:buClrTx/>
              <a:buFont typeface="Arial"/>
              <a:buChar char="•"/>
              <a:defRPr sz="1013">
                <a:solidFill>
                  <a:srgbClr val="0082B0"/>
                </a:solidFill>
                <a:latin typeface="Arial" pitchFamily="34" charset="0"/>
                <a:cs typeface="Arial" pitchFamily="34" charset="0"/>
              </a:defRPr>
            </a:lvl2pPr>
            <a:lvl3pPr marL="642938" indent="-128588">
              <a:buClrTx/>
              <a:buFont typeface="Arial"/>
              <a:buChar char="•"/>
              <a:defRPr sz="1013">
                <a:solidFill>
                  <a:srgbClr val="0082B0"/>
                </a:solidFill>
                <a:latin typeface="Arial" pitchFamily="34" charset="0"/>
                <a:cs typeface="Arial" pitchFamily="34" charset="0"/>
              </a:defRPr>
            </a:lvl3pPr>
            <a:lvl4pPr marL="900113" indent="-128588">
              <a:buClrTx/>
              <a:buFont typeface="Arial"/>
              <a:buChar char="•"/>
              <a:defRPr sz="1013">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None/>
              <a:tabLst/>
              <a:defRPr lang="de-DE" sz="2000" b="0" i="0" dirty="0" smtClean="0">
                <a:solidFill>
                  <a:srgbClr val="0082B0"/>
                </a:solidFill>
                <a:latin typeface="Arial" pitchFamily="34" charset="0"/>
                <a:ea typeface="+mn-ea"/>
                <a:cs typeface="Arial" pitchFamily="34" charset="0"/>
              </a:defRPr>
            </a:lvl5pPr>
          </a:lstStyle>
          <a:p>
            <a:pPr lvl="0"/>
            <a:r>
              <a:rPr lang="de-DE" dirty="0"/>
              <a:t>Arial (20)</a:t>
            </a:r>
          </a:p>
          <a:p>
            <a:pPr lvl="0"/>
            <a:r>
              <a:rPr lang="de-DE" dirty="0"/>
              <a:t>Arial (20)</a:t>
            </a:r>
          </a:p>
          <a:p>
            <a:pPr lvl="0"/>
            <a:r>
              <a:rPr lang="de-DE" dirty="0"/>
              <a:t>Arial (20)</a:t>
            </a:r>
          </a:p>
          <a:p>
            <a:pPr lvl="0"/>
            <a:r>
              <a:rPr lang="de-DE" dirty="0"/>
              <a:t>Aktuell zu behandelnder Punkt in normalem blau anzeigen……</a:t>
            </a:r>
          </a:p>
          <a:p>
            <a:pPr lvl="4"/>
            <a:endParaRPr lang="de-DE" dirty="0"/>
          </a:p>
          <a:p>
            <a:pPr lvl="4"/>
            <a:endParaRPr lang="de-DE" dirty="0"/>
          </a:p>
          <a:p>
            <a:pPr lvl="4"/>
            <a:endParaRPr lang="de-DE" dirty="0"/>
          </a:p>
        </p:txBody>
      </p:sp>
    </p:spTree>
    <p:extLst>
      <p:ext uri="{BB962C8B-B14F-4D97-AF65-F5344CB8AC3E}">
        <p14:creationId xmlns:p14="http://schemas.microsoft.com/office/powerpoint/2010/main" val="74632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sz="1000">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sz="1000">
                <a:solidFill>
                  <a:srgbClr val="0082B0"/>
                </a:solidFill>
                <a:latin typeface="Arial" pitchFamily="34" charset="0"/>
                <a:cs typeface="Arial" pitchFamily="34" charset="0"/>
              </a:defRPr>
            </a:lvl1pPr>
          </a:lstStyle>
          <a:p>
            <a:fld id="{D42DA815-CE49-4499-B3BB-5F7C969A1704}" type="slidenum">
              <a:rPr lang="de-DE" smtClean="0"/>
              <a:pPr/>
              <a:t>‹Nr.›</a:t>
            </a:fld>
            <a:endParaRPr lang="de-DE" dirty="0"/>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2241068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8304245" y="1556792"/>
            <a:ext cx="3278155" cy="4536504"/>
          </a:xfrm>
          <a:prstGeom prst="rect">
            <a:avLst/>
          </a:prstGeo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p:txBody>
      </p:sp>
      <p:sp>
        <p:nvSpPr>
          <p:cNvPr id="5" name="Datumsplatzhalter 4"/>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7" name="Foliennummernplatzhalter 6"/>
          <p:cNvSpPr>
            <a:spLocks noGrp="1"/>
          </p:cNvSpPr>
          <p:nvPr>
            <p:ph type="sldNum" sz="quarter" idx="12"/>
          </p:nvPr>
        </p:nvSpPr>
        <p:spPr/>
        <p:txBody>
          <a:bodyPr/>
          <a:lstStyle>
            <a:lvl1pPr algn="ctr">
              <a:defRPr sz="1000"/>
            </a:lvl1pPr>
          </a:lstStyle>
          <a:p>
            <a:fld id="{D42DA815-CE49-4499-B3BB-5F7C969A1704}" type="slidenum">
              <a:rPr lang="de-DE" smtClean="0"/>
              <a:pPr/>
              <a:t>‹Nr.›</a:t>
            </a:fld>
            <a:endParaRPr lang="de-DE" dirty="0"/>
          </a:p>
        </p:txBody>
      </p:sp>
      <p:sp>
        <p:nvSpPr>
          <p:cNvPr id="9" name="Textplatzhalter 4"/>
          <p:cNvSpPr>
            <a:spLocks noGrp="1"/>
          </p:cNvSpPr>
          <p:nvPr>
            <p:ph type="body" sz="quarter" idx="13" hasCustomPrompt="1"/>
          </p:nvPr>
        </p:nvSpPr>
        <p:spPr>
          <a:xfrm>
            <a:off x="529166" y="1556792"/>
            <a:ext cx="7679068" cy="4536504"/>
          </a:xfrm>
          <a:prstGeom prst="rect">
            <a:avLst/>
          </a:prstGeom>
        </p:spPr>
        <p:txBody>
          <a:bodyPr/>
          <a:lstStyle>
            <a:lvl1pPr marL="0" indent="0">
              <a:buClr>
                <a:srgbClr val="007FAC"/>
              </a:buClr>
              <a:buFont typeface="Arial" pitchFamily="34" charset="0"/>
              <a:buNone/>
              <a:defRPr sz="2000" b="1">
                <a:solidFill>
                  <a:schemeClr val="accent1"/>
                </a:solidFill>
                <a:latin typeface="Arial" pitchFamily="34" charset="0"/>
                <a:cs typeface="Arial" pitchFamily="34" charset="0"/>
              </a:defRPr>
            </a:lvl1pPr>
            <a:lvl2pPr marL="201811" indent="-201811">
              <a:buClrTx/>
              <a:buFont typeface="Arial" pitchFamily="34" charset="0"/>
              <a:buChar char="•"/>
              <a:defRPr sz="1800">
                <a:solidFill>
                  <a:srgbClr val="0082B0"/>
                </a:solidFill>
                <a:latin typeface="Arial" pitchFamily="34" charset="0"/>
                <a:cs typeface="Arial" pitchFamily="34" charset="0"/>
              </a:defRPr>
            </a:lvl2pPr>
            <a:lvl3pPr marL="404516" indent="-202704">
              <a:buClrTx/>
              <a:buFont typeface="Symbol" pitchFamily="18" charset="2"/>
              <a:buChar char="-"/>
              <a:defRPr sz="1800">
                <a:solidFill>
                  <a:srgbClr val="0082B0"/>
                </a:solidFill>
                <a:latin typeface="Arial" pitchFamily="34" charset="0"/>
                <a:cs typeface="Arial" pitchFamily="34" charset="0"/>
              </a:defRPr>
            </a:lvl3pPr>
            <a:lvl4pPr marL="606326" indent="-201811">
              <a:buClrTx/>
              <a:buFont typeface="Arial"/>
              <a:buChar char="•"/>
              <a:defRPr sz="1800">
                <a:solidFill>
                  <a:srgbClr val="0082B0"/>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1125" b="0" i="0" baseline="0" dirty="0" smtClean="0">
                <a:solidFill>
                  <a:schemeClr val="accent1"/>
                </a:solidFill>
                <a:latin typeface="Arial" pitchFamily="34" charset="0"/>
                <a:ea typeface="+mn-ea"/>
                <a:cs typeface="Arial" pitchFamily="34" charset="0"/>
              </a:defRPr>
            </a:lvl5pPr>
          </a:lstStyle>
          <a:p>
            <a:pPr lvl="0"/>
            <a:r>
              <a:rPr lang="de-DE" dirty="0"/>
              <a:t>Untertitel (Arial, 20, fett) </a:t>
            </a:r>
          </a:p>
          <a:p>
            <a:pPr lvl="0"/>
            <a:endParaRPr lang="de-DE" dirty="0"/>
          </a:p>
          <a:p>
            <a:pPr lvl="1"/>
            <a:r>
              <a:rPr lang="de-DE" dirty="0"/>
              <a:t>Textmasterformate durch Klicken bearbeiten (Arial, 20)</a:t>
            </a:r>
          </a:p>
          <a:p>
            <a:pPr lvl="2"/>
            <a:r>
              <a:rPr lang="de-DE" dirty="0"/>
              <a:t>Zweite Ebene (Arial, 18)</a:t>
            </a:r>
          </a:p>
          <a:p>
            <a:pPr lvl="3"/>
            <a:r>
              <a:rPr lang="de-DE" dirty="0"/>
              <a:t>Dritte Ebene (Arial, 16)</a:t>
            </a:r>
          </a:p>
          <a:p>
            <a:pPr lvl="4"/>
            <a:endParaRPr lang="de-DE" dirty="0"/>
          </a:p>
          <a:p>
            <a:pPr lvl="4"/>
            <a:endParaRPr lang="de-DE" dirty="0"/>
          </a:p>
          <a:p>
            <a:pPr lvl="4"/>
            <a:endParaRPr lang="de-DE" dirty="0"/>
          </a:p>
          <a:p>
            <a:pPr lvl="4"/>
            <a:endParaRPr lang="de-DE" dirty="0"/>
          </a:p>
        </p:txBody>
      </p:sp>
      <p:sp>
        <p:nvSpPr>
          <p:cNvPr id="10" name="Titel 1"/>
          <p:cNvSpPr>
            <a:spLocks noGrp="1"/>
          </p:cNvSpPr>
          <p:nvPr>
            <p:ph type="title" hasCustomPrompt="1"/>
          </p:nvPr>
        </p:nvSpPr>
        <p:spPr>
          <a:xfrm>
            <a:off x="529170" y="228600"/>
            <a:ext cx="777507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Tree>
    <p:extLst>
      <p:ext uri="{BB962C8B-B14F-4D97-AF65-F5344CB8AC3E}">
        <p14:creationId xmlns:p14="http://schemas.microsoft.com/office/powerpoint/2010/main" val="417786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529170" y="228600"/>
            <a:ext cx="7871089" cy="1143000"/>
          </a:xfrm>
        </p:spPr>
        <p:txBody>
          <a:bodyPr anchor="ctr"/>
          <a:lstStyle>
            <a:lvl1pPr>
              <a:defRPr lang="de-DE" sz="2800" b="1" kern="1200" dirty="0">
                <a:solidFill>
                  <a:srgbClr val="0082B0"/>
                </a:solidFill>
                <a:latin typeface="Arial" pitchFamily="34" charset="0"/>
                <a:ea typeface="ＭＳ Ｐゴシック" pitchFamily="1" charset="-128"/>
                <a:cs typeface="Arial" pitchFamily="34" charset="0"/>
              </a:defRPr>
            </a:lvl1pPr>
          </a:lstStyle>
          <a:p>
            <a:r>
              <a:rPr lang="de-DE" dirty="0"/>
              <a:t>Titelmasterformat durch Klicken bearbeiten (Arial, 28, fett)</a:t>
            </a:r>
          </a:p>
        </p:txBody>
      </p:sp>
      <p:sp>
        <p:nvSpPr>
          <p:cNvPr id="4" name="Rectangle 4"/>
          <p:cNvSpPr>
            <a:spLocks noGrp="1" noChangeArrowheads="1"/>
          </p:cNvSpPr>
          <p:nvPr>
            <p:ph type="dt" sz="half" idx="10"/>
          </p:nvPr>
        </p:nvSpPr>
        <p:spPr>
          <a:xfrm>
            <a:off x="431373" y="6400800"/>
            <a:ext cx="2976331" cy="457200"/>
          </a:xfrm>
          <a:ln/>
        </p:spPr>
        <p:txBody>
          <a:bodyPr/>
          <a:lstStyle>
            <a:lvl1pPr>
              <a:defRPr sz="1000">
                <a:solidFill>
                  <a:srgbClr val="0082B0"/>
                </a:solidFill>
                <a:latin typeface="Arial" pitchFamily="34" charset="0"/>
                <a:cs typeface="Arial" pitchFamily="34" charset="0"/>
              </a:defRPr>
            </a:lvl1pPr>
          </a:lstStyle>
          <a:p>
            <a:r>
              <a:rPr lang="de-DE"/>
              <a:t>Schulung 2025/2026</a:t>
            </a:r>
            <a:endParaRPr lang="de-DE" dirty="0"/>
          </a:p>
        </p:txBody>
      </p:sp>
      <p:sp>
        <p:nvSpPr>
          <p:cNvPr id="6" name="Rectangle 6"/>
          <p:cNvSpPr>
            <a:spLocks noGrp="1" noChangeArrowheads="1"/>
          </p:cNvSpPr>
          <p:nvPr>
            <p:ph type="sldNum" sz="quarter" idx="12"/>
          </p:nvPr>
        </p:nvSpPr>
        <p:spPr>
          <a:ln/>
        </p:spPr>
        <p:txBody>
          <a:bodyPr/>
          <a:lstStyle>
            <a:lvl1pPr algn="ctr">
              <a:defRPr sz="1000">
                <a:solidFill>
                  <a:srgbClr val="0082B0"/>
                </a:solidFill>
                <a:latin typeface="Arial" pitchFamily="34" charset="0"/>
                <a:cs typeface="Arial" pitchFamily="34" charset="0"/>
              </a:defRPr>
            </a:lvl1pPr>
          </a:lstStyle>
          <a:p>
            <a:fld id="{D42DA815-CE49-4499-B3BB-5F7C969A1704}" type="slidenum">
              <a:rPr lang="de-DE" smtClean="0"/>
              <a:pPr/>
              <a:t>‹Nr.›</a:t>
            </a:fld>
            <a:endParaRPr lang="de-DE" dirty="0"/>
          </a:p>
        </p:txBody>
      </p:sp>
      <p:sp>
        <p:nvSpPr>
          <p:cNvPr id="5" name="Textplatzhalter 4"/>
          <p:cNvSpPr>
            <a:spLocks noGrp="1"/>
          </p:cNvSpPr>
          <p:nvPr>
            <p:ph type="body" sz="quarter" idx="13" hasCustomPrompt="1"/>
          </p:nvPr>
        </p:nvSpPr>
        <p:spPr>
          <a:xfrm>
            <a:off x="529169" y="1556792"/>
            <a:ext cx="11178119" cy="4536504"/>
          </a:xfrm>
          <a:prstGeom prst="rect">
            <a:avLst/>
          </a:prstGeom>
        </p:spPr>
        <p:txBody>
          <a:bodyPr/>
          <a:lstStyle>
            <a:lvl1pPr marL="150912" indent="-150912">
              <a:buClr>
                <a:srgbClr val="007FAC"/>
              </a:buClr>
              <a:buFont typeface="Arial" pitchFamily="34" charset="0"/>
              <a:buChar char="•"/>
              <a:defRPr sz="2000" b="0" baseline="0">
                <a:solidFill>
                  <a:srgbClr val="0082B0"/>
                </a:solidFill>
                <a:latin typeface="Arial" pitchFamily="34" charset="0"/>
                <a:cs typeface="Arial" pitchFamily="34" charset="0"/>
              </a:defRPr>
            </a:lvl1pPr>
            <a:lvl2pPr marL="417910" indent="-160735">
              <a:buClrTx/>
              <a:buFont typeface="Arial"/>
              <a:buChar char="•"/>
              <a:defRPr sz="2000">
                <a:solidFill>
                  <a:schemeClr val="accent5"/>
                </a:solidFill>
                <a:latin typeface="Arial" pitchFamily="34" charset="0"/>
                <a:cs typeface="Arial" pitchFamily="34" charset="0"/>
              </a:defRPr>
            </a:lvl2pPr>
            <a:lvl3pPr marL="642938" indent="-128588">
              <a:buClrTx/>
              <a:buFont typeface="Arial"/>
              <a:buChar char="•"/>
              <a:defRPr sz="2000">
                <a:solidFill>
                  <a:schemeClr val="accent2"/>
                </a:solidFill>
                <a:latin typeface="Arial" pitchFamily="34" charset="0"/>
                <a:cs typeface="Arial" pitchFamily="34" charset="0"/>
              </a:defRPr>
            </a:lvl3pPr>
            <a:lvl4pPr marL="900113" indent="-128588">
              <a:buClrTx/>
              <a:buFont typeface="Arial"/>
              <a:buChar char="•"/>
              <a:defRPr sz="2000">
                <a:solidFill>
                  <a:schemeClr val="accent3"/>
                </a:solidFill>
                <a:latin typeface="Arial" pitchFamily="34" charset="0"/>
                <a:cs typeface="Arial" pitchFamily="34" charset="0"/>
              </a:defRPr>
            </a:lvl4pPr>
            <a:lvl5pPr marL="1157288" marR="0" indent="-128588" algn="l" defTabSz="514350" rtl="0" eaLnBrk="1" fontAlgn="base" latinLnBrk="0" hangingPunct="1">
              <a:lnSpc>
                <a:spcPct val="100000"/>
              </a:lnSpc>
              <a:spcBef>
                <a:spcPct val="20000"/>
              </a:spcBef>
              <a:spcAft>
                <a:spcPct val="0"/>
              </a:spcAft>
              <a:buClrTx/>
              <a:buSzTx/>
              <a:buFont typeface="Arial"/>
              <a:buChar char="•"/>
              <a:tabLst/>
              <a:defRPr lang="de-DE" sz="2000" b="0" i="0" baseline="0" dirty="0" smtClean="0">
                <a:solidFill>
                  <a:schemeClr val="tx2"/>
                </a:solidFill>
                <a:latin typeface="Arial" pitchFamily="34" charset="0"/>
                <a:ea typeface="+mn-ea"/>
                <a:cs typeface="Arial" pitchFamily="34" charset="0"/>
              </a:defRPr>
            </a:lvl5pPr>
          </a:lstStyle>
          <a:p>
            <a:pPr lvl="0"/>
            <a:r>
              <a:rPr lang="de-DE" dirty="0"/>
              <a:t>Farbauswahl ergibt sich aus folgenden Designfarben</a:t>
            </a:r>
          </a:p>
          <a:p>
            <a:pPr lvl="1"/>
            <a:r>
              <a:rPr lang="de-DE" dirty="0"/>
              <a:t>Farbe</a:t>
            </a:r>
          </a:p>
          <a:p>
            <a:pPr lvl="2"/>
            <a:r>
              <a:rPr lang="de-DE" dirty="0"/>
              <a:t>Farbe</a:t>
            </a:r>
          </a:p>
          <a:p>
            <a:pPr lvl="3"/>
            <a:r>
              <a:rPr lang="de-DE" dirty="0" err="1"/>
              <a:t>Frabe</a:t>
            </a:r>
            <a:endParaRPr lang="de-DE" dirty="0"/>
          </a:p>
          <a:p>
            <a:pPr lvl="4"/>
            <a:r>
              <a:rPr lang="de-DE" dirty="0"/>
              <a:t>Farbe</a:t>
            </a:r>
          </a:p>
          <a:p>
            <a:pPr lvl="4"/>
            <a:endParaRPr lang="de-DE" dirty="0"/>
          </a:p>
          <a:p>
            <a:pPr lvl="4"/>
            <a:endParaRPr lang="de-DE" dirty="0"/>
          </a:p>
          <a:p>
            <a:pPr lvl="4"/>
            <a:endParaRPr lang="de-DE" dirty="0"/>
          </a:p>
          <a:p>
            <a:pPr lvl="4"/>
            <a:endParaRPr lang="de-DE" dirty="0"/>
          </a:p>
        </p:txBody>
      </p:sp>
    </p:spTree>
    <p:extLst>
      <p:ext uri="{BB962C8B-B14F-4D97-AF65-F5344CB8AC3E}">
        <p14:creationId xmlns:p14="http://schemas.microsoft.com/office/powerpoint/2010/main" val="282854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025" baseline="0"/>
            </a:lvl1pPr>
          </a:lstStyle>
          <a:p>
            <a:r>
              <a:rPr lang="de-DE" dirty="0"/>
              <a:t>Titelmasterformat durch Klicken bearbeiten (Arial, 36, fett)</a:t>
            </a:r>
          </a:p>
        </p:txBody>
      </p:sp>
      <p:sp>
        <p:nvSpPr>
          <p:cNvPr id="3" name="Datumsplatzhalter 2"/>
          <p:cNvSpPr>
            <a:spLocks noGrp="1"/>
          </p:cNvSpPr>
          <p:nvPr>
            <p:ph type="dt" sz="half" idx="10"/>
          </p:nvPr>
        </p:nvSpPr>
        <p:spPr>
          <a:xfrm>
            <a:off x="431373" y="6400800"/>
            <a:ext cx="2976331" cy="457200"/>
          </a:xfrm>
        </p:spPr>
        <p:txBody>
          <a:bodyPr/>
          <a:lstStyle>
            <a:lvl1pPr>
              <a:defRPr sz="1000"/>
            </a:lvl1pPr>
          </a:lstStyle>
          <a:p>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fld id="{D42DA815-CE49-4499-B3BB-5F7C969A1704}" type="slidenum">
              <a:rPr lang="de-DE" smtClean="0"/>
              <a:pPr/>
              <a:t>‹Nr.›</a:t>
            </a:fld>
            <a:endParaRPr lang="de-DE" dirty="0"/>
          </a:p>
        </p:txBody>
      </p:sp>
    </p:spTree>
    <p:extLst>
      <p:ext uri="{BB962C8B-B14F-4D97-AF65-F5344CB8AC3E}">
        <p14:creationId xmlns:p14="http://schemas.microsoft.com/office/powerpoint/2010/main" val="257625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431373" y="6400800"/>
            <a:ext cx="2976331" cy="457200"/>
          </a:xfrm>
        </p:spPr>
        <p:txBody>
          <a:bodyPr/>
          <a:lstStyle>
            <a:lvl1pPr>
              <a:defRPr sz="1000"/>
            </a:lvl1pPr>
          </a:lstStyle>
          <a:p>
            <a:pPr>
              <a:defRPr/>
            </a:pPr>
            <a:r>
              <a:rPr lang="de-DE"/>
              <a:t>Schulung 2025/2026</a:t>
            </a:r>
            <a:endParaRPr lang="de-DE" dirty="0"/>
          </a:p>
        </p:txBody>
      </p:sp>
      <p:sp>
        <p:nvSpPr>
          <p:cNvPr id="4" name="Foliennummernplatzhalter 3"/>
          <p:cNvSpPr>
            <a:spLocks noGrp="1"/>
          </p:cNvSpPr>
          <p:nvPr>
            <p:ph type="sldNum" sz="quarter" idx="11"/>
          </p:nvPr>
        </p:nvSpPr>
        <p:spPr/>
        <p:txBody>
          <a:bodyPr/>
          <a:lstStyle>
            <a:lvl1pPr algn="ctr">
              <a:defRPr sz="1000"/>
            </a:lvl1pPr>
          </a:lstStyle>
          <a:p>
            <a:pPr algn="r">
              <a:defRPr/>
            </a:pPr>
            <a:fld id="{42020CB9-598F-41BD-B058-380FB38EF93E}" type="slidenum">
              <a:rPr lang="de-DE" smtClean="0"/>
              <a:pPr algn="r">
                <a:defRPr/>
              </a:pPr>
              <a:t>‹Nr.›</a:t>
            </a:fld>
            <a:endParaRPr lang="de-DE" dirty="0"/>
          </a:p>
        </p:txBody>
      </p:sp>
      <p:sp>
        <p:nvSpPr>
          <p:cNvPr id="10" name="Rechteck 9"/>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l" defTabSz="514350" rtl="0" eaLnBrk="0" fontAlgn="base" latinLnBrk="0" hangingPunct="0">
              <a:lnSpc>
                <a:spcPct val="100000"/>
              </a:lnSpc>
              <a:spcBef>
                <a:spcPct val="0"/>
              </a:spcBef>
              <a:spcAft>
                <a:spcPct val="0"/>
              </a:spcAft>
              <a:buClrTx/>
              <a:buSzTx/>
              <a:buFontTx/>
              <a:buNone/>
              <a:tabLst/>
            </a:pPr>
            <a:endParaRPr kumimoji="0" lang="de-DE" sz="900" b="0" i="0" u="none" strike="noStrike" cap="none" normalizeH="0" baseline="0" dirty="0" err="1">
              <a:ln>
                <a:noFill/>
              </a:ln>
              <a:solidFill>
                <a:srgbClr val="0082B0"/>
              </a:solidFill>
              <a:effectLst/>
              <a:latin typeface="+mn-lt"/>
              <a:ea typeface="ＭＳ Ｐゴシック" pitchFamily="1" charset="-128"/>
            </a:endParaRPr>
          </a:p>
        </p:txBody>
      </p:sp>
      <p:sp>
        <p:nvSpPr>
          <p:cNvPr id="7" name="Rechteck 6">
            <a:extLst>
              <a:ext uri="{FF2B5EF4-FFF2-40B4-BE49-F238E27FC236}">
                <a16:creationId xmlns:a16="http://schemas.microsoft.com/office/drawing/2014/main" id="{F9273BF1-B3F7-4B62-B1A9-23919B7EA455}"/>
              </a:ext>
            </a:extLst>
          </p:cNvPr>
          <p:cNvSpPr/>
          <p:nvPr/>
        </p:nvSpPr>
        <p:spPr bwMode="auto">
          <a:xfrm>
            <a:off x="529167"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dirty="0">
              <a:ln>
                <a:noFill/>
              </a:ln>
              <a:solidFill>
                <a:srgbClr val="0082B0"/>
              </a:solidFill>
              <a:effectLst/>
              <a:latin typeface="+mn-lt"/>
              <a:ea typeface="ＭＳ Ｐゴシック" pitchFamily="1" charset="-128"/>
            </a:endParaRPr>
          </a:p>
        </p:txBody>
      </p:sp>
      <p:sp>
        <p:nvSpPr>
          <p:cNvPr id="8" name="Rechteck 7">
            <a:extLst>
              <a:ext uri="{FF2B5EF4-FFF2-40B4-BE49-F238E27FC236}">
                <a16:creationId xmlns:a16="http://schemas.microsoft.com/office/drawing/2014/main" id="{4BF6D4B4-A509-430A-956E-5DDAC46803D2}"/>
              </a:ext>
            </a:extLst>
          </p:cNvPr>
          <p:cNvSpPr/>
          <p:nvPr/>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
        <p:nvSpPr>
          <p:cNvPr id="2" name="Rechteck 1">
            <a:extLst>
              <a:ext uri="{FF2B5EF4-FFF2-40B4-BE49-F238E27FC236}">
                <a16:creationId xmlns:a16="http://schemas.microsoft.com/office/drawing/2014/main" id="{57B540C4-41C6-4632-F2E2-243F10E53BAF}"/>
              </a:ext>
            </a:extLst>
          </p:cNvPr>
          <p:cNvSpPr/>
          <p:nvPr userDrawn="1"/>
        </p:nvSpPr>
        <p:spPr bwMode="auto">
          <a:xfrm>
            <a:off x="529166" y="332656"/>
            <a:ext cx="5374812" cy="43204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a:ln>
                <a:noFill/>
              </a:ln>
              <a:solidFill>
                <a:srgbClr val="0082B0"/>
              </a:solidFill>
              <a:effectLst/>
              <a:latin typeface="+mn-lt"/>
              <a:ea typeface="ＭＳ Ｐゴシック" pitchFamily="1" charset="-128"/>
            </a:endParaRPr>
          </a:p>
        </p:txBody>
      </p:sp>
    </p:spTree>
    <p:extLst>
      <p:ext uri="{BB962C8B-B14F-4D97-AF65-F5344CB8AC3E}">
        <p14:creationId xmlns:p14="http://schemas.microsoft.com/office/powerpoint/2010/main" val="187254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431373" y="6400800"/>
            <a:ext cx="4070555"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solidFill>
                  <a:srgbClr val="007FAC"/>
                </a:solidFill>
                <a:latin typeface="Arial" pitchFamily="34" charset="0"/>
                <a:cs typeface="Arial" pitchFamily="34" charset="0"/>
              </a:defRPr>
            </a:lvl1pPr>
          </a:lstStyle>
          <a:p>
            <a:r>
              <a:rPr lang="de-DE"/>
              <a:t>Schulung 2025/2026</a:t>
            </a:r>
            <a:endParaRPr lang="de-DE" dirty="0"/>
          </a:p>
        </p:txBody>
      </p:sp>
      <p:sp>
        <p:nvSpPr>
          <p:cNvPr id="1030" name="Rectangle 6"/>
          <p:cNvSpPr>
            <a:spLocks noGrp="1" noChangeArrowheads="1"/>
          </p:cNvSpPr>
          <p:nvPr>
            <p:ph type="sldNum" sz="quarter" idx="4"/>
          </p:nvPr>
        </p:nvSpPr>
        <p:spPr bwMode="auto">
          <a:xfrm>
            <a:off x="9264352" y="64008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solidFill>
                  <a:srgbClr val="0082B0"/>
                </a:solidFill>
                <a:latin typeface="Arial" pitchFamily="34" charset="0"/>
                <a:cs typeface="Arial" pitchFamily="34" charset="0"/>
              </a:defRPr>
            </a:lvl1pPr>
          </a:lstStyle>
          <a:p>
            <a:fld id="{D42DA815-CE49-4499-B3BB-5F7C969A1704}" type="slidenum">
              <a:rPr lang="de-DE" smtClean="0"/>
              <a:pPr/>
              <a:t>‹Nr.›</a:t>
            </a:fld>
            <a:endParaRPr lang="de-DE" dirty="0"/>
          </a:p>
        </p:txBody>
      </p:sp>
      <p:sp>
        <p:nvSpPr>
          <p:cNvPr id="2051" name="Rectangle 2"/>
          <p:cNvSpPr>
            <a:spLocks noGrp="1" noChangeArrowheads="1"/>
          </p:cNvSpPr>
          <p:nvPr>
            <p:ph type="title"/>
          </p:nvPr>
        </p:nvSpPr>
        <p:spPr bwMode="auto">
          <a:xfrm>
            <a:off x="911427" y="1844824"/>
            <a:ext cx="10559999"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a:t>Titel Vortrag (Arial, 36)</a:t>
            </a:r>
          </a:p>
        </p:txBody>
      </p:sp>
      <p:pic>
        <p:nvPicPr>
          <p:cNvPr id="7" name="Grafik 6"/>
          <p:cNvPicPr>
            <a:picLocks noChangeAspect="1"/>
          </p:cNvPicPr>
          <p:nvPr/>
        </p:nvPicPr>
        <p:blipFill>
          <a:blip r:embed="rId9" cstate="print"/>
          <a:stretch>
            <a:fillRect/>
          </a:stretch>
        </p:blipFill>
        <p:spPr>
          <a:xfrm>
            <a:off x="10777390" y="184212"/>
            <a:ext cx="1223268" cy="652500"/>
          </a:xfrm>
          <a:prstGeom prst="rect">
            <a:avLst/>
          </a:prstGeom>
          <a:solidFill>
            <a:schemeClr val="bg1"/>
          </a:solidFill>
        </p:spPr>
      </p:pic>
    </p:spTree>
    <p:extLst>
      <p:ext uri="{BB962C8B-B14F-4D97-AF65-F5344CB8AC3E}">
        <p14:creationId xmlns:p14="http://schemas.microsoft.com/office/powerpoint/2010/main" val="232545871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hf hdr="0" ftr="0"/>
  <p:txStyles>
    <p:titleStyle>
      <a:lvl1pPr algn="l" rtl="0" eaLnBrk="1" fontAlgn="base" hangingPunct="1">
        <a:spcBef>
          <a:spcPct val="0"/>
        </a:spcBef>
        <a:spcAft>
          <a:spcPct val="0"/>
        </a:spcAft>
        <a:defRPr sz="2025" b="0" i="0" baseline="0">
          <a:solidFill>
            <a:srgbClr val="0082B0"/>
          </a:solidFill>
          <a:latin typeface="Arial" pitchFamily="34" charset="0"/>
          <a:ea typeface="+mj-ea"/>
          <a:cs typeface="Arial" pitchFamily="34" charset="0"/>
        </a:defRPr>
      </a:lvl1pPr>
      <a:lvl2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2pPr>
      <a:lvl3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3pPr>
      <a:lvl4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4pPr>
      <a:lvl5pPr algn="l" rtl="0" eaLnBrk="1" fontAlgn="base" hangingPunct="1">
        <a:spcBef>
          <a:spcPct val="0"/>
        </a:spcBef>
        <a:spcAft>
          <a:spcPct val="0"/>
        </a:spcAft>
        <a:defRPr sz="1575" b="1">
          <a:solidFill>
            <a:schemeClr val="accent2"/>
          </a:solidFill>
          <a:latin typeface="Calibri" pitchFamily="34" charset="0"/>
          <a:ea typeface="ＭＳ Ｐゴシック" pitchFamily="1" charset="-128"/>
        </a:defRPr>
      </a:lvl5pPr>
      <a:lvl6pPr marL="257175" algn="l" rtl="0" eaLnBrk="1" fontAlgn="base" hangingPunct="1">
        <a:spcBef>
          <a:spcPct val="0"/>
        </a:spcBef>
        <a:spcAft>
          <a:spcPct val="0"/>
        </a:spcAft>
        <a:defRPr sz="1350">
          <a:solidFill>
            <a:schemeClr val="accent2"/>
          </a:solidFill>
          <a:latin typeface="Arial" charset="0"/>
          <a:ea typeface="ＭＳ Ｐゴシック" pitchFamily="1" charset="-128"/>
        </a:defRPr>
      </a:lvl6pPr>
      <a:lvl7pPr marL="514350" algn="l" rtl="0" eaLnBrk="1" fontAlgn="base" hangingPunct="1">
        <a:spcBef>
          <a:spcPct val="0"/>
        </a:spcBef>
        <a:spcAft>
          <a:spcPct val="0"/>
        </a:spcAft>
        <a:defRPr sz="1350">
          <a:solidFill>
            <a:schemeClr val="accent2"/>
          </a:solidFill>
          <a:latin typeface="Arial" charset="0"/>
          <a:ea typeface="ＭＳ Ｐゴシック" pitchFamily="1" charset="-128"/>
        </a:defRPr>
      </a:lvl7pPr>
      <a:lvl8pPr marL="771525" algn="l" rtl="0" eaLnBrk="1" fontAlgn="base" hangingPunct="1">
        <a:spcBef>
          <a:spcPct val="0"/>
        </a:spcBef>
        <a:spcAft>
          <a:spcPct val="0"/>
        </a:spcAft>
        <a:defRPr sz="1350">
          <a:solidFill>
            <a:schemeClr val="accent2"/>
          </a:solidFill>
          <a:latin typeface="Arial" charset="0"/>
          <a:ea typeface="ＭＳ Ｐゴシック" pitchFamily="1" charset="-128"/>
        </a:defRPr>
      </a:lvl8pPr>
      <a:lvl9pPr marL="1028700" algn="l" rtl="0" eaLnBrk="1" fontAlgn="base" hangingPunct="1">
        <a:spcBef>
          <a:spcPct val="0"/>
        </a:spcBef>
        <a:spcAft>
          <a:spcPct val="0"/>
        </a:spcAft>
        <a:defRPr sz="1350">
          <a:solidFill>
            <a:schemeClr val="accent2"/>
          </a:solidFill>
          <a:latin typeface="Arial" charset="0"/>
          <a:ea typeface="ＭＳ Ｐゴシック" pitchFamily="1" charset="-128"/>
        </a:defRPr>
      </a:lvl9pPr>
    </p:titleStyle>
    <p:bodyStyle>
      <a:lvl1pPr marL="0" indent="0" algn="l" rtl="0" eaLnBrk="1" fontAlgn="base" hangingPunct="1">
        <a:spcBef>
          <a:spcPct val="20000"/>
        </a:spcBef>
        <a:spcAft>
          <a:spcPct val="0"/>
        </a:spcAft>
        <a:buClr>
          <a:schemeClr val="accent2"/>
        </a:buClr>
        <a:buNone/>
        <a:defRPr sz="1125" b="1" i="0">
          <a:solidFill>
            <a:srgbClr val="007FAC"/>
          </a:solidFill>
          <a:latin typeface="+mj-lt"/>
          <a:ea typeface="+mn-ea"/>
          <a:cs typeface="TradeGothic BoldTwo"/>
        </a:defRPr>
      </a:lvl1pPr>
      <a:lvl2pPr marL="417910" indent="-160735" algn="l" rtl="0" eaLnBrk="1" fontAlgn="base" hangingPunct="1">
        <a:spcBef>
          <a:spcPct val="20000"/>
        </a:spcBef>
        <a:spcAft>
          <a:spcPct val="0"/>
        </a:spcAft>
        <a:buClr>
          <a:schemeClr val="accent2"/>
        </a:buClr>
        <a:buFont typeface="Times" pitchFamily="1" charset="0"/>
        <a:buChar char="•"/>
        <a:defRPr lang="de-DE" sz="900" b="0" dirty="0">
          <a:solidFill>
            <a:schemeClr val="accent2"/>
          </a:solidFill>
          <a:latin typeface="Arial Narrow"/>
          <a:ea typeface="+mn-ea"/>
          <a:cs typeface="Arial Narrow"/>
        </a:defRPr>
      </a:lvl2pPr>
      <a:lvl3pPr marL="642938" indent="-128588" algn="l" rtl="0" eaLnBrk="1" fontAlgn="base" hangingPunct="1">
        <a:spcBef>
          <a:spcPct val="20000"/>
        </a:spcBef>
        <a:spcAft>
          <a:spcPct val="0"/>
        </a:spcAft>
        <a:buFont typeface="Arial" pitchFamily="34" charset="0"/>
        <a:buChar char="•"/>
        <a:defRPr sz="900">
          <a:solidFill>
            <a:srgbClr val="004575"/>
          </a:solidFill>
          <a:latin typeface="Arial Narrow"/>
          <a:ea typeface="+mn-ea"/>
          <a:cs typeface="Arial Narrow"/>
        </a:defRPr>
      </a:lvl3pPr>
      <a:lvl4pPr marL="900113" indent="-128588" algn="l" rtl="0" eaLnBrk="1" fontAlgn="base" hangingPunct="1">
        <a:spcBef>
          <a:spcPct val="20000"/>
        </a:spcBef>
        <a:spcAft>
          <a:spcPct val="0"/>
        </a:spcAft>
        <a:buClr>
          <a:schemeClr val="accent2"/>
        </a:buClr>
        <a:buChar char="–"/>
        <a:defRPr sz="1125">
          <a:solidFill>
            <a:schemeClr val="accent2"/>
          </a:solidFill>
          <a:latin typeface="Arial Narrow"/>
          <a:ea typeface="+mn-ea"/>
          <a:cs typeface="Arial Narrow"/>
        </a:defRPr>
      </a:lvl4pPr>
      <a:lvl5pPr marL="1157288" indent="-128588" algn="l" rtl="0" eaLnBrk="1" fontAlgn="base" hangingPunct="1">
        <a:spcBef>
          <a:spcPct val="20000"/>
        </a:spcBef>
        <a:spcAft>
          <a:spcPct val="0"/>
        </a:spcAft>
        <a:buChar char="»"/>
        <a:defRPr sz="1125">
          <a:solidFill>
            <a:schemeClr val="bg2"/>
          </a:solidFill>
          <a:latin typeface="Arial Narrow"/>
          <a:ea typeface="+mn-ea"/>
          <a:cs typeface="Arial Narrow"/>
        </a:defRPr>
      </a:lvl5pPr>
      <a:lvl6pPr marL="1414463" indent="-128588" algn="l" rtl="0" eaLnBrk="1" fontAlgn="base" hangingPunct="1">
        <a:spcBef>
          <a:spcPct val="20000"/>
        </a:spcBef>
        <a:spcAft>
          <a:spcPct val="0"/>
        </a:spcAft>
        <a:buChar char="»"/>
        <a:defRPr>
          <a:solidFill>
            <a:schemeClr val="bg2"/>
          </a:solidFill>
          <a:latin typeface="+mn-lt"/>
          <a:ea typeface="+mn-ea"/>
        </a:defRPr>
      </a:lvl6pPr>
      <a:lvl7pPr marL="1671638" indent="-128588" algn="l" rtl="0" eaLnBrk="1" fontAlgn="base" hangingPunct="1">
        <a:spcBef>
          <a:spcPct val="20000"/>
        </a:spcBef>
        <a:spcAft>
          <a:spcPct val="0"/>
        </a:spcAft>
        <a:buChar char="»"/>
        <a:defRPr>
          <a:solidFill>
            <a:schemeClr val="bg2"/>
          </a:solidFill>
          <a:latin typeface="+mn-lt"/>
          <a:ea typeface="+mn-ea"/>
        </a:defRPr>
      </a:lvl7pPr>
      <a:lvl8pPr marL="1928813" indent="-128588" algn="l" rtl="0" eaLnBrk="1" fontAlgn="base" hangingPunct="1">
        <a:spcBef>
          <a:spcPct val="20000"/>
        </a:spcBef>
        <a:spcAft>
          <a:spcPct val="0"/>
        </a:spcAft>
        <a:buChar char="»"/>
        <a:defRPr>
          <a:solidFill>
            <a:schemeClr val="bg2"/>
          </a:solidFill>
          <a:latin typeface="+mn-lt"/>
          <a:ea typeface="+mn-ea"/>
        </a:defRPr>
      </a:lvl8pPr>
      <a:lvl9pPr marL="2185988" indent="-128588" algn="l" rtl="0" eaLnBrk="1" fontAlgn="base" hangingPunct="1">
        <a:spcBef>
          <a:spcPct val="20000"/>
        </a:spcBef>
        <a:spcAft>
          <a:spcPct val="0"/>
        </a:spcAft>
        <a:buChar char="»"/>
        <a:defRPr>
          <a:solidFill>
            <a:schemeClr val="bg2"/>
          </a:solidFill>
          <a:latin typeface="+mn-lt"/>
          <a:ea typeface="+mn-ea"/>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publikationen.dguv.de/widgets/pdf/download/article/3360"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publikationen.dguv.de/widgets/pdf/download/article/915"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svlfg.de/betriebsanweisungen" TargetMode="External"/><Relationship Id="rId2" Type="http://schemas.openxmlformats.org/officeDocument/2006/relationships/hyperlink" Target="https://view.officeapps.live.com/op/view.aspx?src=https%3A%2F%2Fcdn.svlfg.de%2Ffiona8-blobs%2Fpublic%2Fsvlfgonpremiseproduction%2Ff4f2f16c3a3285b2%2Ffb7fcc6ab6e7%2Fba-biogasanlage-aktivkohle.docx&amp;wdOrigin=BROWSELINK"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bgbau.de/service/angebote/medien-center-suche/medium/arbeiten-an-gasleitungen"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17" Type="http://schemas.microsoft.com/office/2007/relationships/hdphoto" Target="../media/hdphoto1.wdp"/><Relationship Id="rId2" Type="http://schemas.openxmlformats.org/officeDocument/2006/relationships/notesSlide" Target="../notesSlides/notesSlide16.xml"/><Relationship Id="rId16"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s://members.biogas.org/edcom/webfvb.nsf/id/DE-Technik-und-Sicherheit--Arbeitshilfen-Hintergrundinfos-und-Infopapiere"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publikationen.dguv.de/widgets/pdf/download/article/3360" TargetMode="External"/><Relationship Id="rId4" Type="http://schemas.openxmlformats.org/officeDocument/2006/relationships/hyperlink" Target="https://www.bgrci.de/fileadmin/BGRCI/Downloads/DL_Praevention/Explosionsschutzportal/Dokumente/EX_RL_Beispielsammlung/29._Lieferung_EX-RL_Punkt_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publikationen.dguv.de/widgets/pdf/download/article/4749" TargetMode="External"/><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hyperlink" Target="https://www.bgetem.de/redaktion/arbeitssicherheit-gesundheitsschutz/dokumente-und-dateien/brancheninformationen/energie-und-wasserwirtschaft/gasversorgung/abschlussbericht-zum-forschungsvorhaben-2539-sicherheitstechnische-eigenschaften-von-erdgas-wasserstoff-gemischen" TargetMode="External"/><Relationship Id="rId4" Type="http://schemas.openxmlformats.org/officeDocument/2006/relationships/hyperlink" Target="file:///C:\Users\MW\Downloads\BAM-VH%202539%20Sicherheitstechnische%20Eigenschaften%20von%20Erdgas-Wasserstoff-Gemischen%20(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7214" y="2060848"/>
            <a:ext cx="10959385" cy="1728192"/>
          </a:xfrm>
        </p:spPr>
        <p:txBody>
          <a:bodyPr/>
          <a:lstStyle/>
          <a:p>
            <a:pPr>
              <a:spcAft>
                <a:spcPts val="2400"/>
              </a:spcAft>
            </a:pPr>
            <a:r>
              <a:rPr lang="de-DE" dirty="0"/>
              <a:t>Explosions-, Gesundheits- und Brandschutz bei Tätigkeiten mit Biogas - Gefährdungen und Schutzmaßnahmen</a:t>
            </a:r>
            <a:endParaRPr lang="de-DE" sz="2800" dirty="0"/>
          </a:p>
        </p:txBody>
      </p:sp>
      <p:sp>
        <p:nvSpPr>
          <p:cNvPr id="3" name="Rectangle 3"/>
          <p:cNvSpPr txBox="1">
            <a:spLocks noChangeArrowheads="1"/>
          </p:cNvSpPr>
          <p:nvPr/>
        </p:nvSpPr>
        <p:spPr bwMode="auto">
          <a:xfrm>
            <a:off x="537215" y="5805264"/>
            <a:ext cx="7919999"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2"/>
              </a:buClr>
              <a:buNone/>
              <a:defRPr sz="2000" b="1" i="0">
                <a:solidFill>
                  <a:srgbClr val="007FAC"/>
                </a:solidFill>
                <a:latin typeface="+mj-lt"/>
                <a:ea typeface="+mn-ea"/>
                <a:cs typeface="TradeGothic BoldTwo"/>
              </a:defRPr>
            </a:lvl1pPr>
            <a:lvl2pPr marL="742950" indent="-285750" algn="l" rtl="0" eaLnBrk="0" fontAlgn="base" hangingPunct="0">
              <a:spcBef>
                <a:spcPct val="20000"/>
              </a:spcBef>
              <a:spcAft>
                <a:spcPct val="0"/>
              </a:spcAft>
              <a:buClr>
                <a:schemeClr val="accent2"/>
              </a:buClr>
              <a:buFont typeface="Times" pitchFamily="1" charset="0"/>
              <a:buChar char="•"/>
              <a:defRPr lang="de-DE" sz="1600" b="0" dirty="0">
                <a:solidFill>
                  <a:schemeClr val="accent2"/>
                </a:solidFill>
                <a:latin typeface="Arial Narrow"/>
                <a:ea typeface="+mn-ea"/>
                <a:cs typeface="Arial Narrow"/>
              </a:defRPr>
            </a:lvl2pPr>
            <a:lvl3pPr marL="1143000" indent="-228600" algn="l" rtl="0" eaLnBrk="0" fontAlgn="base" hangingPunct="0">
              <a:spcBef>
                <a:spcPct val="20000"/>
              </a:spcBef>
              <a:spcAft>
                <a:spcPct val="0"/>
              </a:spcAft>
              <a:buFont typeface="Arial" pitchFamily="34" charset="0"/>
              <a:buChar char="•"/>
              <a:defRPr sz="1600">
                <a:solidFill>
                  <a:srgbClr val="004575"/>
                </a:solidFill>
                <a:latin typeface="Arial Narrow"/>
                <a:ea typeface="+mn-ea"/>
                <a:cs typeface="Arial Narrow"/>
              </a:defRPr>
            </a:lvl3pPr>
            <a:lvl4pPr marL="1600200" indent="-228600" algn="l" rtl="0" eaLnBrk="0" fontAlgn="base" hangingPunct="0">
              <a:spcBef>
                <a:spcPct val="20000"/>
              </a:spcBef>
              <a:spcAft>
                <a:spcPct val="0"/>
              </a:spcAft>
              <a:buClr>
                <a:schemeClr val="accent2"/>
              </a:buClr>
              <a:buChar char="–"/>
              <a:defRPr sz="2000">
                <a:solidFill>
                  <a:schemeClr val="accent2"/>
                </a:solidFill>
                <a:latin typeface="Arial Narrow"/>
                <a:ea typeface="+mn-ea"/>
                <a:cs typeface="Arial Narrow"/>
              </a:defRPr>
            </a:lvl4pPr>
            <a:lvl5pPr marL="2057400" indent="-228600" algn="l" rtl="0" eaLnBrk="0" fontAlgn="base" hangingPunct="0">
              <a:spcBef>
                <a:spcPct val="20000"/>
              </a:spcBef>
              <a:spcAft>
                <a:spcPct val="0"/>
              </a:spcAft>
              <a:buChar char="»"/>
              <a:defRPr sz="2000">
                <a:solidFill>
                  <a:schemeClr val="bg2"/>
                </a:solidFill>
                <a:latin typeface="Arial Narrow"/>
                <a:ea typeface="+mn-ea"/>
                <a:cs typeface="Arial Narrow"/>
              </a:defRPr>
            </a:lvl5pPr>
            <a:lvl6pPr marL="2514600" indent="-228600" algn="l" rtl="0" fontAlgn="base">
              <a:spcBef>
                <a:spcPct val="20000"/>
              </a:spcBef>
              <a:spcAft>
                <a:spcPct val="0"/>
              </a:spcAft>
              <a:buChar char="»"/>
              <a:defRPr>
                <a:solidFill>
                  <a:schemeClr val="bg2"/>
                </a:solidFill>
                <a:latin typeface="+mn-lt"/>
                <a:ea typeface="+mn-ea"/>
              </a:defRPr>
            </a:lvl6pPr>
            <a:lvl7pPr marL="2971800" indent="-228600" algn="l" rtl="0" fontAlgn="base">
              <a:spcBef>
                <a:spcPct val="20000"/>
              </a:spcBef>
              <a:spcAft>
                <a:spcPct val="0"/>
              </a:spcAft>
              <a:buChar char="»"/>
              <a:defRPr>
                <a:solidFill>
                  <a:schemeClr val="bg2"/>
                </a:solidFill>
                <a:latin typeface="+mn-lt"/>
                <a:ea typeface="+mn-ea"/>
              </a:defRPr>
            </a:lvl7pPr>
            <a:lvl8pPr marL="3429000" indent="-228600" algn="l" rtl="0" fontAlgn="base">
              <a:spcBef>
                <a:spcPct val="20000"/>
              </a:spcBef>
              <a:spcAft>
                <a:spcPct val="0"/>
              </a:spcAft>
              <a:buChar char="»"/>
              <a:defRPr>
                <a:solidFill>
                  <a:schemeClr val="bg2"/>
                </a:solidFill>
                <a:latin typeface="+mn-lt"/>
                <a:ea typeface="+mn-ea"/>
              </a:defRPr>
            </a:lvl8pPr>
            <a:lvl9pPr marL="3886200" indent="-228600" algn="l" rtl="0" fontAlgn="base">
              <a:spcBef>
                <a:spcPct val="20000"/>
              </a:spcBef>
              <a:spcAft>
                <a:spcPct val="0"/>
              </a:spcAft>
              <a:buChar char="»"/>
              <a:defRPr>
                <a:solidFill>
                  <a:schemeClr val="bg2"/>
                </a:solidFill>
                <a:latin typeface="+mn-lt"/>
                <a:ea typeface="+mn-ea"/>
              </a:defRPr>
            </a:lvl9pPr>
          </a:lstStyle>
          <a:p>
            <a:r>
              <a:rPr lang="de-DE" dirty="0">
                <a:solidFill>
                  <a:schemeClr val="bg1"/>
                </a:solidFill>
              </a:rPr>
              <a:t>Vorname Nachname</a:t>
            </a:r>
          </a:p>
        </p:txBody>
      </p:sp>
    </p:spTree>
    <p:extLst>
      <p:ext uri="{BB962C8B-B14F-4D97-AF65-F5344CB8AC3E}">
        <p14:creationId xmlns:p14="http://schemas.microsoft.com/office/powerpoint/2010/main" val="3893824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a:t>Grundlagen Explosionsschutz IV </a:t>
            </a:r>
            <a:br>
              <a:rPr lang="de-DE" dirty="0"/>
            </a:br>
            <a:r>
              <a:rPr lang="de-DE" sz="2000" dirty="0">
                <a:solidFill>
                  <a:schemeClr val="accent2"/>
                </a:solidFill>
              </a:rPr>
              <a:t>TRGS 723</a:t>
            </a:r>
          </a:p>
        </p:txBody>
      </p:sp>
      <p:sp>
        <p:nvSpPr>
          <p:cNvPr id="8" name="Datumsplatzhalter 7"/>
          <p:cNvSpPr>
            <a:spLocks noGrp="1"/>
          </p:cNvSpPr>
          <p:nvPr>
            <p:ph type="dt" sz="half" idx="10"/>
          </p:nvPr>
        </p:nvSpPr>
        <p:spPr/>
        <p:txBody>
          <a:bodyPr/>
          <a:lstStyle/>
          <a:p>
            <a:r>
              <a:rPr lang="de-DE"/>
              <a:t>Schulung 2025/2026</a:t>
            </a:r>
            <a:endParaRPr lang="de-DE" dirty="0"/>
          </a:p>
        </p:txBody>
      </p:sp>
      <p:sp>
        <p:nvSpPr>
          <p:cNvPr id="5" name="Foliennummernplatzhalter 4"/>
          <p:cNvSpPr>
            <a:spLocks noGrp="1"/>
          </p:cNvSpPr>
          <p:nvPr>
            <p:ph type="sldNum" sz="quarter" idx="12"/>
          </p:nvPr>
        </p:nvSpPr>
        <p:spPr/>
        <p:txBody>
          <a:bodyPr/>
          <a:lstStyle/>
          <a:p>
            <a:fld id="{D42DA815-CE49-4499-B3BB-5F7C969A1704}" type="slidenum">
              <a:rPr lang="de-DE" smtClean="0"/>
              <a:pPr/>
              <a:t>10</a:t>
            </a:fld>
            <a:endParaRPr lang="de-DE" dirty="0"/>
          </a:p>
        </p:txBody>
      </p:sp>
      <p:sp>
        <p:nvSpPr>
          <p:cNvPr id="3" name="Inhaltsplatzhalter 2"/>
          <p:cNvSpPr>
            <a:spLocks noGrp="1"/>
          </p:cNvSpPr>
          <p:nvPr>
            <p:ph type="body" sz="quarter" idx="13"/>
          </p:nvPr>
        </p:nvSpPr>
        <p:spPr>
          <a:xfrm>
            <a:off x="506940" y="1559868"/>
            <a:ext cx="11178119" cy="4536504"/>
          </a:xfrm>
          <a:prstGeom prst="rect">
            <a:avLst/>
          </a:prstGeom>
        </p:spPr>
        <p:txBody>
          <a:bodyPr/>
          <a:lstStyle/>
          <a:p>
            <a:pPr marL="0" indent="0">
              <a:buNone/>
            </a:pPr>
            <a:r>
              <a:rPr lang="de-DE" sz="2000" b="1" dirty="0"/>
              <a:t>Begriffsdefinitionen TRGS 723 </a:t>
            </a:r>
          </a:p>
          <a:p>
            <a:r>
              <a:rPr lang="de-DE" sz="1600" dirty="0"/>
              <a:t>Eine </a:t>
            </a:r>
            <a:r>
              <a:rPr lang="de-DE" sz="1600" dirty="0">
                <a:solidFill>
                  <a:schemeClr val="accent5"/>
                </a:solidFill>
              </a:rPr>
              <a:t>Zündquelle</a:t>
            </a:r>
            <a:r>
              <a:rPr lang="de-DE" sz="1600" dirty="0"/>
              <a:t> ist bedingt durch einen physikalischen, chemischen oder technischen Vorgang, Zustand oder Arbeitsablauf, der geeignet ist, die Entzündung einer explosionsfähigen Atmosphäre auszulösen. </a:t>
            </a:r>
          </a:p>
          <a:p>
            <a:r>
              <a:rPr lang="de-DE" sz="1600" dirty="0"/>
              <a:t>Eine </a:t>
            </a:r>
            <a:r>
              <a:rPr lang="de-DE" sz="1600" dirty="0">
                <a:solidFill>
                  <a:schemeClr val="accent5"/>
                </a:solidFill>
              </a:rPr>
              <a:t>wirksame Zündquelle</a:t>
            </a:r>
            <a:r>
              <a:rPr lang="de-DE" sz="1600" dirty="0"/>
              <a:t> ist eine Zündquelle, die in der zu betrachtenden explosionsfähigen Atmosphäre unter Berücksichtigung der Wahrscheinlichkeit Ihres Auftretens eine Entzündung auslösen kann. </a:t>
            </a:r>
          </a:p>
          <a:p>
            <a:pPr marL="0" indent="0">
              <a:buNone/>
            </a:pPr>
            <a:endParaRPr lang="de-DE" sz="800" dirty="0"/>
          </a:p>
          <a:p>
            <a:pPr marL="266700" indent="-266700"/>
            <a:endParaRPr lang="de-DE" sz="2000" dirty="0"/>
          </a:p>
          <a:p>
            <a:pPr marL="266700" indent="-266700"/>
            <a:endParaRPr lang="de-DE" sz="2000" dirty="0"/>
          </a:p>
        </p:txBody>
      </p:sp>
      <p:sp>
        <p:nvSpPr>
          <p:cNvPr id="9" name="Inhaltsplatzhalter 2"/>
          <p:cNvSpPr txBox="1">
            <a:spLocks/>
          </p:cNvSpPr>
          <p:nvPr/>
        </p:nvSpPr>
        <p:spPr>
          <a:xfrm>
            <a:off x="529170" y="3284984"/>
            <a:ext cx="9815304" cy="2755776"/>
          </a:xfrm>
          <a:prstGeom prst="rect">
            <a:avLst/>
          </a:prstGeom>
        </p:spPr>
        <p:txBody>
          <a:bodyPr numCol="1"/>
          <a:lstStyle/>
          <a:p>
            <a:pPr marL="268288" indent="-268288" fontAlgn="base">
              <a:spcBef>
                <a:spcPct val="20000"/>
              </a:spcBef>
              <a:spcAft>
                <a:spcPct val="0"/>
              </a:spcAft>
              <a:buClr>
                <a:srgbClr val="007FAC"/>
              </a:buClr>
              <a:defRPr/>
            </a:pPr>
            <a:r>
              <a:rPr lang="de-DE" sz="2000" b="1" kern="0" dirty="0">
                <a:solidFill>
                  <a:srgbClr val="0082B0"/>
                </a:solidFill>
                <a:latin typeface="Arial" pitchFamily="34" charset="0"/>
                <a:cs typeface="Arial" pitchFamily="34" charset="0"/>
              </a:rPr>
              <a:t>TRGS 723 Nr. 4 Ermittlung von Zündquellen</a:t>
            </a:r>
          </a:p>
          <a:p>
            <a:pPr marL="268288" indent="-268288" fontAlgn="base">
              <a:spcBef>
                <a:spcPct val="20000"/>
              </a:spcBef>
              <a:spcAft>
                <a:spcPct val="0"/>
              </a:spcAft>
              <a:buClr>
                <a:srgbClr val="007FAC"/>
              </a:buClr>
              <a:defRPr/>
            </a:pPr>
            <a:endParaRPr lang="de-DE" sz="2000" b="1" kern="0" dirty="0">
              <a:solidFill>
                <a:srgbClr val="0082B0"/>
              </a:solidFill>
              <a:latin typeface="Arial" pitchFamily="34" charset="0"/>
              <a:cs typeface="Arial" pitchFamily="34" charset="0"/>
            </a:endParaRPr>
          </a:p>
          <a:p>
            <a:pPr marL="268288" indent="-268288" fontAlgn="base">
              <a:spcBef>
                <a:spcPct val="20000"/>
              </a:spcBef>
              <a:spcAft>
                <a:spcPct val="0"/>
              </a:spcAft>
              <a:buClr>
                <a:srgbClr val="007FAC"/>
              </a:buClr>
              <a:defRPr/>
            </a:pPr>
            <a:endParaRPr lang="de-DE" sz="2000" b="1" kern="0" dirty="0">
              <a:solidFill>
                <a:srgbClr val="0082B0"/>
              </a:solidFill>
              <a:latin typeface="Arial" pitchFamily="34" charset="0"/>
              <a:cs typeface="Arial" pitchFamily="34" charset="0"/>
            </a:endParaRPr>
          </a:p>
          <a:p>
            <a:pPr marL="342900" indent="-342900" fontAlgn="base">
              <a:spcBef>
                <a:spcPct val="20000"/>
              </a:spcBef>
              <a:spcAft>
                <a:spcPct val="0"/>
              </a:spcAft>
              <a:buClr>
                <a:schemeClr val="tx1"/>
              </a:buClr>
              <a:defRPr/>
            </a:pPr>
            <a:endParaRPr lang="de-DE" sz="2000" kern="0" dirty="0">
              <a:solidFill>
                <a:srgbClr val="0082B0"/>
              </a:solidFill>
              <a:latin typeface="Arial" pitchFamily="34" charset="0"/>
              <a:cs typeface="Arial" pitchFamily="34" charset="0"/>
            </a:endParaRPr>
          </a:p>
          <a:p>
            <a:pPr marL="342900" indent="-342900" fontAlgn="base">
              <a:spcBef>
                <a:spcPct val="20000"/>
              </a:spcBef>
              <a:spcAft>
                <a:spcPct val="0"/>
              </a:spcAft>
              <a:buClr>
                <a:schemeClr val="tx1"/>
              </a:buClr>
              <a:defRPr/>
            </a:pPr>
            <a:endParaRPr lang="de-DE" sz="1600" kern="0" dirty="0">
              <a:solidFill>
                <a:srgbClr val="0082B0"/>
              </a:solidFill>
              <a:latin typeface="Arial" pitchFamily="34" charset="0"/>
              <a:cs typeface="Arial" pitchFamily="34" charset="0"/>
            </a:endParaRPr>
          </a:p>
        </p:txBody>
      </p:sp>
      <p:sp>
        <p:nvSpPr>
          <p:cNvPr id="7" name="Inhaltsplatzhalter 2"/>
          <p:cNvSpPr txBox="1">
            <a:spLocks/>
          </p:cNvSpPr>
          <p:nvPr/>
        </p:nvSpPr>
        <p:spPr>
          <a:xfrm>
            <a:off x="529169" y="3645024"/>
            <a:ext cx="11155890" cy="2448272"/>
          </a:xfrm>
          <a:prstGeom prst="rect">
            <a:avLst/>
          </a:prstGeom>
        </p:spPr>
        <p:txBody>
          <a:bodyPr numCol="2"/>
          <a:lstStyle/>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Heiße Oberflächen </a:t>
            </a: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Flammen und heiße Gase</a:t>
            </a: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Mechanisch erzeugte Funken</a:t>
            </a: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Elektrische Anlagen</a:t>
            </a: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Elektrische Ausgleichsströme</a:t>
            </a: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Kathodischer Korrosionsschutz</a:t>
            </a: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Statische Elektrizität</a:t>
            </a: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Blitzschlag</a:t>
            </a:r>
          </a:p>
          <a:p>
            <a:pPr marL="342900" indent="-342900" fontAlgn="base">
              <a:spcBef>
                <a:spcPct val="20000"/>
              </a:spcBef>
              <a:spcAft>
                <a:spcPct val="0"/>
              </a:spcAft>
              <a:buClr>
                <a:schemeClr val="tx1"/>
              </a:buClr>
              <a:buFont typeface="Arial" pitchFamily="34" charset="0"/>
              <a:buChar char="•"/>
              <a:defRPr/>
            </a:pPr>
            <a:endParaRPr lang="de-DE" kern="0" dirty="0">
              <a:solidFill>
                <a:srgbClr val="0082B0"/>
              </a:solidFill>
              <a:latin typeface="Arial" pitchFamily="34" charset="0"/>
              <a:cs typeface="Arial" pitchFamily="34" charset="0"/>
            </a:endParaRP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Elektromagnetische Felder</a:t>
            </a: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Elektromagnetische Strahlung  </a:t>
            </a: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Ionisierende Strahlung</a:t>
            </a: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Ultraschall</a:t>
            </a: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Adiabatische Kompression, Stoßwellen, strömende Gase </a:t>
            </a:r>
          </a:p>
          <a:p>
            <a:pPr marL="268288" indent="-268288" fontAlgn="base">
              <a:spcBef>
                <a:spcPct val="20000"/>
              </a:spcBef>
              <a:spcAft>
                <a:spcPct val="0"/>
              </a:spcAft>
              <a:buClr>
                <a:srgbClr val="007FAC"/>
              </a:buClr>
              <a:buFont typeface="Arial" pitchFamily="34" charset="0"/>
              <a:buChar char="•"/>
              <a:defRPr/>
            </a:pPr>
            <a:r>
              <a:rPr lang="de-DE" kern="0" dirty="0">
                <a:solidFill>
                  <a:srgbClr val="0082B0"/>
                </a:solidFill>
                <a:latin typeface="Arial" pitchFamily="34" charset="0"/>
                <a:cs typeface="Arial" pitchFamily="34" charset="0"/>
              </a:rPr>
              <a:t>Chemische Reaktionen</a:t>
            </a:r>
          </a:p>
          <a:p>
            <a:pPr fontAlgn="base">
              <a:spcBef>
                <a:spcPct val="20000"/>
              </a:spcBef>
              <a:spcAft>
                <a:spcPct val="0"/>
              </a:spcAft>
              <a:buClr>
                <a:srgbClr val="007FAC"/>
              </a:buClr>
              <a:defRPr/>
            </a:pPr>
            <a:endParaRPr lang="de-DE" kern="0" dirty="0">
              <a:solidFill>
                <a:srgbClr val="0082B0"/>
              </a:solidFill>
              <a:latin typeface="Arial" pitchFamily="34" charset="0"/>
              <a:cs typeface="Arial" pitchFamily="34" charset="0"/>
            </a:endParaRPr>
          </a:p>
        </p:txBody>
      </p:sp>
    </p:spTree>
    <p:extLst>
      <p:ext uri="{BB962C8B-B14F-4D97-AF65-F5344CB8AC3E}">
        <p14:creationId xmlns:p14="http://schemas.microsoft.com/office/powerpoint/2010/main" val="416984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Gefährdungsbeurteilung Explosionsschutz</a:t>
            </a:r>
            <a:br>
              <a:rPr lang="de-DE" dirty="0"/>
            </a:br>
            <a:r>
              <a:rPr lang="de-DE" sz="2000" dirty="0">
                <a:solidFill>
                  <a:schemeClr val="accent2"/>
                </a:solidFill>
              </a:rPr>
              <a:t>GefStoffV §6, §11, Anhang 1 und TRGS 529 Nr. 4.1.6</a:t>
            </a:r>
          </a:p>
        </p:txBody>
      </p:sp>
      <p:sp>
        <p:nvSpPr>
          <p:cNvPr id="6" name="Datumsplatzhalter 5"/>
          <p:cNvSpPr>
            <a:spLocks noGrp="1"/>
          </p:cNvSpPr>
          <p:nvPr>
            <p:ph type="dt" sz="half" idx="10"/>
          </p:nvPr>
        </p:nvSpPr>
        <p:spPr/>
        <p:txBody>
          <a:bodyPr/>
          <a:lstStyle/>
          <a:p>
            <a:r>
              <a:rPr lang="de-DE"/>
              <a:t>Schulung 2025/2026</a:t>
            </a:r>
            <a:endParaRPr lang="de-DE" dirty="0"/>
          </a:p>
        </p:txBody>
      </p:sp>
      <p:sp>
        <p:nvSpPr>
          <p:cNvPr id="5" name="Foliennummernplatzhalter 4"/>
          <p:cNvSpPr>
            <a:spLocks noGrp="1"/>
          </p:cNvSpPr>
          <p:nvPr>
            <p:ph type="sldNum" sz="quarter" idx="12"/>
          </p:nvPr>
        </p:nvSpPr>
        <p:spPr/>
        <p:txBody>
          <a:bodyPr/>
          <a:lstStyle/>
          <a:p>
            <a:fld id="{D42DA815-CE49-4499-B3BB-5F7C969A1704}" type="slidenum">
              <a:rPr lang="de-DE" smtClean="0"/>
              <a:pPr/>
              <a:t>11</a:t>
            </a:fld>
            <a:endParaRPr lang="de-DE" dirty="0"/>
          </a:p>
        </p:txBody>
      </p:sp>
      <p:sp>
        <p:nvSpPr>
          <p:cNvPr id="3" name="Inhaltsplatzhalter 2"/>
          <p:cNvSpPr>
            <a:spLocks noGrp="1"/>
          </p:cNvSpPr>
          <p:nvPr>
            <p:ph type="body" sz="quarter" idx="13"/>
          </p:nvPr>
        </p:nvSpPr>
        <p:spPr>
          <a:prstGeom prst="rect">
            <a:avLst/>
          </a:prstGeom>
        </p:spPr>
        <p:txBody>
          <a:bodyPr/>
          <a:lstStyle/>
          <a:p>
            <a:r>
              <a:rPr lang="de-DE" b="1" dirty="0"/>
              <a:t>Informationsermittlung und Gefährdungsbeurteilung</a:t>
            </a:r>
            <a:endParaRPr lang="de-DE" dirty="0"/>
          </a:p>
          <a:p>
            <a:r>
              <a:rPr lang="de-DE" sz="1800" b="0" dirty="0"/>
              <a:t>Explosionsgefährdungen müssen </a:t>
            </a:r>
            <a:r>
              <a:rPr lang="de-DE" sz="1800" b="0" dirty="0">
                <a:solidFill>
                  <a:schemeClr val="accent5"/>
                </a:solidFill>
              </a:rPr>
              <a:t>ermittelt und einer Bewertung </a:t>
            </a:r>
            <a:r>
              <a:rPr lang="de-DE" sz="1800" b="0" dirty="0"/>
              <a:t>unterzogen werden. Um die Ziele des Ex-Schutzes zu erreichen, müssen </a:t>
            </a:r>
            <a:r>
              <a:rPr lang="de-DE" sz="1800" b="0" dirty="0">
                <a:solidFill>
                  <a:schemeClr val="accent5"/>
                </a:solidFill>
              </a:rPr>
              <a:t>angemessene Vorkehrungen</a:t>
            </a:r>
            <a:r>
              <a:rPr lang="de-DE" sz="1800" b="0" dirty="0"/>
              <a:t> getroffen werden.</a:t>
            </a:r>
          </a:p>
          <a:p>
            <a:pPr marL="342900" indent="-342900">
              <a:buClr>
                <a:schemeClr val="tx1"/>
              </a:buClr>
              <a:buFont typeface="Arial" panose="020B0604020202020204" pitchFamily="34" charset="0"/>
              <a:buChar char="•"/>
            </a:pPr>
            <a:r>
              <a:rPr lang="de-DE" sz="1800" b="0" dirty="0"/>
              <a:t>Der Betreiber einer Biogasanlage muss ein </a:t>
            </a:r>
            <a:r>
              <a:rPr lang="de-DE" sz="1800" b="0" dirty="0">
                <a:solidFill>
                  <a:schemeClr val="accent5"/>
                </a:solidFill>
              </a:rPr>
              <a:t>Explosionsschutzkonzeptes inkl.</a:t>
            </a:r>
          </a:p>
          <a:p>
            <a:pPr marL="611981" lvl="1" indent="-342900">
              <a:buClr>
                <a:schemeClr val="tx1"/>
              </a:buClr>
            </a:pPr>
            <a:r>
              <a:rPr lang="de-DE" sz="1600" b="0" dirty="0">
                <a:solidFill>
                  <a:schemeClr val="accent5"/>
                </a:solidFill>
              </a:rPr>
              <a:t>Zoneneinteilung / Zonenplan </a:t>
            </a:r>
            <a:r>
              <a:rPr lang="de-DE" sz="1600" b="0" dirty="0"/>
              <a:t>entsprechend Anhang 1 GefStoffV,</a:t>
            </a:r>
          </a:p>
          <a:p>
            <a:pPr marL="611981" lvl="1" indent="-342900">
              <a:buClr>
                <a:schemeClr val="tx1"/>
              </a:buClr>
            </a:pPr>
            <a:r>
              <a:rPr lang="de-DE" sz="1600" b="0" dirty="0">
                <a:solidFill>
                  <a:schemeClr val="accent5"/>
                </a:solidFill>
              </a:rPr>
              <a:t>Explosionsschutzmaßnahmen </a:t>
            </a:r>
            <a:r>
              <a:rPr lang="de-DE" sz="1600" b="0" dirty="0"/>
              <a:t>gem. §11 GefStoffV,</a:t>
            </a:r>
          </a:p>
          <a:p>
            <a:pPr marL="611981" lvl="1" indent="-342900">
              <a:buClr>
                <a:schemeClr val="tx1"/>
              </a:buClr>
            </a:pPr>
            <a:r>
              <a:rPr lang="de-DE" sz="1600" b="0" dirty="0">
                <a:solidFill>
                  <a:schemeClr val="accent5"/>
                </a:solidFill>
              </a:rPr>
              <a:t>Regelungen zur Zusammenarbeit verschiedener Firmen </a:t>
            </a:r>
            <a:r>
              <a:rPr lang="de-DE" sz="1600" b="0" dirty="0"/>
              <a:t>(siehe extra Präsentation),</a:t>
            </a:r>
          </a:p>
          <a:p>
            <a:pPr marL="611981" lvl="1" indent="-342900">
              <a:buClr>
                <a:schemeClr val="tx1"/>
              </a:buClr>
            </a:pPr>
            <a:r>
              <a:rPr lang="de-DE" sz="1600" b="0" dirty="0">
                <a:solidFill>
                  <a:schemeClr val="accent5"/>
                </a:solidFill>
              </a:rPr>
              <a:t>Prüffristen und Prüfungen gem. BetrSichV </a:t>
            </a:r>
            <a:r>
              <a:rPr lang="de-DE" sz="1600" b="0" dirty="0"/>
              <a:t>(siehe extra Präsentation),</a:t>
            </a:r>
          </a:p>
          <a:p>
            <a:pPr lvl="1" indent="0">
              <a:buClr>
                <a:schemeClr val="tx1"/>
              </a:buClr>
              <a:buNone/>
            </a:pPr>
            <a:r>
              <a:rPr lang="de-DE" dirty="0">
                <a:solidFill>
                  <a:schemeClr val="accent1"/>
                </a:solidFill>
              </a:rPr>
              <a:t>vorlegen können.</a:t>
            </a:r>
          </a:p>
          <a:p>
            <a:pPr marL="342900" indent="-342900">
              <a:buClr>
                <a:schemeClr val="tx1"/>
              </a:buClr>
              <a:buFont typeface="Arial" panose="020B0604020202020204" pitchFamily="34" charset="0"/>
              <a:buChar char="•"/>
            </a:pPr>
            <a:endParaRPr lang="de-DE" sz="1000" b="0" dirty="0">
              <a:solidFill>
                <a:schemeClr val="accent2"/>
              </a:solidFill>
            </a:endParaRPr>
          </a:p>
          <a:p>
            <a:pPr algn="ctr">
              <a:buClr>
                <a:schemeClr val="tx1"/>
              </a:buClr>
            </a:pPr>
            <a:r>
              <a:rPr lang="de-DE" b="0" dirty="0">
                <a:sym typeface="Wingdings" panose="05000000000000000000" pitchFamily="2" charset="2"/>
              </a:rPr>
              <a:t></a:t>
            </a:r>
            <a:r>
              <a:rPr lang="de-DE" altLang="de-DE" sz="1800" b="0" dirty="0"/>
              <a:t>Insbesondere das Explosionsschutzdokument und die Zoneneinteilung geben Ihnen als Fachfirma wichtige Informationen! </a:t>
            </a:r>
          </a:p>
          <a:p>
            <a:pPr algn="ctr">
              <a:buClr>
                <a:schemeClr val="tx1"/>
              </a:buClr>
            </a:pPr>
            <a:r>
              <a:rPr lang="de-DE" altLang="de-DE" sz="1800" b="0" dirty="0">
                <a:solidFill>
                  <a:schemeClr val="accent5"/>
                </a:solidFill>
                <a:sym typeface="Wingdings" panose="05000000000000000000" pitchFamily="2" charset="2"/>
              </a:rPr>
              <a:t> </a:t>
            </a:r>
            <a:r>
              <a:rPr lang="de-DE" altLang="de-DE" sz="1800" b="0" dirty="0">
                <a:solidFill>
                  <a:schemeClr val="accent5"/>
                </a:solidFill>
              </a:rPr>
              <a:t>Wo müssen Sie welche Schutzmaßnahmen ergreifen, wenn Sie auf der Biogasanlagen tätig werden!</a:t>
            </a:r>
          </a:p>
          <a:p>
            <a:pPr algn="ctr">
              <a:buClr>
                <a:schemeClr val="tx1"/>
              </a:buClr>
            </a:pPr>
            <a:endParaRPr lang="de-DE" altLang="de-DE" sz="1000" b="0" dirty="0"/>
          </a:p>
          <a:p>
            <a:pPr marL="285750" indent="-285750" algn="ctr">
              <a:buClr>
                <a:schemeClr val="tx1"/>
              </a:buClr>
              <a:buFont typeface="Wingdings" panose="05000000000000000000" pitchFamily="2" charset="2"/>
              <a:buChar char="è"/>
            </a:pPr>
            <a:endParaRPr lang="de-DE" altLang="de-DE" sz="1000" b="0" dirty="0">
              <a:solidFill>
                <a:schemeClr val="accent5"/>
              </a:solidFill>
            </a:endParaRPr>
          </a:p>
          <a:p>
            <a:pPr algn="ctr">
              <a:buClr>
                <a:schemeClr val="tx1"/>
              </a:buClr>
            </a:pPr>
            <a:r>
              <a:rPr lang="de-DE" sz="1800" b="0" dirty="0">
                <a:sym typeface="Wingdings" panose="05000000000000000000" pitchFamily="2" charset="2"/>
              </a:rPr>
              <a:t></a:t>
            </a:r>
            <a:r>
              <a:rPr lang="de-DE" sz="1800" b="0" dirty="0">
                <a:solidFill>
                  <a:schemeClr val="accent2"/>
                </a:solidFill>
                <a:sym typeface="Wingdings" panose="05000000000000000000" pitchFamily="2" charset="2"/>
              </a:rPr>
              <a:t> </a:t>
            </a:r>
            <a:r>
              <a:rPr lang="de-DE" sz="1800" b="0" dirty="0">
                <a:solidFill>
                  <a:schemeClr val="accent2"/>
                </a:solidFill>
                <a:sym typeface="Wingdings" panose="05000000000000000000" pitchFamily="2" charset="2"/>
                <a:hlinkClick r:id="rId2"/>
              </a:rPr>
              <a:t>DGUV Information 213-106</a:t>
            </a:r>
            <a:endParaRPr lang="de-DE" sz="1800" b="0" dirty="0">
              <a:solidFill>
                <a:schemeClr val="accent2"/>
              </a:solidFill>
            </a:endParaRPr>
          </a:p>
        </p:txBody>
      </p:sp>
    </p:spTree>
    <p:extLst>
      <p:ext uri="{BB962C8B-B14F-4D97-AF65-F5344CB8AC3E}">
        <p14:creationId xmlns:p14="http://schemas.microsoft.com/office/powerpoint/2010/main" val="363435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866162866"/>
              </p:ext>
            </p:extLst>
          </p:nvPr>
        </p:nvGraphicFramePr>
        <p:xfrm>
          <a:off x="8304213" y="1557338"/>
          <a:ext cx="3278187" cy="453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Datumsplatzhalter 10"/>
          <p:cNvSpPr>
            <a:spLocks noGrp="1"/>
          </p:cNvSpPr>
          <p:nvPr>
            <p:ph type="dt" sz="half" idx="10"/>
          </p:nvPr>
        </p:nvSpPr>
        <p:spPr/>
        <p:txBody>
          <a:bodyPr/>
          <a:lstStyle/>
          <a:p>
            <a:r>
              <a:rPr lang="de-DE"/>
              <a:t>Schulung 2025/2026</a:t>
            </a:r>
            <a:endParaRPr lang="de-DE" dirty="0"/>
          </a:p>
        </p:txBody>
      </p:sp>
      <p:sp>
        <p:nvSpPr>
          <p:cNvPr id="7" name="Foliennummernplatzhalter 6"/>
          <p:cNvSpPr>
            <a:spLocks noGrp="1"/>
          </p:cNvSpPr>
          <p:nvPr>
            <p:ph type="sldNum" sz="quarter" idx="12"/>
          </p:nvPr>
        </p:nvSpPr>
        <p:spPr/>
        <p:txBody>
          <a:bodyPr/>
          <a:lstStyle/>
          <a:p>
            <a:fld id="{D42DA815-CE49-4499-B3BB-5F7C969A1704}" type="slidenum">
              <a:rPr lang="de-DE" smtClean="0"/>
              <a:pPr/>
              <a:t>12</a:t>
            </a:fld>
            <a:endParaRPr lang="de-DE" dirty="0"/>
          </a:p>
        </p:txBody>
      </p:sp>
      <p:sp>
        <p:nvSpPr>
          <p:cNvPr id="9" name="Textplatzhalter 8"/>
          <p:cNvSpPr>
            <a:spLocks noGrp="1"/>
          </p:cNvSpPr>
          <p:nvPr>
            <p:ph type="body" sz="quarter" idx="13"/>
          </p:nvPr>
        </p:nvSpPr>
        <p:spPr>
          <a:xfrm>
            <a:off x="529166" y="1556792"/>
            <a:ext cx="8159122" cy="4536504"/>
          </a:xfrm>
        </p:spPr>
        <p:txBody>
          <a:bodyPr/>
          <a:lstStyle/>
          <a:p>
            <a:pPr>
              <a:buNone/>
            </a:pPr>
            <a:r>
              <a:rPr lang="en-US" b="1" dirty="0">
                <a:solidFill>
                  <a:srgbClr val="C00000"/>
                </a:solidFill>
              </a:rPr>
              <a:t>Zone 0 bzw. Zone 20</a:t>
            </a:r>
          </a:p>
          <a:p>
            <a:r>
              <a:rPr lang="de-DE" sz="1600" b="0" dirty="0"/>
              <a:t>ist  ein  Bereich,  in  dem  g.e.A. als  Gemisch  aus  Luft und brennbaren Gasen, Dämpfen oder Nebeln ständig, über lange Zeiträume oder häufig vorhanden ist. </a:t>
            </a:r>
          </a:p>
          <a:p>
            <a:r>
              <a:rPr lang="de-DE" sz="1600" b="0" dirty="0">
                <a:solidFill>
                  <a:schemeClr val="accent5"/>
                </a:solidFill>
              </a:rPr>
              <a:t>Bemerkung:</a:t>
            </a:r>
            <a:r>
              <a:rPr lang="de-DE" sz="1600" b="0" dirty="0">
                <a:solidFill>
                  <a:schemeClr val="accent2"/>
                </a:solidFill>
              </a:rPr>
              <a:t> </a:t>
            </a:r>
            <a:r>
              <a:rPr lang="de-DE" sz="1600" b="0" dirty="0"/>
              <a:t>Der Begriff „häufig“ ist i.S.v. „zeitlich überwiegend“ zu verwenden.</a:t>
            </a:r>
            <a:endParaRPr lang="en-US" sz="1600" b="0" dirty="0"/>
          </a:p>
          <a:p>
            <a:pPr>
              <a:buNone/>
            </a:pPr>
            <a:endParaRPr lang="en-US" sz="1000" dirty="0">
              <a:solidFill>
                <a:srgbClr val="C00000"/>
              </a:solidFill>
            </a:endParaRPr>
          </a:p>
          <a:p>
            <a:pPr>
              <a:buNone/>
            </a:pPr>
            <a:r>
              <a:rPr lang="en-US" b="1" dirty="0">
                <a:solidFill>
                  <a:srgbClr val="C00000"/>
                </a:solidFill>
              </a:rPr>
              <a:t>Zone 1 bzw. Zone 21 </a:t>
            </a:r>
          </a:p>
          <a:p>
            <a:r>
              <a:rPr lang="de-DE" sz="1600" b="0" dirty="0"/>
              <a:t>ist ein Bereich, in dem sich im Normalbetrieb gelegentlich eine g.e.A. als Gemisch aus Luft u. brennbaren Gasen, Dämpfen oder Nebeln bilden kann. </a:t>
            </a:r>
          </a:p>
          <a:p>
            <a:pPr>
              <a:buNone/>
            </a:pPr>
            <a:endParaRPr lang="de-DE" sz="1000" dirty="0">
              <a:solidFill>
                <a:srgbClr val="C00000"/>
              </a:solidFill>
            </a:endParaRPr>
          </a:p>
          <a:p>
            <a:pPr>
              <a:buNone/>
            </a:pPr>
            <a:r>
              <a:rPr lang="en-US" b="1" dirty="0">
                <a:solidFill>
                  <a:srgbClr val="C00000"/>
                </a:solidFill>
              </a:rPr>
              <a:t>Zone 2 bzw. Zone 22 </a:t>
            </a:r>
          </a:p>
          <a:p>
            <a:r>
              <a:rPr lang="de-DE" sz="1600" b="0" dirty="0"/>
              <a:t>ist  ein  Bereich,  in  dem  im  Normalbetrieb  eine  g.e.A. als Gemisch aus Luft und brennbaren Gasen, Dämpfen oder Nebeln normalerweise nicht auftritt, und wenn doch, dann nur selten und für kurze Zeit. </a:t>
            </a:r>
          </a:p>
          <a:p>
            <a:r>
              <a:rPr lang="de-DE" sz="1600" b="0" dirty="0">
                <a:solidFill>
                  <a:schemeClr val="accent5"/>
                </a:solidFill>
              </a:rPr>
              <a:t>Bemerkung: </a:t>
            </a:r>
            <a:r>
              <a:rPr lang="de-DE" sz="1600" b="0" dirty="0"/>
              <a:t>Dies ist gleichbedeutend damit, dass gefährliche explosionsfähige Atmosphäre nur selten und auch nur kurzzeitig auftritt.</a:t>
            </a:r>
          </a:p>
          <a:p>
            <a:endParaRPr lang="en-US" sz="1600" b="0" dirty="0"/>
          </a:p>
          <a:p>
            <a:endParaRPr lang="de-DE" sz="1400" b="0" dirty="0"/>
          </a:p>
        </p:txBody>
      </p:sp>
      <p:sp>
        <p:nvSpPr>
          <p:cNvPr id="2" name="Titel 1"/>
          <p:cNvSpPr>
            <a:spLocks noGrp="1"/>
          </p:cNvSpPr>
          <p:nvPr>
            <p:ph type="title"/>
          </p:nvPr>
        </p:nvSpPr>
        <p:spPr/>
        <p:txBody>
          <a:bodyPr/>
          <a:lstStyle/>
          <a:p>
            <a:r>
              <a:rPr lang="de-DE" dirty="0"/>
              <a:t>Zoneneinteilung I</a:t>
            </a:r>
            <a:br>
              <a:rPr lang="de-DE" dirty="0"/>
            </a:br>
            <a:r>
              <a:rPr lang="de-DE" sz="2000" dirty="0">
                <a:solidFill>
                  <a:schemeClr val="accent2"/>
                </a:solidFill>
              </a:rPr>
              <a:t>TRGS 720 Nr. 2.2 </a:t>
            </a:r>
          </a:p>
        </p:txBody>
      </p:sp>
      <p:sp>
        <p:nvSpPr>
          <p:cNvPr id="12" name="Rechteck 11"/>
          <p:cNvSpPr/>
          <p:nvPr/>
        </p:nvSpPr>
        <p:spPr>
          <a:xfrm>
            <a:off x="4762314" y="6495148"/>
            <a:ext cx="2053767"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rPr>
              <a:t>Quelle: Fachverband Biogas e.V.</a:t>
            </a:r>
          </a:p>
        </p:txBody>
      </p:sp>
    </p:spTree>
    <p:extLst>
      <p:ext uri="{BB962C8B-B14F-4D97-AF65-F5344CB8AC3E}">
        <p14:creationId xmlns:p14="http://schemas.microsoft.com/office/powerpoint/2010/main" val="301042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r>
              <a:rPr lang="de-DE"/>
              <a:t>Schulung 2025/2026</a:t>
            </a:r>
            <a:endParaRPr lang="de-DE" dirty="0"/>
          </a:p>
        </p:txBody>
      </p:sp>
      <p:sp>
        <p:nvSpPr>
          <p:cNvPr id="8" name="Foliennummernplatzhalter 7"/>
          <p:cNvSpPr>
            <a:spLocks noGrp="1"/>
          </p:cNvSpPr>
          <p:nvPr>
            <p:ph type="sldNum" sz="quarter" idx="12"/>
          </p:nvPr>
        </p:nvSpPr>
        <p:spPr/>
        <p:txBody>
          <a:bodyPr/>
          <a:lstStyle/>
          <a:p>
            <a:fld id="{D42DA815-CE49-4499-B3BB-5F7C969A1704}" type="slidenum">
              <a:rPr lang="de-DE" smtClean="0"/>
              <a:pPr/>
              <a:t>13</a:t>
            </a:fld>
            <a:endParaRPr lang="de-DE" dirty="0"/>
          </a:p>
        </p:txBody>
      </p:sp>
      <p:sp>
        <p:nvSpPr>
          <p:cNvPr id="3" name="Inhaltsplatzhalter 2"/>
          <p:cNvSpPr>
            <a:spLocks noGrp="1"/>
          </p:cNvSpPr>
          <p:nvPr>
            <p:ph type="body" sz="quarter" idx="13"/>
          </p:nvPr>
        </p:nvSpPr>
        <p:spPr>
          <a:prstGeom prst="rect">
            <a:avLst/>
          </a:prstGeom>
        </p:spPr>
        <p:txBody>
          <a:bodyPr/>
          <a:lstStyle/>
          <a:p>
            <a:r>
              <a:rPr lang="de-DE" sz="1800" dirty="0"/>
              <a:t>Zur </a:t>
            </a:r>
            <a:r>
              <a:rPr lang="de-DE" sz="1800" dirty="0">
                <a:solidFill>
                  <a:schemeClr val="accent5"/>
                </a:solidFill>
              </a:rPr>
              <a:t>Zone 0 </a:t>
            </a:r>
            <a:r>
              <a:rPr lang="de-DE" sz="1800" dirty="0"/>
              <a:t>können in der</a:t>
            </a:r>
            <a:br>
              <a:rPr lang="de-DE" sz="1800" u="sng" dirty="0"/>
            </a:br>
            <a:r>
              <a:rPr lang="de-DE" sz="1800" b="0" dirty="0"/>
              <a:t>Regel nur das </a:t>
            </a:r>
            <a:r>
              <a:rPr lang="de-DE" sz="1800" b="0" dirty="0">
                <a:solidFill>
                  <a:schemeClr val="accent5"/>
                </a:solidFill>
              </a:rPr>
              <a:t>Innere von Behältern </a:t>
            </a:r>
            <a:r>
              <a:rPr lang="de-DE" sz="1800" b="0" dirty="0"/>
              <a:t>oder das Innere von Anlagenteilen (Verdampfer, Reaktionsgefäße usw.) gehören.</a:t>
            </a:r>
          </a:p>
          <a:p>
            <a:endParaRPr lang="de-DE" sz="800" dirty="0"/>
          </a:p>
          <a:p>
            <a:r>
              <a:rPr lang="de-DE" sz="1800" dirty="0"/>
              <a:t>Zur </a:t>
            </a:r>
            <a:r>
              <a:rPr lang="de-DE" sz="1800" dirty="0">
                <a:solidFill>
                  <a:schemeClr val="accent5"/>
                </a:solidFill>
              </a:rPr>
              <a:t>Zone 1 </a:t>
            </a:r>
            <a:r>
              <a:rPr lang="de-DE" sz="1800" dirty="0"/>
              <a:t>können u. a. gehören: </a:t>
            </a:r>
          </a:p>
          <a:p>
            <a:pPr marL="742929" lvl="1" indent="-342900">
              <a:buFont typeface="+mj-lt"/>
              <a:buAutoNum type="alphaLcParenR"/>
            </a:pPr>
            <a:r>
              <a:rPr lang="de-DE" sz="1800" dirty="0">
                <a:solidFill>
                  <a:schemeClr val="tx1"/>
                </a:solidFill>
              </a:rPr>
              <a:t>die nähere Umgebung der Zone 0, </a:t>
            </a:r>
          </a:p>
          <a:p>
            <a:pPr marL="742929" lvl="1" indent="-342900">
              <a:buFont typeface="+mj-lt"/>
              <a:buAutoNum type="alphaLcParenR"/>
            </a:pPr>
            <a:r>
              <a:rPr lang="de-DE" sz="1800" dirty="0">
                <a:solidFill>
                  <a:schemeClr val="tx1"/>
                </a:solidFill>
              </a:rPr>
              <a:t>die nähere Umgebung von Beschickungsöffnungen, </a:t>
            </a:r>
          </a:p>
          <a:p>
            <a:pPr marL="742929" lvl="1" indent="-342900">
              <a:buFont typeface="+mj-lt"/>
              <a:buAutoNum type="alphaLcParenR"/>
            </a:pPr>
            <a:r>
              <a:rPr lang="de-DE" sz="1800" dirty="0">
                <a:solidFill>
                  <a:schemeClr val="tx1"/>
                </a:solidFill>
              </a:rPr>
              <a:t>der nähere Bereich um Füll- und Entleerungseinrichtungen, </a:t>
            </a:r>
          </a:p>
          <a:p>
            <a:pPr marL="742929" lvl="1" indent="-342900">
              <a:buFont typeface="+mj-lt"/>
              <a:buAutoNum type="alphaLcParenR" startAt="5"/>
            </a:pPr>
            <a:r>
              <a:rPr lang="de-DE" sz="1800" dirty="0">
                <a:solidFill>
                  <a:schemeClr val="tx1"/>
                </a:solidFill>
              </a:rPr>
              <a:t>der nähere Bereich um nicht ausreichend dichtende Stopfbuchsen, z. B. an Pumpen und Schiebern, </a:t>
            </a:r>
          </a:p>
          <a:p>
            <a:pPr marL="742929" lvl="1" indent="-342900">
              <a:buFont typeface="+mj-lt"/>
              <a:buAutoNum type="alphaLcParenR" startAt="5"/>
            </a:pPr>
            <a:r>
              <a:rPr lang="de-DE" sz="1800" dirty="0">
                <a:solidFill>
                  <a:schemeClr val="tx1"/>
                </a:solidFill>
              </a:rPr>
              <a:t>das Innere von Apparaturen wie Verdampfern, Reaktionsgefäßen mit besonderen Maßnahmen zur Gemischreduzierung. </a:t>
            </a:r>
          </a:p>
          <a:p>
            <a:pPr marL="400029" lvl="1" indent="0">
              <a:buNone/>
            </a:pPr>
            <a:endParaRPr lang="de-DE" sz="800" dirty="0"/>
          </a:p>
          <a:p>
            <a:r>
              <a:rPr lang="de-DE" sz="1800" dirty="0"/>
              <a:t>Zur </a:t>
            </a:r>
            <a:r>
              <a:rPr lang="de-DE" sz="1800" dirty="0">
                <a:solidFill>
                  <a:schemeClr val="accent5"/>
                </a:solidFill>
              </a:rPr>
              <a:t>Zone 2 </a:t>
            </a:r>
            <a:r>
              <a:rPr lang="de-DE" sz="1800" dirty="0"/>
              <a:t>können u. a. gehören: </a:t>
            </a:r>
          </a:p>
          <a:p>
            <a:pPr marL="742929" lvl="1" indent="-342900">
              <a:buFont typeface="+mj-lt"/>
              <a:buAutoNum type="alphaLcParenR"/>
            </a:pPr>
            <a:r>
              <a:rPr lang="de-DE" sz="1800" dirty="0">
                <a:solidFill>
                  <a:schemeClr val="tx1"/>
                </a:solidFill>
              </a:rPr>
              <a:t>Bereiche, welche die Zonen 0 oder 1 umgeben, </a:t>
            </a:r>
          </a:p>
          <a:p>
            <a:pPr marL="742929" lvl="1" indent="-342900">
              <a:buFont typeface="+mj-lt"/>
              <a:buAutoNum type="alphaLcParenR"/>
            </a:pPr>
            <a:r>
              <a:rPr lang="de-DE" sz="1800" dirty="0">
                <a:solidFill>
                  <a:schemeClr val="tx1"/>
                </a:solidFill>
              </a:rPr>
              <a:t>Bereiche um technisch dichte Rohrleitungen und Anlagenteile</a:t>
            </a:r>
            <a:r>
              <a:rPr lang="de-DE" sz="1800" dirty="0"/>
              <a:t>. </a:t>
            </a:r>
          </a:p>
        </p:txBody>
      </p:sp>
      <p:sp>
        <p:nvSpPr>
          <p:cNvPr id="2" name="Titel 1"/>
          <p:cNvSpPr>
            <a:spLocks noGrp="1"/>
          </p:cNvSpPr>
          <p:nvPr>
            <p:ph type="title"/>
          </p:nvPr>
        </p:nvSpPr>
        <p:spPr/>
        <p:txBody>
          <a:bodyPr/>
          <a:lstStyle/>
          <a:p>
            <a:r>
              <a:rPr lang="de-DE" dirty="0"/>
              <a:t>Zoneneinteilung II </a:t>
            </a:r>
            <a:br>
              <a:rPr lang="de-DE" dirty="0"/>
            </a:br>
            <a:r>
              <a:rPr lang="de-DE" sz="2000" dirty="0">
                <a:solidFill>
                  <a:schemeClr val="accent2"/>
                </a:solidFill>
              </a:rPr>
              <a:t>TRGS 722</a:t>
            </a:r>
          </a:p>
        </p:txBody>
      </p:sp>
      <p:pic>
        <p:nvPicPr>
          <p:cNvPr id="13" name="Picture 5"/>
          <p:cNvPicPr>
            <a:picLocks noChangeAspect="1" noChangeArrowheads="1"/>
          </p:cNvPicPr>
          <p:nvPr/>
        </p:nvPicPr>
        <p:blipFill>
          <a:blip r:embed="rId2" cstate="print"/>
          <a:srcRect/>
          <a:stretch>
            <a:fillRect/>
          </a:stretch>
        </p:blipFill>
        <p:spPr bwMode="auto">
          <a:xfrm>
            <a:off x="8891546" y="2276872"/>
            <a:ext cx="2332020" cy="2016224"/>
          </a:xfrm>
          <a:prstGeom prst="rect">
            <a:avLst/>
          </a:prstGeom>
          <a:noFill/>
          <a:ln w="9525">
            <a:noFill/>
            <a:miter lim="800000"/>
            <a:headEnd/>
            <a:tailEnd/>
          </a:ln>
        </p:spPr>
      </p:pic>
    </p:spTree>
    <p:extLst>
      <p:ext uri="{BB962C8B-B14F-4D97-AF65-F5344CB8AC3E}">
        <p14:creationId xmlns:p14="http://schemas.microsoft.com/office/powerpoint/2010/main" val="28873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cstate="print"/>
          <a:srcRect/>
          <a:stretch>
            <a:fillRect/>
          </a:stretch>
        </p:blipFill>
        <p:spPr bwMode="auto">
          <a:xfrm>
            <a:off x="1991544" y="1196753"/>
            <a:ext cx="8424936" cy="5667183"/>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a:t>Ex-Zonen-Plan </a:t>
            </a:r>
            <a:br>
              <a:rPr lang="de-DE" dirty="0"/>
            </a:br>
            <a:r>
              <a:rPr lang="de-DE" sz="2000" dirty="0">
                <a:solidFill>
                  <a:schemeClr val="accent2"/>
                </a:solidFill>
              </a:rPr>
              <a:t>Quelle: INREETEC GmbH</a:t>
            </a: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289222DF-664F-4948-A9CA-B72737303C2E}"/>
              </a:ext>
            </a:extLst>
          </p:cNvPr>
          <p:cNvSpPr>
            <a:spLocks noGrp="1"/>
          </p:cNvSpPr>
          <p:nvPr>
            <p:ph type="sldNum" sz="quarter" idx="12"/>
          </p:nvPr>
        </p:nvSpPr>
        <p:spPr/>
        <p:txBody>
          <a:bodyPr/>
          <a:lstStyle/>
          <a:p>
            <a:fld id="{D42DA815-CE49-4499-B3BB-5F7C969A1704}" type="slidenum">
              <a:rPr lang="de-DE" smtClean="0"/>
              <a:pPr/>
              <a:t>14</a:t>
            </a:fld>
            <a:endParaRPr lang="de-DE" dirty="0"/>
          </a:p>
        </p:txBody>
      </p:sp>
    </p:spTree>
    <p:extLst>
      <p:ext uri="{BB962C8B-B14F-4D97-AF65-F5344CB8AC3E}">
        <p14:creationId xmlns:p14="http://schemas.microsoft.com/office/powerpoint/2010/main" val="106279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4ECEC-028E-5681-7F00-E51CBB6C674A}"/>
              </a:ext>
            </a:extLst>
          </p:cNvPr>
          <p:cNvSpPr>
            <a:spLocks noGrp="1"/>
          </p:cNvSpPr>
          <p:nvPr>
            <p:ph type="title"/>
          </p:nvPr>
        </p:nvSpPr>
        <p:spPr/>
        <p:txBody>
          <a:bodyPr/>
          <a:lstStyle/>
          <a:p>
            <a:r>
              <a:rPr lang="de-DE" dirty="0"/>
              <a:t>Explosionsschutz und Instandhaltung</a:t>
            </a:r>
          </a:p>
        </p:txBody>
      </p:sp>
      <p:sp>
        <p:nvSpPr>
          <p:cNvPr id="3" name="Datumsplatzhalter 2">
            <a:extLst>
              <a:ext uri="{FF2B5EF4-FFF2-40B4-BE49-F238E27FC236}">
                <a16:creationId xmlns:a16="http://schemas.microsoft.com/office/drawing/2014/main" id="{93DE7219-D091-47F6-53AB-91E0843098FB}"/>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F31E7BA6-67E4-BBDE-392B-0D01516FC0E2}"/>
              </a:ext>
            </a:extLst>
          </p:cNvPr>
          <p:cNvSpPr>
            <a:spLocks noGrp="1"/>
          </p:cNvSpPr>
          <p:nvPr>
            <p:ph type="sldNum" sz="quarter" idx="12"/>
          </p:nvPr>
        </p:nvSpPr>
        <p:spPr/>
        <p:txBody>
          <a:bodyPr/>
          <a:lstStyle/>
          <a:p>
            <a:fld id="{D42DA815-CE49-4499-B3BB-5F7C969A1704}" type="slidenum">
              <a:rPr lang="de-DE" smtClean="0"/>
              <a:pPr/>
              <a:t>15</a:t>
            </a:fld>
            <a:endParaRPr lang="de-DE" dirty="0"/>
          </a:p>
        </p:txBody>
      </p:sp>
      <p:sp>
        <p:nvSpPr>
          <p:cNvPr id="5" name="Textplatzhalter 4">
            <a:extLst>
              <a:ext uri="{FF2B5EF4-FFF2-40B4-BE49-F238E27FC236}">
                <a16:creationId xmlns:a16="http://schemas.microsoft.com/office/drawing/2014/main" id="{6499A367-8F06-F2BA-1DD5-CBB8A64FD426}"/>
              </a:ext>
            </a:extLst>
          </p:cNvPr>
          <p:cNvSpPr>
            <a:spLocks noGrp="1"/>
          </p:cNvSpPr>
          <p:nvPr>
            <p:ph type="body" sz="quarter" idx="13"/>
          </p:nvPr>
        </p:nvSpPr>
        <p:spPr>
          <a:xfrm>
            <a:off x="529167" y="1556792"/>
            <a:ext cx="11183457" cy="4536504"/>
          </a:xfrm>
        </p:spPr>
        <p:txBody>
          <a:bodyPr/>
          <a:lstStyle/>
          <a:p>
            <a:pPr algn="ctr"/>
            <a:r>
              <a:rPr lang="de-DE" b="0" dirty="0"/>
              <a:t>Durch die Einweisung des Anlagenbetreibers haben Sie Kenntnis über die Ex-Zoneneinteilung auf der Biogasanlage!</a:t>
            </a:r>
          </a:p>
          <a:p>
            <a:pPr algn="ctr"/>
            <a:endParaRPr lang="de-DE" b="0" dirty="0"/>
          </a:p>
          <a:p>
            <a:pPr algn="ctr"/>
            <a:r>
              <a:rPr lang="de-DE" b="0" dirty="0"/>
              <a:t>Weiter müssen Sie genau wissen, bei welchen Ihrer Tätigkeiten, es zur Freisetzung von Biogas kommen kann!</a:t>
            </a:r>
          </a:p>
          <a:p>
            <a:pPr algn="ctr"/>
            <a:endParaRPr lang="de-DE" b="0" dirty="0">
              <a:solidFill>
                <a:schemeClr val="accent5"/>
              </a:solidFill>
            </a:endParaRPr>
          </a:p>
          <a:p>
            <a:pPr algn="ctr"/>
            <a:r>
              <a:rPr lang="de-DE" b="0" dirty="0">
                <a:solidFill>
                  <a:schemeClr val="accent5"/>
                </a:solidFill>
              </a:rPr>
              <a:t>Für jede Tätigkeit, die Ihre Mitarbeitenden durchführen brauchen Sie eine Gefährdungsbeurteilung!</a:t>
            </a:r>
          </a:p>
          <a:p>
            <a:pPr algn="ctr"/>
            <a:endParaRPr lang="de-DE" b="0" dirty="0">
              <a:solidFill>
                <a:schemeClr val="accent5"/>
              </a:solidFill>
            </a:endParaRPr>
          </a:p>
          <a:p>
            <a:pPr algn="ctr"/>
            <a:r>
              <a:rPr lang="de-DE" b="0" dirty="0">
                <a:solidFill>
                  <a:schemeClr val="accent5"/>
                </a:solidFill>
              </a:rPr>
              <a:t>Für Tätigkeiten </a:t>
            </a:r>
            <a:r>
              <a:rPr lang="de-DE" b="0" u="sng" dirty="0">
                <a:solidFill>
                  <a:schemeClr val="accent5"/>
                </a:solidFill>
              </a:rPr>
              <a:t>in oder neben</a:t>
            </a:r>
            <a:r>
              <a:rPr lang="de-DE" b="0" dirty="0">
                <a:solidFill>
                  <a:schemeClr val="accent5"/>
                </a:solidFill>
              </a:rPr>
              <a:t> explosionsgefährdeten Bereichen an einer Biogasanlage haben Sie in Ihrer Gefährdungsbeurteilung, die hierbei entstehenden Gefährdungen zu ermitteln und zu bewerten, sowie die </a:t>
            </a:r>
            <a:r>
              <a:rPr lang="de-DE" b="0" u="sng" dirty="0">
                <a:solidFill>
                  <a:schemeClr val="accent5"/>
                </a:solidFill>
              </a:rPr>
              <a:t>erforderlichen Schutzmaßnahmen</a:t>
            </a:r>
            <a:r>
              <a:rPr lang="de-DE" b="0" dirty="0">
                <a:solidFill>
                  <a:schemeClr val="accent5"/>
                </a:solidFill>
              </a:rPr>
              <a:t> abzuleiten und umzusetzen!</a:t>
            </a:r>
          </a:p>
          <a:p>
            <a:endParaRPr lang="de-DE" dirty="0"/>
          </a:p>
          <a:p>
            <a:pPr algn="ctr"/>
            <a:endParaRPr lang="de-DE" b="0" dirty="0"/>
          </a:p>
          <a:p>
            <a:pPr algn="ctr"/>
            <a:endParaRPr lang="de-DE" dirty="0"/>
          </a:p>
          <a:p>
            <a:endParaRPr lang="de-DE" dirty="0"/>
          </a:p>
        </p:txBody>
      </p:sp>
      <p:pic>
        <p:nvPicPr>
          <p:cNvPr id="9" name="Grafik 8" descr="Person mit Idee Silhouette">
            <a:extLst>
              <a:ext uri="{FF2B5EF4-FFF2-40B4-BE49-F238E27FC236}">
                <a16:creationId xmlns:a16="http://schemas.microsoft.com/office/drawing/2014/main" id="{931AE363-57DF-02AD-2FE4-477241770B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2337" y="3068960"/>
            <a:ext cx="914400" cy="914400"/>
          </a:xfrm>
          <a:prstGeom prst="rect">
            <a:avLst/>
          </a:prstGeom>
        </p:spPr>
      </p:pic>
      <p:pic>
        <p:nvPicPr>
          <p:cNvPr id="10" name="Grafik 9" descr="Person mit Idee Silhouette">
            <a:extLst>
              <a:ext uri="{FF2B5EF4-FFF2-40B4-BE49-F238E27FC236}">
                <a16:creationId xmlns:a16="http://schemas.microsoft.com/office/drawing/2014/main" id="{819710C7-C04F-1EE5-467A-146E915E0A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00456" y="3068960"/>
            <a:ext cx="914400" cy="914400"/>
          </a:xfrm>
          <a:prstGeom prst="rect">
            <a:avLst/>
          </a:prstGeom>
        </p:spPr>
      </p:pic>
    </p:spTree>
    <p:extLst>
      <p:ext uri="{BB962C8B-B14F-4D97-AF65-F5344CB8AC3E}">
        <p14:creationId xmlns:p14="http://schemas.microsoft.com/office/powerpoint/2010/main" val="324865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ECE8C-382D-68A9-1CA9-242F5CAFB999}"/>
            </a:ext>
          </a:extLst>
        </p:cNvPr>
        <p:cNvGrpSpPr/>
        <p:nvPr/>
      </p:nvGrpSpPr>
      <p:grpSpPr>
        <a:xfrm>
          <a:off x="0" y="0"/>
          <a:ext cx="0" cy="0"/>
          <a:chOff x="0" y="0"/>
          <a:chExt cx="0" cy="0"/>
        </a:xfrm>
      </p:grpSpPr>
      <p:grpSp>
        <p:nvGrpSpPr>
          <p:cNvPr id="2" name="Gruppieren 9">
            <a:extLst>
              <a:ext uri="{FF2B5EF4-FFF2-40B4-BE49-F238E27FC236}">
                <a16:creationId xmlns:a16="http://schemas.microsoft.com/office/drawing/2014/main" id="{ED350F02-545E-C474-8F94-7FA06C7257A2}"/>
              </a:ext>
            </a:extLst>
          </p:cNvPr>
          <p:cNvGrpSpPr>
            <a:grpSpLocks/>
          </p:cNvGrpSpPr>
          <p:nvPr/>
        </p:nvGrpSpPr>
        <p:grpSpPr bwMode="auto">
          <a:xfrm>
            <a:off x="1631504" y="2143123"/>
            <a:ext cx="8662505" cy="2928937"/>
            <a:chOff x="357188" y="2786063"/>
            <a:chExt cx="8429625" cy="2928937"/>
          </a:xfrm>
        </p:grpSpPr>
        <p:sp>
          <p:nvSpPr>
            <p:cNvPr id="5" name="Rechteck 4">
              <a:extLst>
                <a:ext uri="{FF2B5EF4-FFF2-40B4-BE49-F238E27FC236}">
                  <a16:creationId xmlns:a16="http://schemas.microsoft.com/office/drawing/2014/main" id="{8B9AA6E4-3E08-95DD-D45E-A9326DE7AABE}"/>
                </a:ext>
              </a:extLst>
            </p:cNvPr>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a:extLst>
                <a:ext uri="{FF2B5EF4-FFF2-40B4-BE49-F238E27FC236}">
                  <a16:creationId xmlns:a16="http://schemas.microsoft.com/office/drawing/2014/main" id="{1DAF7360-E63D-694E-7162-7471338984DB}"/>
                </a:ext>
              </a:extLst>
            </p:cNvPr>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a:extLst>
                <a:ext uri="{FF2B5EF4-FFF2-40B4-BE49-F238E27FC236}">
                  <a16:creationId xmlns:a16="http://schemas.microsoft.com/office/drawing/2014/main" id="{E458D4E1-AC13-07B5-3BDE-45C9489CA41D}"/>
                </a:ext>
              </a:extLst>
            </p:cNvPr>
            <p:cNvSpPr>
              <a:spLocks noChangeArrowheads="1"/>
            </p:cNvSpPr>
            <p:nvPr/>
          </p:nvSpPr>
          <p:spPr bwMode="auto">
            <a:xfrm>
              <a:off x="428333"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400" b="1" dirty="0">
                  <a:solidFill>
                    <a:schemeClr val="accent1"/>
                  </a:solidFill>
                  <a:latin typeface="+mj-lt"/>
                </a:rPr>
                <a:t>Wichtige Explosionsschutzmaßnahmen bei Instandhaltungstätigkeiten</a:t>
              </a:r>
              <a:endParaRPr lang="de-DE" altLang="de-DE" sz="2400" dirty="0">
                <a:latin typeface="+mj-lt"/>
              </a:endParaRPr>
            </a:p>
          </p:txBody>
        </p:sp>
        <p:pic>
          <p:nvPicPr>
            <p:cNvPr id="17414" name="Picture 8">
              <a:extLst>
                <a:ext uri="{FF2B5EF4-FFF2-40B4-BE49-F238E27FC236}">
                  <a16:creationId xmlns:a16="http://schemas.microsoft.com/office/drawing/2014/main" id="{8A3B83FC-CC26-8B7B-BA8B-1FAA8B8C7AF9}"/>
                </a:ext>
              </a:extLst>
            </p:cNvPr>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a:extLst>
              <a:ext uri="{FF2B5EF4-FFF2-40B4-BE49-F238E27FC236}">
                <a16:creationId xmlns:a16="http://schemas.microsoft.com/office/drawing/2014/main" id="{2652F6A2-F1FD-5514-B53B-395BDC2BD5B2}"/>
              </a:ext>
            </a:extLst>
          </p:cNvPr>
          <p:cNvSpPr>
            <a:spLocks noGrp="1"/>
          </p:cNvSpPr>
          <p:nvPr>
            <p:ph type="dt" sz="half" idx="10"/>
          </p:nvPr>
        </p:nvSpPr>
        <p:spPr/>
        <p:txBody>
          <a:bodyPr/>
          <a:lstStyle/>
          <a:p>
            <a:pPr>
              <a:defRPr/>
            </a:pPr>
            <a:r>
              <a:rPr lang="de-DE"/>
              <a:t>Schulung 2025/2026</a:t>
            </a:r>
            <a:endParaRPr lang="de-DE" dirty="0"/>
          </a:p>
        </p:txBody>
      </p:sp>
      <p:sp>
        <p:nvSpPr>
          <p:cNvPr id="8" name="Foliennummernplatzhalter 7">
            <a:extLst>
              <a:ext uri="{FF2B5EF4-FFF2-40B4-BE49-F238E27FC236}">
                <a16:creationId xmlns:a16="http://schemas.microsoft.com/office/drawing/2014/main" id="{CA357784-EA12-C21B-804D-721A0380C327}"/>
              </a:ext>
            </a:extLst>
          </p:cNvPr>
          <p:cNvSpPr>
            <a:spLocks noGrp="1"/>
          </p:cNvSpPr>
          <p:nvPr>
            <p:ph type="sldNum" sz="quarter" idx="11"/>
          </p:nvPr>
        </p:nvSpPr>
        <p:spPr/>
        <p:txBody>
          <a:bodyPr/>
          <a:lstStyle/>
          <a:p>
            <a:pPr>
              <a:defRPr/>
            </a:pPr>
            <a:fld id="{42020CB9-598F-41BD-B058-380FB38EF93E}" type="slidenum">
              <a:rPr lang="de-DE" smtClean="0"/>
              <a:pPr>
                <a:defRPr/>
              </a:pPr>
              <a:t>16</a:t>
            </a:fld>
            <a:endParaRPr lang="de-DE" dirty="0"/>
          </a:p>
        </p:txBody>
      </p:sp>
    </p:spTree>
    <p:extLst>
      <p:ext uri="{BB962C8B-B14F-4D97-AF65-F5344CB8AC3E}">
        <p14:creationId xmlns:p14="http://schemas.microsoft.com/office/powerpoint/2010/main" val="278887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169" y="228600"/>
            <a:ext cx="9383255" cy="1143000"/>
          </a:xfrm>
        </p:spPr>
        <p:txBody>
          <a:bodyPr/>
          <a:lstStyle/>
          <a:p>
            <a:r>
              <a:rPr lang="de-DE" dirty="0"/>
              <a:t>Allgemeine organisatorische Schutzmaßnahmen</a:t>
            </a:r>
            <a:br>
              <a:rPr lang="de-DE" dirty="0"/>
            </a:br>
            <a:r>
              <a:rPr lang="de-DE" sz="2000" dirty="0">
                <a:solidFill>
                  <a:schemeClr val="accent2"/>
                </a:solidFill>
              </a:rPr>
              <a:t>TRBS 1112-1 / TRGS 529 Nr. 4.2.5</a:t>
            </a:r>
          </a:p>
        </p:txBody>
      </p:sp>
      <p:sp>
        <p:nvSpPr>
          <p:cNvPr id="3" name="Datumsplatzhalter 2"/>
          <p:cNvSpPr>
            <a:spLocks noGrp="1"/>
          </p:cNvSpPr>
          <p:nvPr>
            <p:ph type="dt" sz="half" idx="10"/>
          </p:nvPr>
        </p:nvSpPr>
        <p:spPr/>
        <p:txBody>
          <a:bodyPr/>
          <a:lstStyle/>
          <a:p>
            <a:pPr>
              <a:defRPr/>
            </a:pPr>
            <a:r>
              <a:rPr lang="de-DE"/>
              <a:t>Schulung 2025/2026</a:t>
            </a:r>
            <a:endParaRPr lang="de-DE" dirty="0"/>
          </a:p>
        </p:txBody>
      </p:sp>
      <p:sp>
        <p:nvSpPr>
          <p:cNvPr id="4" name="Foliennummernplatzhalter 3"/>
          <p:cNvSpPr>
            <a:spLocks noGrp="1"/>
          </p:cNvSpPr>
          <p:nvPr>
            <p:ph type="sldNum" sz="quarter" idx="12"/>
          </p:nvPr>
        </p:nvSpPr>
        <p:spPr/>
        <p:txBody>
          <a:bodyPr/>
          <a:lstStyle/>
          <a:p>
            <a:pPr>
              <a:defRPr/>
            </a:pPr>
            <a:fld id="{12AF9BAD-775A-4C64-ACE3-76CB4F6FA34E}" type="slidenum">
              <a:rPr lang="de-DE" smtClean="0"/>
              <a:pPr>
                <a:defRPr/>
              </a:pPr>
              <a:t>17</a:t>
            </a:fld>
            <a:endParaRPr lang="de-DE" dirty="0"/>
          </a:p>
        </p:txBody>
      </p:sp>
      <p:sp>
        <p:nvSpPr>
          <p:cNvPr id="5" name="Textplatzhalter 4"/>
          <p:cNvSpPr>
            <a:spLocks noGrp="1"/>
          </p:cNvSpPr>
          <p:nvPr>
            <p:ph type="body" sz="quarter" idx="13"/>
          </p:nvPr>
        </p:nvSpPr>
        <p:spPr>
          <a:xfrm>
            <a:off x="529169" y="1556792"/>
            <a:ext cx="11671227" cy="5072608"/>
          </a:xfrm>
        </p:spPr>
        <p:txBody>
          <a:bodyPr/>
          <a:lstStyle/>
          <a:p>
            <a:pPr marL="0" indent="0">
              <a:buNone/>
            </a:pPr>
            <a:r>
              <a:rPr lang="de-DE" b="1" dirty="0"/>
              <a:t>Organisatorische Schutzmaßnahmen</a:t>
            </a:r>
          </a:p>
          <a:p>
            <a:pPr marL="342900" indent="-342900">
              <a:buFont typeface="Arial" panose="020B0604020202020204" pitchFamily="34" charset="0"/>
              <a:buChar char="•"/>
            </a:pPr>
            <a:r>
              <a:rPr lang="de-DE" b="0" dirty="0"/>
              <a:t>Beauftragung eines </a:t>
            </a:r>
            <a:r>
              <a:rPr lang="de-DE" b="0" dirty="0">
                <a:solidFill>
                  <a:schemeClr val="accent5"/>
                </a:solidFill>
              </a:rPr>
              <a:t>Aufsichtsführenden</a:t>
            </a:r>
            <a:endParaRPr lang="de-DE" b="0" dirty="0"/>
          </a:p>
          <a:p>
            <a:pPr marL="342900" indent="-342900">
              <a:buFont typeface="Arial" panose="020B0604020202020204" pitchFamily="34" charset="0"/>
              <a:buChar char="•"/>
            </a:pPr>
            <a:r>
              <a:rPr lang="de-DE" b="0" dirty="0">
                <a:solidFill>
                  <a:schemeClr val="accent5"/>
                </a:solidFill>
              </a:rPr>
              <a:t>Unterweisung</a:t>
            </a:r>
            <a:r>
              <a:rPr lang="de-DE" b="0" dirty="0"/>
              <a:t> aller Mitarbeiter vor Beginn der Instandhaltung</a:t>
            </a:r>
          </a:p>
          <a:p>
            <a:pPr marL="342900" indent="-342900">
              <a:buFont typeface="Arial" panose="020B0604020202020204" pitchFamily="34" charset="0"/>
              <a:buChar char="•"/>
            </a:pPr>
            <a:r>
              <a:rPr lang="de-DE" b="0" dirty="0"/>
              <a:t>Durchführung eines </a:t>
            </a:r>
            <a:r>
              <a:rPr lang="de-DE" b="0" dirty="0">
                <a:solidFill>
                  <a:schemeClr val="accent5"/>
                </a:solidFill>
              </a:rPr>
              <a:t>Arbeitsfreigabeverfahrens</a:t>
            </a:r>
          </a:p>
          <a:p>
            <a:pPr marL="342900" indent="-342900">
              <a:buFont typeface="Arial" panose="020B0604020202020204" pitchFamily="34" charset="0"/>
              <a:buChar char="•"/>
            </a:pPr>
            <a:r>
              <a:rPr lang="de-DE" b="0" dirty="0"/>
              <a:t>Einsetzen eines </a:t>
            </a:r>
            <a:r>
              <a:rPr lang="de-DE" b="0" dirty="0">
                <a:solidFill>
                  <a:schemeClr val="accent5"/>
                </a:solidFill>
              </a:rPr>
              <a:t>Sicherungspostens</a:t>
            </a:r>
            <a:r>
              <a:rPr lang="de-DE" b="0" dirty="0"/>
              <a:t>, sofern das Funktionieren der Rettungskette nicht ohne Weiteres sichergestellt ist </a:t>
            </a:r>
          </a:p>
          <a:p>
            <a:pPr marL="342900" indent="-342900">
              <a:buFont typeface="Arial" panose="020B0604020202020204" pitchFamily="34" charset="0"/>
              <a:buChar char="•"/>
            </a:pPr>
            <a:r>
              <a:rPr lang="de-DE" b="0" dirty="0">
                <a:solidFill>
                  <a:schemeClr val="accent5"/>
                </a:solidFill>
              </a:rPr>
              <a:t>Verbot von Alleinarbeit</a:t>
            </a:r>
            <a:endParaRPr lang="de-DE" b="0" dirty="0"/>
          </a:p>
          <a:p>
            <a:pPr marL="342900" indent="-342900">
              <a:buFont typeface="Arial" panose="020B0604020202020204" pitchFamily="34" charset="0"/>
              <a:buChar char="•"/>
            </a:pPr>
            <a:r>
              <a:rPr lang="de-DE" b="0" dirty="0"/>
              <a:t>Einsetzen eines </a:t>
            </a:r>
            <a:r>
              <a:rPr lang="de-DE" b="0" dirty="0">
                <a:solidFill>
                  <a:schemeClr val="accent5"/>
                </a:solidFill>
              </a:rPr>
              <a:t>Koordinators</a:t>
            </a:r>
            <a:r>
              <a:rPr lang="de-DE" b="0" dirty="0"/>
              <a:t> </a:t>
            </a:r>
          </a:p>
          <a:p>
            <a:pPr marL="342900" indent="-342900">
              <a:buFont typeface="Arial" panose="020B0604020202020204" pitchFamily="34" charset="0"/>
              <a:buChar char="•"/>
            </a:pPr>
            <a:r>
              <a:rPr lang="de-DE" dirty="0"/>
              <a:t>Ausdehnung / räumliche Ausbreitung des Gefahrenbereiches ermitteln und den festgelegten Gefahrenbereich Absperren/Kennzeichnen (dieser Bereich kann bei Öffnung der Gasspeichermembrane sehr groß sein!)</a:t>
            </a:r>
            <a:endParaRPr lang="de-DE" b="0" dirty="0"/>
          </a:p>
          <a:p>
            <a:pPr marL="342900" indent="-342900">
              <a:buFont typeface="Arial" panose="020B0604020202020204" pitchFamily="34" charset="0"/>
              <a:buChar char="•"/>
            </a:pPr>
            <a:endParaRPr lang="de-DE" b="0" dirty="0"/>
          </a:p>
          <a:p>
            <a:pPr marL="0" indent="0" algn="ctr">
              <a:buNone/>
            </a:pPr>
            <a:r>
              <a:rPr lang="de-DE" dirty="0">
                <a:solidFill>
                  <a:schemeClr val="accent5"/>
                </a:solidFill>
                <a:sym typeface="Wingdings" panose="05000000000000000000" pitchFamily="2" charset="2"/>
              </a:rPr>
              <a:t> Diese Funktionen und die Vergabe von Verantwortlichkeiten wird später noch in der Präsentation Organisation und Verantwortlichkeiten erklärt!</a:t>
            </a:r>
            <a:endParaRPr lang="de-DE" dirty="0">
              <a:solidFill>
                <a:schemeClr val="accent5"/>
              </a:solidFill>
            </a:endParaRPr>
          </a:p>
          <a:p>
            <a:pPr algn="ct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r>
              <a:rPr lang="de-DE" dirty="0"/>
              <a:t>Beauftragung eines Aufsichtsführenden und ggf. eines Koordinators</a:t>
            </a:r>
          </a:p>
        </p:txBody>
      </p:sp>
    </p:spTree>
    <p:extLst>
      <p:ext uri="{BB962C8B-B14F-4D97-AF65-F5344CB8AC3E}">
        <p14:creationId xmlns:p14="http://schemas.microsoft.com/office/powerpoint/2010/main" val="3749050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 name="Diagramm 55"/>
          <p:cNvGraphicFramePr/>
          <p:nvPr>
            <p:extLst>
              <p:ext uri="{D42A27DB-BD31-4B8C-83A1-F6EECF244321}">
                <p14:modId xmlns:p14="http://schemas.microsoft.com/office/powerpoint/2010/main" val="2731400508"/>
              </p:ext>
            </p:extLst>
          </p:nvPr>
        </p:nvGraphicFramePr>
        <p:xfrm>
          <a:off x="529167" y="2045072"/>
          <a:ext cx="10835417" cy="4355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6" name="Picture 6"/>
          <p:cNvPicPr>
            <a:picLocks noChangeAspect="1" noChangeArrowheads="1"/>
          </p:cNvPicPr>
          <p:nvPr/>
        </p:nvPicPr>
        <p:blipFill>
          <a:blip r:embed="rId8" cstate="print"/>
          <a:srcRect/>
          <a:stretch>
            <a:fillRect/>
          </a:stretch>
        </p:blipFill>
        <p:spPr bwMode="auto">
          <a:xfrm>
            <a:off x="9048328" y="3645024"/>
            <a:ext cx="2235281" cy="684763"/>
          </a:xfrm>
          <a:prstGeom prst="rect">
            <a:avLst/>
          </a:prstGeom>
          <a:noFill/>
          <a:ln w="9525">
            <a:noFill/>
            <a:miter lim="800000"/>
            <a:headEnd/>
            <a:tailEnd/>
          </a:ln>
        </p:spPr>
      </p:pic>
      <p:sp>
        <p:nvSpPr>
          <p:cNvPr id="11" name="Titel 10"/>
          <p:cNvSpPr>
            <a:spLocks noGrp="1"/>
          </p:cNvSpPr>
          <p:nvPr>
            <p:ph type="title"/>
          </p:nvPr>
        </p:nvSpPr>
        <p:spPr/>
        <p:txBody>
          <a:bodyPr/>
          <a:lstStyle/>
          <a:p>
            <a:r>
              <a:rPr lang="de-DE" dirty="0"/>
              <a:t>Explosionsschutzmaßnahmen</a:t>
            </a:r>
            <a:br>
              <a:rPr lang="de-DE" dirty="0"/>
            </a:br>
            <a:r>
              <a:rPr lang="de-DE" sz="2000" dirty="0">
                <a:solidFill>
                  <a:schemeClr val="accent2"/>
                </a:solidFill>
                <a:latin typeface="Arial" charset="0"/>
                <a:cs typeface="Arial" charset="0"/>
              </a:rPr>
              <a:t>TRBS 1112-1 NR 4.2 - 4.4</a:t>
            </a:r>
            <a:endParaRPr lang="de-DE" dirty="0">
              <a:solidFill>
                <a:schemeClr val="accent2"/>
              </a:solidFill>
            </a:endParaRPr>
          </a:p>
        </p:txBody>
      </p:sp>
      <p:sp>
        <p:nvSpPr>
          <p:cNvPr id="10" name="Datumsplatzhalter 9"/>
          <p:cNvSpPr>
            <a:spLocks noGrp="1"/>
          </p:cNvSpPr>
          <p:nvPr>
            <p:ph type="dt" sz="half" idx="10"/>
          </p:nvPr>
        </p:nvSpPr>
        <p:spPr/>
        <p:txBody>
          <a:bodyPr/>
          <a:lstStyle/>
          <a:p>
            <a:r>
              <a:rPr lang="de-DE"/>
              <a:t>Schulung 2025/2026</a:t>
            </a:r>
            <a:endParaRPr lang="de-DE" dirty="0"/>
          </a:p>
        </p:txBody>
      </p:sp>
      <p:sp>
        <p:nvSpPr>
          <p:cNvPr id="9" name="Foliennummernplatzhalter 8"/>
          <p:cNvSpPr>
            <a:spLocks noGrp="1"/>
          </p:cNvSpPr>
          <p:nvPr>
            <p:ph type="sldNum" sz="quarter" idx="12"/>
          </p:nvPr>
        </p:nvSpPr>
        <p:spPr/>
        <p:txBody>
          <a:bodyPr/>
          <a:lstStyle/>
          <a:p>
            <a:fld id="{D42DA815-CE49-4499-B3BB-5F7C969A1704}" type="slidenum">
              <a:rPr lang="de-DE" smtClean="0"/>
              <a:pPr/>
              <a:t>18</a:t>
            </a:fld>
            <a:endParaRPr lang="de-DE" dirty="0"/>
          </a:p>
        </p:txBody>
      </p:sp>
      <p:sp>
        <p:nvSpPr>
          <p:cNvPr id="12" name="Textplatzhalter 11"/>
          <p:cNvSpPr>
            <a:spLocks noGrp="1"/>
          </p:cNvSpPr>
          <p:nvPr>
            <p:ph type="body" sz="quarter" idx="13"/>
          </p:nvPr>
        </p:nvSpPr>
        <p:spPr>
          <a:prstGeom prst="rect">
            <a:avLst/>
          </a:prstGeom>
        </p:spPr>
        <p:txBody>
          <a:bodyPr/>
          <a:lstStyle/>
          <a:p>
            <a:r>
              <a:rPr lang="de-DE" dirty="0">
                <a:latin typeface="Arial" charset="0"/>
                <a:cs typeface="Arial" charset="0"/>
              </a:rPr>
              <a:t>Rangfolge der Schutzmaßnahmen</a:t>
            </a:r>
            <a:endParaRPr lang="de-DE" dirty="0"/>
          </a:p>
        </p:txBody>
      </p:sp>
      <p:sp>
        <p:nvSpPr>
          <p:cNvPr id="14" name="Rechteck 13"/>
          <p:cNvSpPr/>
          <p:nvPr/>
        </p:nvSpPr>
        <p:spPr>
          <a:xfrm>
            <a:off x="5194362" y="6495148"/>
            <a:ext cx="2053767"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rPr>
              <a:t>Quelle: Fachverband Biogas e.V.</a:t>
            </a:r>
          </a:p>
        </p:txBody>
      </p:sp>
    </p:spTree>
    <p:extLst>
      <p:ext uri="{BB962C8B-B14F-4D97-AF65-F5344CB8AC3E}">
        <p14:creationId xmlns:p14="http://schemas.microsoft.com/office/powerpoint/2010/main" val="11853460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Primärer Explosionsschutz</a:t>
            </a:r>
            <a:br>
              <a:rPr lang="de-DE" dirty="0"/>
            </a:br>
            <a:r>
              <a:rPr lang="de-DE" sz="2000" dirty="0">
                <a:solidFill>
                  <a:schemeClr val="accent2"/>
                </a:solidFill>
              </a:rPr>
              <a:t>TRBS 1112-1</a:t>
            </a:r>
            <a:endParaRPr lang="de-DE" sz="2000" dirty="0"/>
          </a:p>
        </p:txBody>
      </p:sp>
      <p:sp>
        <p:nvSpPr>
          <p:cNvPr id="3" name="Datumsplatzhalter 2"/>
          <p:cNvSpPr>
            <a:spLocks noGrp="1"/>
          </p:cNvSpPr>
          <p:nvPr>
            <p:ph type="dt" sz="half" idx="10"/>
          </p:nvPr>
        </p:nvSpPr>
        <p:spPr/>
        <p:txBody>
          <a:bodyPr/>
          <a:lstStyle/>
          <a:p>
            <a:pPr>
              <a:defRPr/>
            </a:pPr>
            <a:r>
              <a:rPr lang="de-DE" dirty="0"/>
              <a:t>Schulung 2025/2026</a:t>
            </a:r>
          </a:p>
        </p:txBody>
      </p:sp>
      <p:sp>
        <p:nvSpPr>
          <p:cNvPr id="4" name="Foliennummernplatzhalter 3"/>
          <p:cNvSpPr>
            <a:spLocks noGrp="1"/>
          </p:cNvSpPr>
          <p:nvPr>
            <p:ph type="sldNum" sz="quarter" idx="12"/>
          </p:nvPr>
        </p:nvSpPr>
        <p:spPr/>
        <p:txBody>
          <a:bodyPr/>
          <a:lstStyle/>
          <a:p>
            <a:pPr>
              <a:defRPr/>
            </a:pPr>
            <a:fld id="{12AF9BAD-775A-4C64-ACE3-76CB4F6FA34E}" type="slidenum">
              <a:rPr lang="de-DE" smtClean="0"/>
              <a:pPr>
                <a:defRPr/>
              </a:pPr>
              <a:t>19</a:t>
            </a:fld>
            <a:endParaRPr lang="de-DE" dirty="0"/>
          </a:p>
        </p:txBody>
      </p:sp>
      <p:sp>
        <p:nvSpPr>
          <p:cNvPr id="5" name="Textplatzhalter 4"/>
          <p:cNvSpPr>
            <a:spLocks noGrp="1"/>
          </p:cNvSpPr>
          <p:nvPr>
            <p:ph type="body" sz="quarter" idx="13"/>
          </p:nvPr>
        </p:nvSpPr>
        <p:spPr>
          <a:xfrm>
            <a:off x="529167" y="1556792"/>
            <a:ext cx="8255132" cy="5072608"/>
          </a:xfrm>
        </p:spPr>
        <p:txBody>
          <a:bodyPr/>
          <a:lstStyle/>
          <a:p>
            <a:pPr marL="0" indent="0">
              <a:buNone/>
            </a:pPr>
            <a:r>
              <a:rPr lang="de-DE" sz="2000" b="1" dirty="0">
                <a:solidFill>
                  <a:schemeClr val="accent3"/>
                </a:solidFill>
              </a:rPr>
              <a:t>Primärer Explosionsschutz: </a:t>
            </a:r>
          </a:p>
          <a:p>
            <a:pPr marL="0" indent="0">
              <a:buNone/>
            </a:pPr>
            <a:r>
              <a:rPr lang="de-DE" sz="2000" b="1" dirty="0"/>
              <a:t>Vermeidung von gefährlicher explosionsfähiger Atmosphäre:</a:t>
            </a:r>
          </a:p>
          <a:p>
            <a:pPr marL="285750" indent="-285750">
              <a:buFont typeface="Arial" panose="020B0604020202020204" pitchFamily="34" charset="0"/>
              <a:buChar char="•"/>
            </a:pPr>
            <a:r>
              <a:rPr lang="de-DE" b="0" dirty="0"/>
              <a:t>Reduzieren der Freisetzung durch Absperrmaßnahmen (z.B. Steckscheibe, Absperrblase)</a:t>
            </a:r>
          </a:p>
          <a:p>
            <a:pPr marL="285750" indent="-285750"/>
            <a:r>
              <a:rPr lang="de-DE" dirty="0"/>
              <a:t>Ausreichendes Verdünnen (10 % UEG) z.B. durch Lüftung/Freilüften</a:t>
            </a:r>
          </a:p>
          <a:p>
            <a:pPr marL="285750" indent="-285750">
              <a:buFont typeface="Arial" panose="020B0604020202020204" pitchFamily="34" charset="0"/>
              <a:buChar char="•"/>
            </a:pPr>
            <a:r>
              <a:rPr lang="de-DE" b="0" dirty="0"/>
              <a:t>Entleeren/Reinigen von Komponenten (z.B. Behälter), insbesondere bei</a:t>
            </a:r>
            <a:r>
              <a:rPr lang="de-DE" u="sng" dirty="0">
                <a:sym typeface="Wingdings" panose="05000000000000000000" pitchFamily="2" charset="2"/>
              </a:rPr>
              <a:t> </a:t>
            </a:r>
            <a:r>
              <a:rPr lang="de-DE" u="sng" dirty="0">
                <a:solidFill>
                  <a:schemeClr val="accent5"/>
                </a:solidFill>
                <a:sym typeface="Wingdings" panose="05000000000000000000" pitchFamily="2" charset="2"/>
              </a:rPr>
              <a:t>planmäßigen / planbaren </a:t>
            </a:r>
            <a:r>
              <a:rPr lang="de-DE" u="sng" dirty="0">
                <a:sym typeface="Wingdings" panose="05000000000000000000" pitchFamily="2" charset="2"/>
              </a:rPr>
              <a:t>Arbeiten</a:t>
            </a:r>
            <a:r>
              <a:rPr lang="de-DE" dirty="0">
                <a:sym typeface="Wingdings" panose="05000000000000000000" pitchFamily="2" charset="2"/>
              </a:rPr>
              <a:t> in Behältern ist die Fütterung der Biogasanlage bzw. des jeweiligen Behälters bereits vor Beginn der Tätigkeiten entsprechend einzustellen bzw. zu reduzieren, um die Biogasproduktion zu reduzieren!</a:t>
            </a:r>
          </a:p>
          <a:p>
            <a:pPr marL="698897" lvl="1" indent="-342900">
              <a:buFont typeface="Wingdings" panose="05000000000000000000" pitchFamily="2" charset="2"/>
              <a:buChar char="è"/>
            </a:pPr>
            <a:r>
              <a:rPr lang="de-DE" dirty="0">
                <a:sym typeface="Wingdings" panose="05000000000000000000" pitchFamily="2" charset="2"/>
              </a:rPr>
              <a:t>Fordern Sie das aktiv vom Biogasanlagenbetreiber ein!</a:t>
            </a:r>
            <a:endParaRPr lang="de-DE" b="0" dirty="0"/>
          </a:p>
          <a:p>
            <a:pPr marL="285750" indent="-285750">
              <a:buFont typeface="Arial" panose="020B0604020202020204" pitchFamily="34" charset="0"/>
              <a:buChar char="•"/>
            </a:pPr>
            <a:r>
              <a:rPr lang="de-DE" dirty="0"/>
              <a:t>Inertisieren</a:t>
            </a:r>
          </a:p>
          <a:p>
            <a:pPr marL="285750" indent="-285750">
              <a:buFont typeface="Arial" panose="020B0604020202020204" pitchFamily="34" charset="0"/>
              <a:buChar char="•"/>
            </a:pPr>
            <a:r>
              <a:rPr lang="de-DE" b="0" dirty="0"/>
              <a:t>….</a:t>
            </a:r>
          </a:p>
          <a:p>
            <a:pPr marL="285750" indent="-285750">
              <a:buFont typeface="Arial" panose="020B0604020202020204" pitchFamily="34" charset="0"/>
              <a:buChar char="•"/>
            </a:pPr>
            <a:endParaRPr lang="de-DE" sz="1800" b="0" dirty="0"/>
          </a:p>
        </p:txBody>
      </p:sp>
      <p:pic>
        <p:nvPicPr>
          <p:cNvPr id="7" name="Grafik 6">
            <a:extLst>
              <a:ext uri="{FF2B5EF4-FFF2-40B4-BE49-F238E27FC236}">
                <a16:creationId xmlns:a16="http://schemas.microsoft.com/office/drawing/2014/main" id="{B9E77DEF-1749-350C-6ECA-6BC1CF56B747}"/>
              </a:ext>
            </a:extLst>
          </p:cNvPr>
          <p:cNvPicPr>
            <a:picLocks noChangeAspect="1"/>
          </p:cNvPicPr>
          <p:nvPr/>
        </p:nvPicPr>
        <p:blipFill>
          <a:blip r:embed="rId2"/>
          <a:stretch>
            <a:fillRect/>
          </a:stretch>
        </p:blipFill>
        <p:spPr>
          <a:xfrm>
            <a:off x="9409901" y="1988840"/>
            <a:ext cx="2265061" cy="2520280"/>
          </a:xfrm>
          <a:prstGeom prst="rect">
            <a:avLst/>
          </a:prstGeom>
        </p:spPr>
      </p:pic>
      <p:sp>
        <p:nvSpPr>
          <p:cNvPr id="8" name="Textfeld 7">
            <a:extLst>
              <a:ext uri="{FF2B5EF4-FFF2-40B4-BE49-F238E27FC236}">
                <a16:creationId xmlns:a16="http://schemas.microsoft.com/office/drawing/2014/main" id="{907B9F79-284D-01C6-F224-1CC119489675}"/>
              </a:ext>
            </a:extLst>
          </p:cNvPr>
          <p:cNvSpPr txBox="1"/>
          <p:nvPr/>
        </p:nvSpPr>
        <p:spPr>
          <a:xfrm>
            <a:off x="9768408" y="4509120"/>
            <a:ext cx="2256249" cy="246221"/>
          </a:xfrm>
          <a:prstGeom prst="rect">
            <a:avLst/>
          </a:prstGeom>
          <a:noFill/>
        </p:spPr>
        <p:txBody>
          <a:bodyPr wrap="square" rtlCol="0">
            <a:spAutoFit/>
          </a:bodyPr>
          <a:lstStyle/>
          <a:p>
            <a:r>
              <a:rPr lang="de-DE" sz="1000" dirty="0">
                <a:solidFill>
                  <a:srgbClr val="0082B0"/>
                </a:solidFill>
                <a:latin typeface="Arial" panose="020B0604020202020204" pitchFamily="34" charset="0"/>
                <a:cs typeface="Arial" panose="020B0604020202020204" pitchFamily="34" charset="0"/>
              </a:rPr>
              <a:t>Quelle Bild: KI-generiert</a:t>
            </a:r>
          </a:p>
        </p:txBody>
      </p:sp>
    </p:spTree>
    <p:extLst>
      <p:ext uri="{BB962C8B-B14F-4D97-AF65-F5344CB8AC3E}">
        <p14:creationId xmlns:p14="http://schemas.microsoft.com/office/powerpoint/2010/main" val="2645020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splatzhalter 5"/>
          <p:cNvSpPr>
            <a:spLocks noGrp="1"/>
          </p:cNvSpPr>
          <p:nvPr>
            <p:ph type="dt" sz="half" idx="10"/>
          </p:nvPr>
        </p:nvSpPr>
        <p:spPr/>
        <p:txBody>
          <a:bodyPr/>
          <a:lstStyle/>
          <a:p>
            <a:r>
              <a:rPr lang="de-DE"/>
              <a:t>Schulung 2025/2026</a:t>
            </a:r>
            <a:endParaRPr lang="de-DE" dirty="0"/>
          </a:p>
        </p:txBody>
      </p:sp>
      <p:sp>
        <p:nvSpPr>
          <p:cNvPr id="5" name="Foliennummernplatzhalter 4"/>
          <p:cNvSpPr>
            <a:spLocks noGrp="1"/>
          </p:cNvSpPr>
          <p:nvPr>
            <p:ph type="sldNum" sz="quarter" idx="11"/>
          </p:nvPr>
        </p:nvSpPr>
        <p:spPr/>
        <p:txBody>
          <a:bodyPr/>
          <a:lstStyle/>
          <a:p>
            <a:fld id="{D42DA815-CE49-4499-B3BB-5F7C969A1704}" type="slidenum">
              <a:rPr lang="de-DE" smtClean="0"/>
              <a:pPr/>
              <a:t>2</a:t>
            </a:fld>
            <a:endParaRPr lang="de-DE" dirty="0"/>
          </a:p>
        </p:txBody>
      </p:sp>
      <p:sp>
        <p:nvSpPr>
          <p:cNvPr id="2" name="Titel 1"/>
          <p:cNvSpPr>
            <a:spLocks noGrp="1"/>
          </p:cNvSpPr>
          <p:nvPr>
            <p:ph type="title"/>
          </p:nvPr>
        </p:nvSpPr>
        <p:spPr/>
        <p:txBody>
          <a:bodyPr/>
          <a:lstStyle/>
          <a:p>
            <a:r>
              <a:rPr lang="de-DE" sz="2800" dirty="0"/>
              <a:t>Agenda</a:t>
            </a:r>
            <a:br>
              <a:rPr lang="de-DE" dirty="0"/>
            </a:br>
            <a:r>
              <a:rPr lang="de-DE" sz="2000" dirty="0">
                <a:solidFill>
                  <a:schemeClr val="accent2"/>
                </a:solidFill>
              </a:rPr>
              <a:t>Tätigkeiten mit Biogas – Gefährdungen und Schutzmaßnahmen</a:t>
            </a:r>
          </a:p>
        </p:txBody>
      </p:sp>
      <p:sp>
        <p:nvSpPr>
          <p:cNvPr id="3" name="Textplatzhalter 2"/>
          <p:cNvSpPr>
            <a:spLocks noGrp="1"/>
          </p:cNvSpPr>
          <p:nvPr>
            <p:ph type="body" sz="quarter" idx="13"/>
          </p:nvPr>
        </p:nvSpPr>
        <p:spPr>
          <a:xfrm>
            <a:off x="529167" y="1556792"/>
            <a:ext cx="11178119" cy="4680520"/>
          </a:xfrm>
        </p:spPr>
        <p:txBody>
          <a:bodyPr/>
          <a:lstStyle/>
          <a:p>
            <a:pPr>
              <a:lnSpc>
                <a:spcPct val="200000"/>
              </a:lnSpc>
              <a:tabLst>
                <a:tab pos="530225" algn="l"/>
              </a:tabLst>
            </a:pPr>
            <a:r>
              <a:rPr lang="de-DE" altLang="en-US" sz="2000" dirty="0"/>
              <a:t>Grundlagen Explosions-, Gesundheits- und Brandschutz</a:t>
            </a:r>
          </a:p>
          <a:p>
            <a:pPr marL="417910" lvl="1" indent="-160735">
              <a:lnSpc>
                <a:spcPct val="150000"/>
              </a:lnSpc>
              <a:tabLst>
                <a:tab pos="530225" algn="l"/>
              </a:tabLst>
            </a:pPr>
            <a:r>
              <a:rPr lang="de-DE" altLang="en-US" sz="1600" dirty="0"/>
              <a:t>Wichtige Schutzmaßnahmen bei Instandhaltungstätigkeiten</a:t>
            </a:r>
          </a:p>
          <a:p>
            <a:pPr marL="417910" lvl="1" indent="-160735">
              <a:lnSpc>
                <a:spcPct val="150000"/>
              </a:lnSpc>
              <a:tabLst>
                <a:tab pos="530225" algn="l"/>
              </a:tabLst>
            </a:pPr>
            <a:r>
              <a:rPr lang="de-DE" altLang="en-US" sz="1600" dirty="0"/>
              <a:t>Verwendung von Geräten in explosionsgefährdeten Bereichen</a:t>
            </a:r>
          </a:p>
          <a:p>
            <a:pPr marL="417910" lvl="1" indent="-160735">
              <a:lnSpc>
                <a:spcPct val="150000"/>
              </a:lnSpc>
              <a:tabLst>
                <a:tab pos="530225" algn="l"/>
              </a:tabLst>
            </a:pPr>
            <a:r>
              <a:rPr lang="de-DE" altLang="en-US" sz="1600" dirty="0"/>
              <a:t>Dichtheitsprüfungen nach Abschluss der Instandhaltungstätigkeit</a:t>
            </a:r>
          </a:p>
          <a:p>
            <a:pPr>
              <a:lnSpc>
                <a:spcPct val="200000"/>
              </a:lnSpc>
              <a:tabLst>
                <a:tab pos="530225" algn="l"/>
              </a:tabLst>
            </a:pPr>
            <a:r>
              <a:rPr lang="de-DE" altLang="en-US" sz="2000" dirty="0"/>
              <a:t>Grundlagen Brandschutz</a:t>
            </a:r>
          </a:p>
          <a:p>
            <a:pPr>
              <a:lnSpc>
                <a:spcPct val="200000"/>
              </a:lnSpc>
              <a:tabLst>
                <a:tab pos="530225" algn="l"/>
              </a:tabLst>
            </a:pPr>
            <a:r>
              <a:rPr lang="de-DE" altLang="en-US" dirty="0"/>
              <a:t>Hilfsmittel</a:t>
            </a:r>
            <a:endParaRPr lang="en-GB" altLang="en-US" sz="2000" dirty="0"/>
          </a:p>
          <a:p>
            <a:endParaRPr lang="de-D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DF95CC-E5F0-94F5-D2E3-E7629D5E9912}"/>
              </a:ext>
            </a:extLst>
          </p:cNvPr>
          <p:cNvSpPr>
            <a:spLocks noGrp="1"/>
          </p:cNvSpPr>
          <p:nvPr>
            <p:ph type="title"/>
          </p:nvPr>
        </p:nvSpPr>
        <p:spPr/>
        <p:txBody>
          <a:bodyPr/>
          <a:lstStyle/>
          <a:p>
            <a:r>
              <a:rPr lang="de-DE" dirty="0"/>
              <a:t>Primärer Explosionsschutz - Freilüften I</a:t>
            </a:r>
            <a:br>
              <a:rPr lang="de-DE" dirty="0"/>
            </a:br>
            <a:r>
              <a:rPr lang="de-DE" sz="2000" dirty="0">
                <a:solidFill>
                  <a:schemeClr val="accent2"/>
                </a:solidFill>
              </a:rPr>
              <a:t>TRGS 722 und TRBS 1112-1</a:t>
            </a:r>
            <a:endParaRPr lang="de-DE" sz="2000" dirty="0"/>
          </a:p>
        </p:txBody>
      </p:sp>
      <p:sp>
        <p:nvSpPr>
          <p:cNvPr id="3" name="Datumsplatzhalter 2">
            <a:extLst>
              <a:ext uri="{FF2B5EF4-FFF2-40B4-BE49-F238E27FC236}">
                <a16:creationId xmlns:a16="http://schemas.microsoft.com/office/drawing/2014/main" id="{FFB40F18-7B40-0BF6-F3EC-8A0708199E02}"/>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3FB1641A-379E-421A-A860-28A688BDBC3C}"/>
              </a:ext>
            </a:extLst>
          </p:cNvPr>
          <p:cNvSpPr>
            <a:spLocks noGrp="1"/>
          </p:cNvSpPr>
          <p:nvPr>
            <p:ph type="sldNum" sz="quarter" idx="12"/>
          </p:nvPr>
        </p:nvSpPr>
        <p:spPr/>
        <p:txBody>
          <a:bodyPr/>
          <a:lstStyle/>
          <a:p>
            <a:fld id="{D42DA815-CE49-4499-B3BB-5F7C969A1704}" type="slidenum">
              <a:rPr lang="de-DE" smtClean="0"/>
              <a:pPr/>
              <a:t>20</a:t>
            </a:fld>
            <a:endParaRPr lang="de-DE" dirty="0"/>
          </a:p>
        </p:txBody>
      </p:sp>
      <p:sp>
        <p:nvSpPr>
          <p:cNvPr id="5" name="Textplatzhalter 4">
            <a:extLst>
              <a:ext uri="{FF2B5EF4-FFF2-40B4-BE49-F238E27FC236}">
                <a16:creationId xmlns:a16="http://schemas.microsoft.com/office/drawing/2014/main" id="{B1AF676E-4CD2-4095-5846-7A2127199D69}"/>
              </a:ext>
            </a:extLst>
          </p:cNvPr>
          <p:cNvSpPr>
            <a:spLocks noGrp="1"/>
          </p:cNvSpPr>
          <p:nvPr>
            <p:ph type="body" sz="quarter" idx="13"/>
          </p:nvPr>
        </p:nvSpPr>
        <p:spPr>
          <a:xfrm>
            <a:off x="529166" y="1556792"/>
            <a:ext cx="9580117" cy="4536504"/>
          </a:xfrm>
        </p:spPr>
        <p:txBody>
          <a:bodyPr/>
          <a:lstStyle/>
          <a:p>
            <a:r>
              <a:rPr lang="de-DE" dirty="0"/>
              <a:t>Möglichkeiten des Freilüftens:</a:t>
            </a:r>
            <a:endParaRPr lang="de-DE" sz="1600" dirty="0"/>
          </a:p>
          <a:p>
            <a:pPr marL="357188" indent="-357188"/>
            <a:r>
              <a:rPr lang="de-DE" sz="1800" b="0" dirty="0"/>
              <a:t>1.) Natürliche Lüftung: Es werden Winddruck und Thermik (Dichteunterschiede kalter und warmer Luft) genutzt</a:t>
            </a:r>
          </a:p>
          <a:p>
            <a:pPr marL="554831" lvl="1" indent="-285750"/>
            <a:r>
              <a:rPr lang="de-DE" sz="1600" dirty="0"/>
              <a:t>Energiesparende, einfache Technik, die für offene und teiloffene Räume/Behälter, bei geringer Gefährdung geeignet ist</a:t>
            </a:r>
          </a:p>
          <a:p>
            <a:pPr marL="554831" lvl="1" indent="-285750"/>
            <a:r>
              <a:rPr lang="de-DE" sz="1600" b="0" dirty="0"/>
              <a:t>Die Lüftungsmenge ist kaum steuerbar und unzuverlässig bei Windstille sowie </a:t>
            </a:r>
            <a:r>
              <a:rPr lang="de-DE" sz="1600" dirty="0">
                <a:solidFill>
                  <a:schemeClr val="accent5"/>
                </a:solidFill>
              </a:rPr>
              <a:t>unzureichend bei hohen Konzentrationen an Biogas</a:t>
            </a:r>
          </a:p>
          <a:p>
            <a:pPr marL="452438" lvl="1" indent="-250825">
              <a:buNone/>
            </a:pPr>
            <a:r>
              <a:rPr lang="de-DE" sz="1600" dirty="0">
                <a:solidFill>
                  <a:schemeClr val="accent5"/>
                </a:solidFill>
                <a:sym typeface="Wingdings" panose="05000000000000000000" pitchFamily="2" charset="2"/>
              </a:rPr>
              <a:t> Wird für Instandhaltungstätigkeiten als alleinige Maßnahme des primären Explosionsschutzes nicht   empfohlen!</a:t>
            </a:r>
            <a:endParaRPr lang="de-DE" sz="1600" dirty="0">
              <a:solidFill>
                <a:schemeClr val="accent5"/>
              </a:solidFill>
            </a:endParaRPr>
          </a:p>
          <a:p>
            <a:pPr marL="554831" lvl="1" indent="-285750"/>
            <a:endParaRPr lang="de-DE" sz="800" dirty="0"/>
          </a:p>
          <a:p>
            <a:pPr marL="357188" lvl="1" indent="-357188">
              <a:buNone/>
            </a:pPr>
            <a:r>
              <a:rPr lang="de-DE" dirty="0">
                <a:solidFill>
                  <a:schemeClr val="accent3"/>
                </a:solidFill>
              </a:rPr>
              <a:t>2.) Technische Be- oder Entlüftung (Zwangsbelüftung): Luft wird durch Ventilatoren aktiv bewegt (z.B. Axial- und Radiallüfter, Absauganlagen)</a:t>
            </a:r>
          </a:p>
          <a:p>
            <a:pPr marL="554831" lvl="1" indent="-285750"/>
            <a:r>
              <a:rPr lang="de-DE" sz="1600" dirty="0">
                <a:solidFill>
                  <a:schemeClr val="accent3"/>
                </a:solidFill>
              </a:rPr>
              <a:t>Luftmenge steuerbar, zuverlässig auch bei Windstelle und bei hohen Konzentrationen an Biogas</a:t>
            </a:r>
          </a:p>
          <a:p>
            <a:pPr marL="554831" lvl="1" indent="-285750"/>
            <a:r>
              <a:rPr lang="de-DE" sz="1600" dirty="0">
                <a:solidFill>
                  <a:schemeClr val="accent3"/>
                </a:solidFill>
              </a:rPr>
              <a:t>Technische Ausstattung erforderlich, ggf. Ex-geschützte Geräte erforderlich </a:t>
            </a:r>
          </a:p>
          <a:p>
            <a:pPr marL="554831" lvl="1" indent="-285750"/>
            <a:r>
              <a:rPr lang="de-DE" sz="1600" dirty="0">
                <a:solidFill>
                  <a:schemeClr val="accent3"/>
                </a:solidFill>
                <a:sym typeface="Wingdings" panose="05000000000000000000" pitchFamily="2" charset="2"/>
              </a:rPr>
              <a:t>Beim Entlüften/Absaugen nur Gebläse und Lutten verwenden, die eine ATEX-Zulassung besitzen</a:t>
            </a:r>
            <a:endParaRPr lang="de-DE" sz="1600" dirty="0">
              <a:solidFill>
                <a:schemeClr val="accent3"/>
              </a:solidFill>
            </a:endParaRPr>
          </a:p>
          <a:p>
            <a:pPr marL="554831" lvl="1" indent="-285750">
              <a:buFont typeface="Wingdings" panose="05000000000000000000" pitchFamily="2" charset="2"/>
              <a:buChar char="è"/>
            </a:pPr>
            <a:r>
              <a:rPr lang="de-DE" sz="1600" dirty="0">
                <a:solidFill>
                  <a:schemeClr val="accent3"/>
                </a:solidFill>
                <a:sym typeface="Wingdings" panose="05000000000000000000" pitchFamily="2" charset="2"/>
              </a:rPr>
              <a:t>Gut geeignet für Revisions- und Instandhaltungstätigkeiten am gasführenden System!</a:t>
            </a:r>
          </a:p>
          <a:p>
            <a:pPr marL="554831" lvl="1" indent="-285750">
              <a:buFont typeface="Wingdings" panose="05000000000000000000" pitchFamily="2" charset="2"/>
              <a:buChar char="è"/>
            </a:pPr>
            <a:endParaRPr lang="de-DE" sz="1600" dirty="0">
              <a:solidFill>
                <a:schemeClr val="accent3"/>
              </a:solidFill>
            </a:endParaRPr>
          </a:p>
        </p:txBody>
      </p:sp>
      <p:sp>
        <p:nvSpPr>
          <p:cNvPr id="13" name="Geschweifte Klammer rechts 12">
            <a:extLst>
              <a:ext uri="{FF2B5EF4-FFF2-40B4-BE49-F238E27FC236}">
                <a16:creationId xmlns:a16="http://schemas.microsoft.com/office/drawing/2014/main" id="{F77950E6-EA5D-15AA-DDB1-784932DFE909}"/>
              </a:ext>
            </a:extLst>
          </p:cNvPr>
          <p:cNvSpPr/>
          <p:nvPr/>
        </p:nvSpPr>
        <p:spPr bwMode="auto">
          <a:xfrm>
            <a:off x="10632504" y="1556792"/>
            <a:ext cx="216024" cy="4608512"/>
          </a:xfrm>
          <a:prstGeom prst="rightBrac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14" name="Textfeld 13">
            <a:extLst>
              <a:ext uri="{FF2B5EF4-FFF2-40B4-BE49-F238E27FC236}">
                <a16:creationId xmlns:a16="http://schemas.microsoft.com/office/drawing/2014/main" id="{6F81937A-1D6D-B332-B253-A43671173C12}"/>
              </a:ext>
            </a:extLst>
          </p:cNvPr>
          <p:cNvSpPr txBox="1"/>
          <p:nvPr/>
        </p:nvSpPr>
        <p:spPr>
          <a:xfrm rot="16200000">
            <a:off x="8697872" y="3491425"/>
            <a:ext cx="4824533" cy="523220"/>
          </a:xfrm>
          <a:prstGeom prst="rect">
            <a:avLst/>
          </a:prstGeom>
          <a:noFill/>
        </p:spPr>
        <p:txBody>
          <a:bodyPr wrap="square" rtlCol="0">
            <a:spAutoFit/>
          </a:bodyPr>
          <a:lstStyle/>
          <a:p>
            <a:r>
              <a:rPr lang="de-DE" sz="2800" dirty="0">
                <a:solidFill>
                  <a:schemeClr val="accent5"/>
                </a:solidFill>
                <a:latin typeface="Arial" panose="020B0604020202020204" pitchFamily="34" charset="0"/>
                <a:cs typeface="Arial" panose="020B0604020202020204" pitchFamily="34" charset="0"/>
              </a:rPr>
              <a:t>!!! Windrichtung beachten !!!</a:t>
            </a:r>
          </a:p>
        </p:txBody>
      </p:sp>
      <p:pic>
        <p:nvPicPr>
          <p:cNvPr id="6" name="Grafik 5" descr="Axiallüfter ATEX">
            <a:extLst>
              <a:ext uri="{FF2B5EF4-FFF2-40B4-BE49-F238E27FC236}">
                <a16:creationId xmlns:a16="http://schemas.microsoft.com/office/drawing/2014/main" id="{18ADDDBC-25B0-6656-424D-61E407DF3DFB}"/>
              </a:ext>
            </a:extLst>
          </p:cNvPr>
          <p:cNvPicPr>
            <a:picLocks noChangeAspect="1"/>
          </p:cNvPicPr>
          <p:nvPr/>
        </p:nvPicPr>
        <p:blipFill>
          <a:blip r:embed="rId2"/>
          <a:stretch>
            <a:fillRect/>
          </a:stretch>
        </p:blipFill>
        <p:spPr>
          <a:xfrm>
            <a:off x="8860007" y="221152"/>
            <a:ext cx="1376453" cy="1376453"/>
          </a:xfrm>
          <a:prstGeom prst="rect">
            <a:avLst/>
          </a:prstGeom>
        </p:spPr>
      </p:pic>
      <p:sp>
        <p:nvSpPr>
          <p:cNvPr id="7" name="Textfeld 6">
            <a:extLst>
              <a:ext uri="{FF2B5EF4-FFF2-40B4-BE49-F238E27FC236}">
                <a16:creationId xmlns:a16="http://schemas.microsoft.com/office/drawing/2014/main" id="{8CC00DE5-002F-D282-A55F-E33E51879E98}"/>
              </a:ext>
            </a:extLst>
          </p:cNvPr>
          <p:cNvSpPr txBox="1"/>
          <p:nvPr/>
        </p:nvSpPr>
        <p:spPr>
          <a:xfrm>
            <a:off x="8760296" y="1592243"/>
            <a:ext cx="2256249" cy="246221"/>
          </a:xfrm>
          <a:prstGeom prst="rect">
            <a:avLst/>
          </a:prstGeom>
          <a:noFill/>
        </p:spPr>
        <p:txBody>
          <a:bodyPr wrap="square" rtlCol="0">
            <a:spAutoFit/>
          </a:bodyPr>
          <a:lstStyle/>
          <a:p>
            <a:r>
              <a:rPr lang="de-DE" sz="1000" dirty="0">
                <a:solidFill>
                  <a:srgbClr val="0082B0"/>
                </a:solidFill>
                <a:latin typeface="Arial" panose="020B0604020202020204" pitchFamily="34" charset="0"/>
                <a:cs typeface="Arial" panose="020B0604020202020204" pitchFamily="34" charset="0"/>
              </a:rPr>
              <a:t>Quelle Bild: KI-generiert</a:t>
            </a:r>
          </a:p>
        </p:txBody>
      </p:sp>
    </p:spTree>
    <p:extLst>
      <p:ext uri="{BB962C8B-B14F-4D97-AF65-F5344CB8AC3E}">
        <p14:creationId xmlns:p14="http://schemas.microsoft.com/office/powerpoint/2010/main" val="2414672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54681A-42A8-EE40-7224-F8909025BC30}"/>
              </a:ext>
            </a:extLst>
          </p:cNvPr>
          <p:cNvSpPr>
            <a:spLocks noGrp="1"/>
          </p:cNvSpPr>
          <p:nvPr>
            <p:ph type="title"/>
          </p:nvPr>
        </p:nvSpPr>
        <p:spPr/>
        <p:txBody>
          <a:bodyPr/>
          <a:lstStyle/>
          <a:p>
            <a:r>
              <a:rPr lang="de-DE" dirty="0"/>
              <a:t>Primärer Explosionsschutz - Freilüften II</a:t>
            </a:r>
            <a:br>
              <a:rPr lang="de-DE" dirty="0"/>
            </a:br>
            <a:r>
              <a:rPr lang="de-DE" sz="2000" dirty="0">
                <a:solidFill>
                  <a:schemeClr val="accent2"/>
                </a:solidFill>
              </a:rPr>
              <a:t>Arbeitshilfe A002-01 des FvB</a:t>
            </a:r>
            <a:endParaRPr lang="de-DE" sz="2000" dirty="0"/>
          </a:p>
        </p:txBody>
      </p:sp>
      <p:sp>
        <p:nvSpPr>
          <p:cNvPr id="3" name="Datumsplatzhalter 2">
            <a:extLst>
              <a:ext uri="{FF2B5EF4-FFF2-40B4-BE49-F238E27FC236}">
                <a16:creationId xmlns:a16="http://schemas.microsoft.com/office/drawing/2014/main" id="{EAFEC416-4228-10F7-F216-A3BE0BAF9942}"/>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2A37C916-0A87-FAE5-4661-690A47D3B154}"/>
              </a:ext>
            </a:extLst>
          </p:cNvPr>
          <p:cNvSpPr>
            <a:spLocks noGrp="1"/>
          </p:cNvSpPr>
          <p:nvPr>
            <p:ph type="sldNum" sz="quarter" idx="12"/>
          </p:nvPr>
        </p:nvSpPr>
        <p:spPr/>
        <p:txBody>
          <a:bodyPr/>
          <a:lstStyle/>
          <a:p>
            <a:fld id="{D42DA815-CE49-4499-B3BB-5F7C969A1704}" type="slidenum">
              <a:rPr lang="de-DE" smtClean="0"/>
              <a:pPr/>
              <a:t>21</a:t>
            </a:fld>
            <a:endParaRPr lang="de-DE" dirty="0"/>
          </a:p>
        </p:txBody>
      </p:sp>
      <p:sp>
        <p:nvSpPr>
          <p:cNvPr id="5" name="Textplatzhalter 4">
            <a:extLst>
              <a:ext uri="{FF2B5EF4-FFF2-40B4-BE49-F238E27FC236}">
                <a16:creationId xmlns:a16="http://schemas.microsoft.com/office/drawing/2014/main" id="{7DF7899C-51B2-57B5-1198-D9A9D4B38D3F}"/>
              </a:ext>
            </a:extLst>
          </p:cNvPr>
          <p:cNvSpPr>
            <a:spLocks noGrp="1"/>
          </p:cNvSpPr>
          <p:nvPr>
            <p:ph type="body" sz="quarter" idx="13"/>
          </p:nvPr>
        </p:nvSpPr>
        <p:spPr>
          <a:xfrm>
            <a:off x="529167" y="1556792"/>
            <a:ext cx="11178119" cy="4752528"/>
          </a:xfrm>
        </p:spPr>
        <p:txBody>
          <a:bodyPr/>
          <a:lstStyle/>
          <a:p>
            <a:r>
              <a:rPr lang="de-DE" dirty="0"/>
              <a:t>Anwendungsbeispiel: Technische Belüftung beim Wechsel eines Rührwerks</a:t>
            </a:r>
          </a:p>
          <a:p>
            <a:pPr marL="342900" indent="-342900">
              <a:buFont typeface="Arial" panose="020B0604020202020204" pitchFamily="34" charset="0"/>
              <a:buChar char="•"/>
            </a:pPr>
            <a:r>
              <a:rPr lang="de-DE" sz="1800" b="0" dirty="0"/>
              <a:t>Berechnung der erforderlichen Lüfterleistung vor der Instandhaltungstätigkeit </a:t>
            </a:r>
          </a:p>
          <a:p>
            <a:pPr marL="355600"/>
            <a:r>
              <a:rPr lang="de-DE" sz="1800" b="0" dirty="0">
                <a:sym typeface="Wingdings" panose="05000000000000000000" pitchFamily="2" charset="2"/>
              </a:rPr>
              <a:t> Luftwechselrate mind. 5 - 10-fach pro Stunde:</a:t>
            </a:r>
            <a:endParaRPr lang="de-DE" sz="1800" b="0" dirty="0"/>
          </a:p>
          <a:p>
            <a:pPr marL="342900" indent="-342900">
              <a:buFont typeface="Arial" panose="020B0604020202020204" pitchFamily="34" charset="0"/>
              <a:buChar char="•"/>
            </a:pPr>
            <a:endParaRPr lang="de-DE" sz="1800" b="0" dirty="0"/>
          </a:p>
          <a:p>
            <a:pPr marL="342900" indent="-342900">
              <a:buFont typeface="Arial" panose="020B0604020202020204" pitchFamily="34" charset="0"/>
              <a:buChar char="•"/>
            </a:pPr>
            <a:endParaRPr lang="de-DE" sz="1800" b="0" dirty="0"/>
          </a:p>
          <a:p>
            <a:pPr marL="342900" indent="-342900">
              <a:buFont typeface="Arial" panose="020B0604020202020204" pitchFamily="34" charset="0"/>
              <a:buChar char="•"/>
            </a:pPr>
            <a:endParaRPr lang="de-DE" sz="1800" b="0" dirty="0"/>
          </a:p>
          <a:p>
            <a:pPr marL="342900" indent="-342900">
              <a:buFont typeface="Arial" panose="020B0604020202020204" pitchFamily="34" charset="0"/>
              <a:buChar char="•"/>
            </a:pPr>
            <a:endParaRPr lang="de-DE" sz="1800" b="0" dirty="0"/>
          </a:p>
          <a:p>
            <a:pPr marL="342900" indent="-342900">
              <a:buFont typeface="Arial" panose="020B0604020202020204" pitchFamily="34" charset="0"/>
              <a:buChar char="•"/>
            </a:pPr>
            <a:endParaRPr lang="de-DE" sz="1800" b="0" dirty="0"/>
          </a:p>
          <a:p>
            <a:pPr marL="342900" indent="-342900">
              <a:buFont typeface="Arial" panose="020B0604020202020204" pitchFamily="34" charset="0"/>
              <a:buChar char="•"/>
            </a:pPr>
            <a:endParaRPr lang="de-DE" sz="1800" b="0" dirty="0"/>
          </a:p>
          <a:p>
            <a:endParaRPr lang="de-DE" sz="1800" b="0" dirty="0"/>
          </a:p>
          <a:p>
            <a:pPr marL="342900" indent="-342900">
              <a:buFont typeface="Arial" panose="020B0604020202020204" pitchFamily="34" charset="0"/>
              <a:buChar char="•"/>
            </a:pPr>
            <a:endParaRPr lang="de-DE" sz="1800" b="0" dirty="0"/>
          </a:p>
          <a:p>
            <a:pPr marL="342900" indent="-342900">
              <a:buFont typeface="Arial" panose="020B0604020202020204" pitchFamily="34" charset="0"/>
              <a:buChar char="•"/>
            </a:pPr>
            <a:r>
              <a:rPr lang="de-DE" sz="1800" b="0" dirty="0"/>
              <a:t>Berechnung Luftaustauschzyklus: </a:t>
            </a:r>
          </a:p>
          <a:p>
            <a:pPr marL="342900" indent="-342900">
              <a:buFont typeface="Arial" panose="020B0604020202020204" pitchFamily="34" charset="0"/>
              <a:buChar char="•"/>
            </a:pPr>
            <a:endParaRPr lang="de-DE" sz="800" b="0" dirty="0"/>
          </a:p>
          <a:p>
            <a:pPr lvl="5" indent="0">
              <a:buNone/>
            </a:pPr>
            <a:r>
              <a:rPr lang="de-DE" sz="1600" dirty="0">
                <a:solidFill>
                  <a:schemeClr val="accent1"/>
                </a:solidFill>
              </a:rPr>
              <a:t>		         Raumvolumen x Anzahl Luftwechsel (5 - 10-fach)</a:t>
            </a:r>
          </a:p>
          <a:p>
            <a:pPr lvl="5" indent="0">
              <a:buNone/>
            </a:pPr>
            <a:r>
              <a:rPr lang="de-DE" sz="1600" dirty="0">
                <a:solidFill>
                  <a:schemeClr val="accent1"/>
                </a:solidFill>
              </a:rPr>
              <a:t>		t =     ---------------------------------------------------------------</a:t>
            </a:r>
          </a:p>
          <a:p>
            <a:pPr lvl="5" indent="0">
              <a:buNone/>
            </a:pPr>
            <a:r>
              <a:rPr lang="de-DE" sz="1600" b="0" dirty="0">
                <a:solidFill>
                  <a:schemeClr val="accent1"/>
                </a:solidFill>
              </a:rPr>
              <a:t>                                 		 </a:t>
            </a:r>
            <a:r>
              <a:rPr lang="de-DE" sz="1600" dirty="0">
                <a:solidFill>
                  <a:schemeClr val="accent1"/>
                </a:solidFill>
              </a:rPr>
              <a:t>Lüfterleistung</a:t>
            </a:r>
            <a:endParaRPr lang="de-DE" sz="1600" b="0" dirty="0">
              <a:solidFill>
                <a:schemeClr val="accent1"/>
              </a:solidFill>
            </a:endParaRPr>
          </a:p>
          <a:p>
            <a:pPr marL="342900" indent="-342900">
              <a:buFont typeface="Arial" panose="020B0604020202020204" pitchFamily="34" charset="0"/>
              <a:buChar char="•"/>
            </a:pPr>
            <a:endParaRPr lang="de-DE" sz="1800" b="0" dirty="0"/>
          </a:p>
          <a:p>
            <a:endParaRPr lang="de-DE" sz="1800" b="0" dirty="0">
              <a:sym typeface="Wingdings" panose="05000000000000000000" pitchFamily="2" charset="2"/>
            </a:endParaRPr>
          </a:p>
          <a:p>
            <a:endParaRPr lang="de-DE" sz="1800" b="0" dirty="0">
              <a:sym typeface="Wingdings" panose="05000000000000000000" pitchFamily="2" charset="2"/>
            </a:endParaRPr>
          </a:p>
          <a:p>
            <a:pPr marL="342900" indent="-342900">
              <a:buFont typeface="Arial" panose="020B0604020202020204" pitchFamily="34" charset="0"/>
              <a:buChar char="•"/>
            </a:pPr>
            <a:endParaRPr lang="de-DE" sz="1800" dirty="0"/>
          </a:p>
          <a:p>
            <a:pPr marL="342900" indent="-342900">
              <a:buFont typeface="Arial" panose="020B0604020202020204" pitchFamily="34" charset="0"/>
              <a:buChar char="•"/>
            </a:pPr>
            <a:endParaRPr lang="de-DE" sz="1800" dirty="0"/>
          </a:p>
          <a:p>
            <a:pPr marL="342900" indent="-342900">
              <a:buFont typeface="Arial" panose="020B0604020202020204" pitchFamily="34" charset="0"/>
              <a:buChar char="•"/>
            </a:pPr>
            <a:endParaRPr lang="de-DE" sz="1800" dirty="0"/>
          </a:p>
          <a:p>
            <a:pPr marL="342900" indent="-342900">
              <a:buFont typeface="Arial" panose="020B0604020202020204" pitchFamily="34" charset="0"/>
              <a:buChar char="•"/>
            </a:pPr>
            <a:endParaRPr lang="de-DE" sz="1800" dirty="0"/>
          </a:p>
          <a:p>
            <a:pPr marL="342900" indent="-342900">
              <a:buFont typeface="Arial" panose="020B0604020202020204" pitchFamily="34" charset="0"/>
              <a:buChar char="•"/>
            </a:pPr>
            <a:endParaRPr lang="de-DE" sz="1800" dirty="0"/>
          </a:p>
          <a:p>
            <a:pPr marL="342900" indent="-342900">
              <a:buFont typeface="Arial" panose="020B0604020202020204" pitchFamily="34" charset="0"/>
              <a:buChar char="•"/>
            </a:pPr>
            <a:endParaRPr lang="de-DE" sz="1800" dirty="0"/>
          </a:p>
          <a:p>
            <a:endParaRPr lang="de-DE" sz="1800" dirty="0"/>
          </a:p>
          <a:p>
            <a:pPr marL="342900" indent="-342900">
              <a:buFont typeface="Arial" panose="020B0604020202020204" pitchFamily="34" charset="0"/>
              <a:buChar char="•"/>
            </a:pPr>
            <a:endParaRPr lang="de-DE" sz="1800" b="0" dirty="0"/>
          </a:p>
        </p:txBody>
      </p:sp>
      <p:pic>
        <p:nvPicPr>
          <p:cNvPr id="9" name="Grafik 8">
            <a:extLst>
              <a:ext uri="{FF2B5EF4-FFF2-40B4-BE49-F238E27FC236}">
                <a16:creationId xmlns:a16="http://schemas.microsoft.com/office/drawing/2014/main" id="{6EAD191D-01D8-F401-D712-028F6B93329E}"/>
              </a:ext>
            </a:extLst>
          </p:cNvPr>
          <p:cNvPicPr>
            <a:picLocks noChangeAspect="1"/>
          </p:cNvPicPr>
          <p:nvPr/>
        </p:nvPicPr>
        <p:blipFill>
          <a:blip r:embed="rId2"/>
          <a:srcRect t="2298"/>
          <a:stretch>
            <a:fillRect/>
          </a:stretch>
        </p:blipFill>
        <p:spPr>
          <a:xfrm>
            <a:off x="529167" y="2792120"/>
            <a:ext cx="8100762" cy="2122916"/>
          </a:xfrm>
          <a:prstGeom prst="rect">
            <a:avLst/>
          </a:prstGeom>
          <a:ln>
            <a:solidFill>
              <a:schemeClr val="accent1"/>
            </a:solidFill>
          </a:ln>
        </p:spPr>
      </p:pic>
      <p:sp>
        <p:nvSpPr>
          <p:cNvPr id="7" name="Textfeld 6">
            <a:extLst>
              <a:ext uri="{FF2B5EF4-FFF2-40B4-BE49-F238E27FC236}">
                <a16:creationId xmlns:a16="http://schemas.microsoft.com/office/drawing/2014/main" id="{B249BBC3-3682-D374-A831-FF34901E36AA}"/>
              </a:ext>
            </a:extLst>
          </p:cNvPr>
          <p:cNvSpPr txBox="1"/>
          <p:nvPr/>
        </p:nvSpPr>
        <p:spPr>
          <a:xfrm>
            <a:off x="9606437" y="4936882"/>
            <a:ext cx="2256249" cy="246221"/>
          </a:xfrm>
          <a:prstGeom prst="rect">
            <a:avLst/>
          </a:prstGeom>
          <a:noFill/>
        </p:spPr>
        <p:txBody>
          <a:bodyPr wrap="square" rtlCol="0">
            <a:spAutoFit/>
          </a:bodyPr>
          <a:lstStyle/>
          <a:p>
            <a:r>
              <a:rPr lang="de-DE" sz="1000" dirty="0">
                <a:solidFill>
                  <a:srgbClr val="0082B0"/>
                </a:solidFill>
                <a:latin typeface="Arial" panose="020B0604020202020204" pitchFamily="34" charset="0"/>
                <a:cs typeface="Arial" panose="020B0604020202020204" pitchFamily="34" charset="0"/>
              </a:rPr>
              <a:t>Quelle Bild: KI-generiert</a:t>
            </a:r>
          </a:p>
        </p:txBody>
      </p:sp>
      <p:pic>
        <p:nvPicPr>
          <p:cNvPr id="1026" name="Picture 2">
            <a:extLst>
              <a:ext uri="{FF2B5EF4-FFF2-40B4-BE49-F238E27FC236}">
                <a16:creationId xmlns:a16="http://schemas.microsoft.com/office/drawing/2014/main" id="{C4ED4776-AA01-9846-BE73-A283896EC6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0296" y="2765022"/>
            <a:ext cx="3257790" cy="217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87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CC52C-1DEC-DFCB-124D-5C7A364C709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D23D71-5A37-C78B-CB6C-6E28F5578912}"/>
              </a:ext>
            </a:extLst>
          </p:cNvPr>
          <p:cNvSpPr>
            <a:spLocks noGrp="1"/>
          </p:cNvSpPr>
          <p:nvPr>
            <p:ph type="title"/>
          </p:nvPr>
        </p:nvSpPr>
        <p:spPr>
          <a:xfrm>
            <a:off x="529169" y="228600"/>
            <a:ext cx="8447151" cy="1143000"/>
          </a:xfrm>
        </p:spPr>
        <p:txBody>
          <a:bodyPr/>
          <a:lstStyle/>
          <a:p>
            <a:r>
              <a:rPr lang="de-DE" dirty="0"/>
              <a:t>Primärer Explosionsschutz - Freilüften III</a:t>
            </a:r>
            <a:br>
              <a:rPr lang="de-DE" dirty="0"/>
            </a:br>
            <a:r>
              <a:rPr lang="de-DE" sz="2000" dirty="0">
                <a:solidFill>
                  <a:schemeClr val="accent2"/>
                </a:solidFill>
              </a:rPr>
              <a:t>Arbeitshilfe A002-01 des FvB</a:t>
            </a:r>
            <a:endParaRPr lang="de-DE" sz="2000" dirty="0"/>
          </a:p>
        </p:txBody>
      </p:sp>
      <p:sp>
        <p:nvSpPr>
          <p:cNvPr id="3" name="Datumsplatzhalter 2">
            <a:extLst>
              <a:ext uri="{FF2B5EF4-FFF2-40B4-BE49-F238E27FC236}">
                <a16:creationId xmlns:a16="http://schemas.microsoft.com/office/drawing/2014/main" id="{A7FDB599-8F79-646B-585E-ED837A0A84E9}"/>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2CEB7015-CF26-33CF-15EF-7365BA391BE3}"/>
              </a:ext>
            </a:extLst>
          </p:cNvPr>
          <p:cNvSpPr>
            <a:spLocks noGrp="1"/>
          </p:cNvSpPr>
          <p:nvPr>
            <p:ph type="sldNum" sz="quarter" idx="12"/>
          </p:nvPr>
        </p:nvSpPr>
        <p:spPr/>
        <p:txBody>
          <a:bodyPr/>
          <a:lstStyle/>
          <a:p>
            <a:fld id="{D42DA815-CE49-4499-B3BB-5F7C969A1704}" type="slidenum">
              <a:rPr lang="de-DE" smtClean="0"/>
              <a:pPr/>
              <a:t>22</a:t>
            </a:fld>
            <a:endParaRPr lang="de-DE" dirty="0"/>
          </a:p>
        </p:txBody>
      </p:sp>
      <p:sp>
        <p:nvSpPr>
          <p:cNvPr id="5" name="Textplatzhalter 4">
            <a:extLst>
              <a:ext uri="{FF2B5EF4-FFF2-40B4-BE49-F238E27FC236}">
                <a16:creationId xmlns:a16="http://schemas.microsoft.com/office/drawing/2014/main" id="{6C9749F1-7FAC-FD0B-CDF0-ED3AF09CB47B}"/>
              </a:ext>
            </a:extLst>
          </p:cNvPr>
          <p:cNvSpPr>
            <a:spLocks noGrp="1"/>
          </p:cNvSpPr>
          <p:nvPr>
            <p:ph type="body" sz="quarter" idx="13"/>
          </p:nvPr>
        </p:nvSpPr>
        <p:spPr/>
        <p:txBody>
          <a:bodyPr/>
          <a:lstStyle/>
          <a:p>
            <a:r>
              <a:rPr lang="de-DE" sz="1800" dirty="0"/>
              <a:t>Mögliche Reihenfolge der Umsetzung der Maßnahmen des primären Explosionsschutzes beim Öffnen eines Behälters:</a:t>
            </a:r>
          </a:p>
          <a:p>
            <a:pPr marL="342900" indent="-342900">
              <a:buFont typeface="Arial" panose="020B0604020202020204" pitchFamily="34" charset="0"/>
              <a:buChar char="•"/>
            </a:pPr>
            <a:r>
              <a:rPr lang="de-DE" sz="1800" b="0" dirty="0"/>
              <a:t>Reduzierung der Fütterung des Behälters mind. einen Tag vor der Instandhaltungstätigkeit, je nach Biogasproduktion</a:t>
            </a:r>
          </a:p>
          <a:p>
            <a:pPr marL="342900" indent="-342900">
              <a:buFont typeface="Arial" panose="020B0604020202020204" pitchFamily="34" charset="0"/>
              <a:buChar char="•"/>
            </a:pPr>
            <a:r>
              <a:rPr lang="de-DE" sz="1800" b="0" dirty="0"/>
              <a:t>Absicherung / Absperren des gefährdeten Arbeitsbereiches für Unbeteiligte</a:t>
            </a:r>
          </a:p>
          <a:p>
            <a:pPr marL="342900" indent="-342900">
              <a:buFont typeface="Arial" panose="020B0604020202020204" pitchFamily="34" charset="0"/>
              <a:buChar char="•"/>
            </a:pPr>
            <a:r>
              <a:rPr lang="de-DE" sz="1800" b="0" dirty="0"/>
              <a:t>Abdichten / Absperren des Behälters</a:t>
            </a:r>
          </a:p>
          <a:p>
            <a:pPr marL="342900" indent="-342900">
              <a:buFont typeface="Arial" panose="020B0604020202020204" pitchFamily="34" charset="0"/>
              <a:buChar char="•"/>
            </a:pPr>
            <a:r>
              <a:rPr lang="de-DE" sz="1800" b="0" dirty="0"/>
              <a:t>Abschlag für strömungshemmende Faktoren einbeziehen bei der Berechnung der Lüfterleistung (z.B. Lutte, Schutzgitter, Behälteröffnungen)</a:t>
            </a:r>
          </a:p>
          <a:p>
            <a:pPr marL="342900" indent="-342900">
              <a:buFont typeface="Arial" panose="020B0604020202020204" pitchFamily="34" charset="0"/>
              <a:buChar char="•"/>
            </a:pPr>
            <a:r>
              <a:rPr lang="de-DE" sz="1800" b="0" dirty="0"/>
              <a:t>Organisation eines Lüfters mit der erforderlichen Lüfterleistung (wenn erforderlich, inkl. Lutte (Lüftungsspiralschlauch) mit erforderlicher Länge zur Gasaustrittsstelle) </a:t>
            </a:r>
          </a:p>
          <a:p>
            <a:pPr marL="355600" indent="-85725"/>
            <a:r>
              <a:rPr lang="de-DE" sz="1800" b="0" dirty="0">
                <a:solidFill>
                  <a:schemeClr val="accent5"/>
                </a:solidFill>
                <a:sym typeface="Wingdings" panose="05000000000000000000" pitchFamily="2" charset="2"/>
              </a:rPr>
              <a:t> gefahrlose Ableitung der explosionsgefährlichen Atmosphäre</a:t>
            </a:r>
          </a:p>
          <a:p>
            <a:pPr marL="342900" indent="-342900">
              <a:buFont typeface="Arial" panose="020B0604020202020204" pitchFamily="34" charset="0"/>
              <a:buChar char="•"/>
            </a:pPr>
            <a:r>
              <a:rPr lang="de-DE" sz="1800" b="0" dirty="0"/>
              <a:t>Technische Lüftung platzieren und beginnen (öffnen der Gasspeichermembrane / des Behälters an zwei gegenüberliegenden Seiten, Windrichtung beachten!!!) </a:t>
            </a:r>
            <a:endParaRPr lang="de-DE" sz="1800" b="0" dirty="0">
              <a:solidFill>
                <a:schemeClr val="accent5"/>
              </a:solidFill>
            </a:endParaRPr>
          </a:p>
          <a:p>
            <a:pPr marL="342900" indent="-342900">
              <a:buFont typeface="Arial" panose="020B0604020202020204" pitchFamily="34" charset="0"/>
              <a:buChar char="•"/>
            </a:pPr>
            <a:r>
              <a:rPr lang="de-DE" sz="1800" b="0" dirty="0"/>
              <a:t>Freimessen und Konzentrationsüberwachung</a:t>
            </a:r>
            <a:endParaRPr lang="de-DE" sz="1800" dirty="0"/>
          </a:p>
        </p:txBody>
      </p:sp>
    </p:spTree>
    <p:extLst>
      <p:ext uri="{BB962C8B-B14F-4D97-AF65-F5344CB8AC3E}">
        <p14:creationId xmlns:p14="http://schemas.microsoft.com/office/powerpoint/2010/main" val="302577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9EFDF-89DD-4CAD-9D89-32A2007444DC}"/>
              </a:ext>
            </a:extLst>
          </p:cNvPr>
          <p:cNvSpPr>
            <a:spLocks noGrp="1"/>
          </p:cNvSpPr>
          <p:nvPr>
            <p:ph type="title"/>
          </p:nvPr>
        </p:nvSpPr>
        <p:spPr>
          <a:xfrm>
            <a:off x="529169" y="228600"/>
            <a:ext cx="8303135" cy="1143000"/>
          </a:xfrm>
        </p:spPr>
        <p:txBody>
          <a:bodyPr/>
          <a:lstStyle/>
          <a:p>
            <a:r>
              <a:rPr lang="de-DE" dirty="0"/>
              <a:t>Freimessen und Konzentrationsüberwachung</a:t>
            </a:r>
          </a:p>
        </p:txBody>
      </p:sp>
      <p:sp>
        <p:nvSpPr>
          <p:cNvPr id="3" name="Datumsplatzhalter 2">
            <a:extLst>
              <a:ext uri="{FF2B5EF4-FFF2-40B4-BE49-F238E27FC236}">
                <a16:creationId xmlns:a16="http://schemas.microsoft.com/office/drawing/2014/main" id="{7DD94AE9-2DEA-E734-D82A-68C007C397E7}"/>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99458A8A-2FC0-C29A-4DD4-ECD2CAD48EC9}"/>
              </a:ext>
            </a:extLst>
          </p:cNvPr>
          <p:cNvSpPr>
            <a:spLocks noGrp="1"/>
          </p:cNvSpPr>
          <p:nvPr>
            <p:ph type="sldNum" sz="quarter" idx="12"/>
          </p:nvPr>
        </p:nvSpPr>
        <p:spPr/>
        <p:txBody>
          <a:bodyPr/>
          <a:lstStyle/>
          <a:p>
            <a:fld id="{D42DA815-CE49-4499-B3BB-5F7C969A1704}" type="slidenum">
              <a:rPr lang="de-DE" smtClean="0"/>
              <a:pPr/>
              <a:t>23</a:t>
            </a:fld>
            <a:endParaRPr lang="de-DE" dirty="0"/>
          </a:p>
        </p:txBody>
      </p:sp>
      <p:sp>
        <p:nvSpPr>
          <p:cNvPr id="5" name="Textplatzhalter 4">
            <a:extLst>
              <a:ext uri="{FF2B5EF4-FFF2-40B4-BE49-F238E27FC236}">
                <a16:creationId xmlns:a16="http://schemas.microsoft.com/office/drawing/2014/main" id="{557C4F42-E8C6-B554-D522-66CBB6506D92}"/>
              </a:ext>
            </a:extLst>
          </p:cNvPr>
          <p:cNvSpPr>
            <a:spLocks noGrp="1"/>
          </p:cNvSpPr>
          <p:nvPr>
            <p:ph type="body" sz="quarter" idx="13"/>
          </p:nvPr>
        </p:nvSpPr>
        <p:spPr/>
        <p:txBody>
          <a:bodyPr/>
          <a:lstStyle/>
          <a:p>
            <a:r>
              <a:rPr lang="de-DE" sz="1800" dirty="0"/>
              <a:t>Der Unterschied zwischen dem Freimessen und der Konzentrationsüberwachung liegt im Zweck, Zeitpunkt und Anwendungsbereich der Messung.</a:t>
            </a:r>
          </a:p>
          <a:p>
            <a:endParaRPr lang="de-DE" sz="1000" dirty="0"/>
          </a:p>
          <a:p>
            <a:pPr marL="357188" indent="-357188"/>
            <a:r>
              <a:rPr lang="de-DE" sz="1600" b="0" dirty="0"/>
              <a:t>1.) Freimessen (i.d.R nach dem Freilüften): Es wird zu Beginn der Arbeiten festgestellt, ob ein Bereich sicher betreten werden kann und keine explosions- und/oder gesundheitsgefährdende Atmosphäre vorliegt. </a:t>
            </a:r>
          </a:p>
          <a:p>
            <a:pPr marL="357188" indent="-357188"/>
            <a:r>
              <a:rPr lang="de-DE" sz="1600" b="0" dirty="0">
                <a:solidFill>
                  <a:schemeClr val="accent5"/>
                </a:solidFill>
                <a:sym typeface="Wingdings" panose="05000000000000000000" pitchFamily="2" charset="2"/>
              </a:rPr>
              <a:t>	 Dient der Freigabe des Arbeitsbereiches, vor Beginn der Tätigkeit</a:t>
            </a:r>
            <a:endParaRPr lang="de-DE" sz="1600" b="0" dirty="0">
              <a:solidFill>
                <a:schemeClr val="accent5"/>
              </a:solidFill>
            </a:endParaRPr>
          </a:p>
          <a:p>
            <a:endParaRPr lang="de-DE" sz="800" b="0" dirty="0"/>
          </a:p>
          <a:p>
            <a:pPr marL="357188" indent="-357188"/>
            <a:r>
              <a:rPr lang="de-DE" sz="1600" b="0" dirty="0"/>
              <a:t>2.) Konzentrationsüberwachung (i.d.R. mit Schutzbewetterung, wenn die neue Entstehung einer explosions- und/oder gesundheitsgefährdende Atmosphäre nicht ausgeschlossen werden kann): Fortlaufende Überwachung der Luftqualität nach dem Freimessen und während der Instandhaltungstätigkeit (z.B. bei Tätigkeiten im Behälter, bei denen eine erneute oder weitere Gasfreisetzung während der Arbeiten nicht auszuschließen ist). </a:t>
            </a:r>
          </a:p>
          <a:p>
            <a:pPr marL="357188" indent="-357188"/>
            <a:r>
              <a:rPr lang="de-DE" sz="1600" b="0" dirty="0">
                <a:solidFill>
                  <a:schemeClr val="accent5"/>
                </a:solidFill>
                <a:sym typeface="Wingdings" panose="05000000000000000000" pitchFamily="2" charset="2"/>
              </a:rPr>
              <a:t>	 Dient der Frühwarnung während der Arbeiten</a:t>
            </a:r>
            <a:endParaRPr lang="de-DE" sz="1600" b="0" dirty="0">
              <a:solidFill>
                <a:schemeClr val="accent5"/>
              </a:solidFill>
            </a:endParaRPr>
          </a:p>
          <a:p>
            <a:endParaRPr lang="de-DE" sz="800" b="0" dirty="0"/>
          </a:p>
          <a:p>
            <a:r>
              <a:rPr lang="de-DE" sz="1800" b="0" dirty="0">
                <a:sym typeface="Wingdings" panose="05000000000000000000" pitchFamily="2" charset="2"/>
              </a:rPr>
              <a:t> In beiden Fällen können stationäre oder tragbare Gaswarngeräte die mindestens Methan (CH4), Kohlendioxid </a:t>
            </a:r>
            <a:r>
              <a:rPr lang="de-DE" sz="1800" b="0" dirty="0"/>
              <a:t>CO₂</a:t>
            </a:r>
            <a:r>
              <a:rPr lang="de-DE" sz="1800" b="0" dirty="0">
                <a:sym typeface="Wingdings" panose="05000000000000000000" pitchFamily="2" charset="2"/>
              </a:rPr>
              <a:t>, Sauerstoff (O2), </a:t>
            </a:r>
            <a:r>
              <a:rPr lang="de-DE" sz="1800" b="0" dirty="0"/>
              <a:t>Schwefelwasserstoff (H₂S) messen, verwendet werden. Es gibt aber auch persönliche Gaswarngeräte, die nicht zum Freimessen geeignet sind </a:t>
            </a:r>
            <a:r>
              <a:rPr lang="de-DE" sz="1800" b="0" dirty="0">
                <a:sym typeface="Wingdings" panose="05000000000000000000" pitchFamily="2" charset="2"/>
              </a:rPr>
              <a:t> Angaben der Hersteller zum Anwendungsbereich beachten!!</a:t>
            </a:r>
            <a:endParaRPr lang="de-DE" sz="1800" b="0" dirty="0"/>
          </a:p>
        </p:txBody>
      </p:sp>
    </p:spTree>
    <p:extLst>
      <p:ext uri="{BB962C8B-B14F-4D97-AF65-F5344CB8AC3E}">
        <p14:creationId xmlns:p14="http://schemas.microsoft.com/office/powerpoint/2010/main" val="3802278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BE6EA-F711-A856-6F72-74E24E5C4AAD}"/>
              </a:ext>
            </a:extLst>
          </p:cNvPr>
          <p:cNvSpPr>
            <a:spLocks noGrp="1"/>
          </p:cNvSpPr>
          <p:nvPr>
            <p:ph type="title"/>
          </p:nvPr>
        </p:nvSpPr>
        <p:spPr>
          <a:xfrm>
            <a:off x="529169" y="228600"/>
            <a:ext cx="9023215" cy="1143000"/>
          </a:xfrm>
        </p:spPr>
        <p:txBody>
          <a:bodyPr/>
          <a:lstStyle/>
          <a:p>
            <a:r>
              <a:rPr lang="de-DE" dirty="0"/>
              <a:t>Freimessen und Konzentrationsüberwachung</a:t>
            </a:r>
            <a:endParaRPr lang="de-DE" sz="2000" dirty="0">
              <a:solidFill>
                <a:schemeClr val="accent2"/>
              </a:solidFill>
            </a:endParaRPr>
          </a:p>
        </p:txBody>
      </p:sp>
      <p:sp>
        <p:nvSpPr>
          <p:cNvPr id="3" name="Datumsplatzhalter 2">
            <a:extLst>
              <a:ext uri="{FF2B5EF4-FFF2-40B4-BE49-F238E27FC236}">
                <a16:creationId xmlns:a16="http://schemas.microsoft.com/office/drawing/2014/main" id="{C34B634E-3594-FE3F-B035-2A90948F8FD0}"/>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F37C8050-C31C-857D-CEFD-4141863844F2}"/>
              </a:ext>
            </a:extLst>
          </p:cNvPr>
          <p:cNvSpPr>
            <a:spLocks noGrp="1"/>
          </p:cNvSpPr>
          <p:nvPr>
            <p:ph type="sldNum" sz="quarter" idx="12"/>
          </p:nvPr>
        </p:nvSpPr>
        <p:spPr/>
        <p:txBody>
          <a:bodyPr/>
          <a:lstStyle/>
          <a:p>
            <a:fld id="{D42DA815-CE49-4499-B3BB-5F7C969A1704}" type="slidenum">
              <a:rPr lang="de-DE" smtClean="0"/>
              <a:pPr/>
              <a:t>24</a:t>
            </a:fld>
            <a:endParaRPr lang="de-DE" dirty="0"/>
          </a:p>
        </p:txBody>
      </p:sp>
      <p:sp>
        <p:nvSpPr>
          <p:cNvPr id="5" name="Textplatzhalter 4">
            <a:extLst>
              <a:ext uri="{FF2B5EF4-FFF2-40B4-BE49-F238E27FC236}">
                <a16:creationId xmlns:a16="http://schemas.microsoft.com/office/drawing/2014/main" id="{EF2AF3CA-5B37-1571-CCA4-9955E4127BAC}"/>
              </a:ext>
            </a:extLst>
          </p:cNvPr>
          <p:cNvSpPr>
            <a:spLocks noGrp="1"/>
          </p:cNvSpPr>
          <p:nvPr>
            <p:ph type="body" sz="quarter" idx="13"/>
          </p:nvPr>
        </p:nvSpPr>
        <p:spPr/>
        <p:txBody>
          <a:bodyPr/>
          <a:lstStyle/>
          <a:p>
            <a:r>
              <a:rPr lang="de-DE" dirty="0"/>
              <a:t>Welche Maßnahmen müssen im Rahmen der Konzentrationsüberwachung zusätzlich beachtet und dokumentiert werden:</a:t>
            </a:r>
          </a:p>
          <a:p>
            <a:endParaRPr lang="de-DE" sz="800" dirty="0"/>
          </a:p>
          <a:p>
            <a:pPr marL="342900" indent="-342900">
              <a:buFont typeface="Arial" panose="020B0604020202020204" pitchFamily="34" charset="0"/>
              <a:buChar char="•"/>
            </a:pPr>
            <a:r>
              <a:rPr lang="de-DE" sz="1800" b="0" dirty="0">
                <a:solidFill>
                  <a:schemeClr val="accent5"/>
                </a:solidFill>
              </a:rPr>
              <a:t>Konzept zur Zündquellenvermeidung bei Auslösen des Voralarms </a:t>
            </a:r>
          </a:p>
          <a:p>
            <a:pPr marL="342900" indent="-342900">
              <a:buFont typeface="Arial" panose="020B0604020202020204" pitchFamily="34" charset="0"/>
              <a:buChar char="•"/>
            </a:pPr>
            <a:r>
              <a:rPr lang="de-DE" sz="1800" b="0" dirty="0"/>
              <a:t>Tragen von Selbstrettungsgeräten</a:t>
            </a:r>
          </a:p>
          <a:p>
            <a:pPr marL="342900" indent="-342900">
              <a:buFont typeface="Arial" panose="020B0604020202020204" pitchFamily="34" charset="0"/>
              <a:buChar char="•"/>
            </a:pPr>
            <a:r>
              <a:rPr lang="de-DE" sz="1800" b="0" dirty="0"/>
              <a:t>Möglichkeiten zum Verlassen des Gefahrenbereiches müssen im Vorhinein besprochen worden sein</a:t>
            </a:r>
          </a:p>
          <a:p>
            <a:pPr marL="342900" indent="-342900">
              <a:buFont typeface="Arial" panose="020B0604020202020204" pitchFamily="34" charset="0"/>
              <a:buChar char="•"/>
            </a:pPr>
            <a:r>
              <a:rPr lang="de-DE" sz="1800" b="0" dirty="0"/>
              <a:t>Ggf. müssen geeignete Atemschutzgeräte mit getragen werden</a:t>
            </a:r>
          </a:p>
          <a:p>
            <a:pPr marL="342900" indent="-342900">
              <a:buFont typeface="Arial" panose="020B0604020202020204" pitchFamily="34" charset="0"/>
              <a:buChar char="•"/>
            </a:pPr>
            <a:endParaRPr lang="de-DE" sz="1800" b="0" dirty="0"/>
          </a:p>
          <a:p>
            <a:r>
              <a:rPr lang="de-DE" sz="1800" b="0" dirty="0">
                <a:sym typeface="Wingdings" panose="05000000000000000000" pitchFamily="2" charset="2"/>
              </a:rPr>
              <a:t> </a:t>
            </a:r>
            <a:r>
              <a:rPr lang="de-DE" sz="1800" b="0" dirty="0"/>
              <a:t>Für weitere Hinweise siehe insbesondere: </a:t>
            </a:r>
            <a:r>
              <a:rPr lang="de-DE" sz="1800" b="0" dirty="0">
                <a:hlinkClick r:id="rId2"/>
              </a:rPr>
              <a:t>DGUV Regel 113-004 „Behälter, Silos und enge Räume“</a:t>
            </a:r>
            <a:endParaRPr lang="de-DE" sz="1800" b="0" dirty="0"/>
          </a:p>
          <a:p>
            <a:pPr marL="342900" indent="-342900">
              <a:buFont typeface="Arial" panose="020B0604020202020204" pitchFamily="34" charset="0"/>
              <a:buChar char="•"/>
            </a:pPr>
            <a:endParaRPr lang="de-DE" dirty="0"/>
          </a:p>
        </p:txBody>
      </p:sp>
    </p:spTree>
    <p:extLst>
      <p:ext uri="{BB962C8B-B14F-4D97-AF65-F5344CB8AC3E}">
        <p14:creationId xmlns:p14="http://schemas.microsoft.com/office/powerpoint/2010/main" val="1550979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E47D9F8-1410-7C5F-5678-962DEC2AAD85}"/>
              </a:ext>
            </a:extLst>
          </p:cNvPr>
          <p:cNvSpPr>
            <a:spLocks noGrp="1"/>
          </p:cNvSpPr>
          <p:nvPr>
            <p:ph type="title"/>
          </p:nvPr>
        </p:nvSpPr>
        <p:spPr/>
        <p:txBody>
          <a:bodyPr/>
          <a:lstStyle/>
          <a:p>
            <a:r>
              <a:rPr lang="de-DE" dirty="0">
                <a:solidFill>
                  <a:schemeClr val="accent1"/>
                </a:solidFill>
              </a:rPr>
              <a:t>Fachkunde zum Freimessen</a:t>
            </a:r>
            <a:br>
              <a:rPr lang="de-DE" dirty="0">
                <a:solidFill>
                  <a:schemeClr val="accent1"/>
                </a:solidFill>
              </a:rPr>
            </a:br>
            <a:r>
              <a:rPr lang="de-DE" sz="2000" dirty="0">
                <a:solidFill>
                  <a:schemeClr val="accent2"/>
                </a:solidFill>
              </a:rPr>
              <a:t>TRGS 529 Nr. 4.2.7</a:t>
            </a:r>
          </a:p>
        </p:txBody>
      </p:sp>
      <p:sp>
        <p:nvSpPr>
          <p:cNvPr id="2" name="Datumsplatzhalter 1">
            <a:extLst>
              <a:ext uri="{FF2B5EF4-FFF2-40B4-BE49-F238E27FC236}">
                <a16:creationId xmlns:a16="http://schemas.microsoft.com/office/drawing/2014/main" id="{6E0879C4-18E2-F1CF-7597-B2D9550DA4E0}"/>
              </a:ext>
            </a:extLst>
          </p:cNvPr>
          <p:cNvSpPr>
            <a:spLocks noGrp="1"/>
          </p:cNvSpPr>
          <p:nvPr>
            <p:ph type="dt" sz="half" idx="10"/>
          </p:nvPr>
        </p:nvSpPr>
        <p:spPr/>
        <p:txBody>
          <a:bodyPr/>
          <a:lstStyle/>
          <a:p>
            <a:pPr>
              <a:defRPr/>
            </a:pPr>
            <a:r>
              <a:rPr lang="de-DE"/>
              <a:t>Schulung 2025/2026</a:t>
            </a:r>
            <a:endParaRPr lang="de-DE" dirty="0"/>
          </a:p>
        </p:txBody>
      </p:sp>
      <p:sp>
        <p:nvSpPr>
          <p:cNvPr id="3" name="Foliennummernplatzhalter 2">
            <a:extLst>
              <a:ext uri="{FF2B5EF4-FFF2-40B4-BE49-F238E27FC236}">
                <a16:creationId xmlns:a16="http://schemas.microsoft.com/office/drawing/2014/main" id="{1B87ADE6-B8BD-2346-7B22-28FEC1C65B1D}"/>
              </a:ext>
            </a:extLst>
          </p:cNvPr>
          <p:cNvSpPr>
            <a:spLocks noGrp="1"/>
          </p:cNvSpPr>
          <p:nvPr>
            <p:ph type="sldNum" sz="quarter" idx="12"/>
          </p:nvPr>
        </p:nvSpPr>
        <p:spPr/>
        <p:txBody>
          <a:bodyPr/>
          <a:lstStyle/>
          <a:p>
            <a:pPr>
              <a:defRPr/>
            </a:pPr>
            <a:fld id="{12AF9BAD-775A-4C64-ACE3-76CB4F6FA34E}" type="slidenum">
              <a:rPr lang="de-DE" smtClean="0"/>
              <a:pPr>
                <a:defRPr/>
              </a:pPr>
              <a:t>25</a:t>
            </a:fld>
            <a:endParaRPr lang="de-DE" dirty="0"/>
          </a:p>
        </p:txBody>
      </p:sp>
      <p:sp>
        <p:nvSpPr>
          <p:cNvPr id="4" name="Textplatzhalter 3">
            <a:extLst>
              <a:ext uri="{FF2B5EF4-FFF2-40B4-BE49-F238E27FC236}">
                <a16:creationId xmlns:a16="http://schemas.microsoft.com/office/drawing/2014/main" id="{8E1054C6-3E08-9353-1855-BDE1309E7FED}"/>
              </a:ext>
            </a:extLst>
          </p:cNvPr>
          <p:cNvSpPr>
            <a:spLocks noGrp="1"/>
          </p:cNvSpPr>
          <p:nvPr>
            <p:ph type="body" sz="quarter" idx="13"/>
          </p:nvPr>
        </p:nvSpPr>
        <p:spPr>
          <a:xfrm>
            <a:off x="529169" y="1556792"/>
            <a:ext cx="10463375" cy="4536504"/>
          </a:xfrm>
        </p:spPr>
        <p:txBody>
          <a:bodyPr/>
          <a:lstStyle/>
          <a:p>
            <a:pPr marL="0" indent="0" algn="l">
              <a:lnSpc>
                <a:spcPct val="115000"/>
              </a:lnSpc>
              <a:spcAft>
                <a:spcPts val="600"/>
              </a:spcAft>
              <a:buNone/>
            </a:pPr>
            <a:r>
              <a:rPr lang="de-DE" sz="1800" b="0" dirty="0">
                <a:effectLst/>
                <a:latin typeface="Arial" panose="020B0604020202020204" pitchFamily="34" charset="0"/>
                <a:ea typeface="MS Gothic" panose="020B0609070205080204" pitchFamily="49" charset="-128"/>
                <a:cs typeface="Arial" panose="020B0604020202020204" pitchFamily="34" charset="0"/>
              </a:rPr>
              <a:t>Mit dem Freimessen an sich, dürfen nur Personen beauftragt werden, die über die </a:t>
            </a:r>
            <a:r>
              <a:rPr lang="de-DE" sz="1800" b="0" dirty="0">
                <a:solidFill>
                  <a:schemeClr val="accent5"/>
                </a:solidFill>
                <a:effectLst/>
                <a:latin typeface="Arial" panose="020B0604020202020204" pitchFamily="34" charset="0"/>
                <a:ea typeface="MS Gothic" panose="020B0609070205080204" pitchFamily="49" charset="-128"/>
                <a:cs typeface="Arial" panose="020B0604020202020204" pitchFamily="34" charset="0"/>
              </a:rPr>
              <a:t>erforderlichen Fachkenntnisse </a:t>
            </a:r>
            <a:r>
              <a:rPr lang="de-DE" sz="1800" b="0" dirty="0">
                <a:effectLst/>
                <a:latin typeface="Arial" panose="020B0604020202020204" pitchFamily="34" charset="0"/>
                <a:ea typeface="MS Gothic" panose="020B0609070205080204" pitchFamily="49" charset="-128"/>
                <a:cs typeface="Arial" panose="020B0604020202020204" pitchFamily="34" charset="0"/>
              </a:rPr>
              <a:t>(</a:t>
            </a:r>
            <a:r>
              <a:rPr lang="de-DE" sz="1800" b="0" u="sng" dirty="0">
                <a:solidFill>
                  <a:schemeClr val="accent5"/>
                </a:solidFill>
                <a:effectLst/>
                <a:latin typeface="Arial" panose="020B0604020202020204" pitchFamily="34" charset="0"/>
                <a:ea typeface="MS Gothic" panose="020B0609070205080204" pitchFamily="49" charset="-128"/>
                <a:cs typeface="Arial" panose="020B0604020202020204" pitchFamily="34" charset="0"/>
              </a:rPr>
              <a:t>z.B.</a:t>
            </a:r>
            <a:r>
              <a:rPr lang="de-DE" sz="1800" b="0" dirty="0">
                <a:solidFill>
                  <a:schemeClr val="accent5"/>
                </a:solidFill>
                <a:ea typeface="MS Gothic" panose="020B0609070205080204" pitchFamily="49" charset="-128"/>
              </a:rPr>
              <a:t> </a:t>
            </a:r>
            <a:r>
              <a:rPr lang="de-DE" sz="1800" b="0" dirty="0">
                <a:effectLst/>
                <a:latin typeface="Arial" panose="020B0604020202020204" pitchFamily="34" charset="0"/>
                <a:ea typeface="MS Gothic" panose="020B0609070205080204" pitchFamily="49" charset="-128"/>
                <a:cs typeface="Arial" panose="020B0604020202020204" pitchFamily="34" charset="0"/>
              </a:rPr>
              <a:t>nach DGUV Grundsatz 313-002) verfügen. </a:t>
            </a:r>
          </a:p>
          <a:p>
            <a:pPr marL="0" indent="0" algn="l">
              <a:lnSpc>
                <a:spcPct val="115000"/>
              </a:lnSpc>
              <a:spcAft>
                <a:spcPts val="600"/>
              </a:spcAft>
              <a:buNone/>
            </a:pPr>
            <a:r>
              <a:rPr lang="de-DE" sz="1800" dirty="0"/>
              <a:t>Bei der Auswahl dieser Personen sollten folgende Kriterien berücksichtigt werden:</a:t>
            </a:r>
          </a:p>
          <a:p>
            <a:pPr marL="342900" indent="-342900">
              <a:buFont typeface="Arial" panose="020B0604020202020204" pitchFamily="34" charset="0"/>
              <a:buChar char="•"/>
            </a:pPr>
            <a:r>
              <a:rPr lang="de-DE" sz="1600" b="0" dirty="0"/>
              <a:t>mindestens 18 Jahre alt</a:t>
            </a:r>
          </a:p>
          <a:p>
            <a:pPr marL="342900" lvl="0" indent="-342900">
              <a:buFont typeface="Arial" panose="020B0604020202020204" pitchFamily="34" charset="0"/>
              <a:buChar char="•"/>
            </a:pPr>
            <a:r>
              <a:rPr lang="de-DE" sz="1600" b="0" dirty="0"/>
              <a:t>abgeschlossene Berufsausbildung in einem technischen Beruf oder vergleichbare Qualifikation</a:t>
            </a:r>
          </a:p>
          <a:p>
            <a:pPr marL="342900" lvl="0" indent="-342900">
              <a:buFont typeface="Arial" panose="020B0604020202020204" pitchFamily="34" charset="0"/>
              <a:buChar char="•"/>
            </a:pPr>
            <a:r>
              <a:rPr lang="de-DE" sz="1600" b="0" dirty="0"/>
              <a:t>Kenntnisse über die verwendeten Messgeräte bzw. Messverfahren</a:t>
            </a:r>
            <a:r>
              <a:rPr lang="de-DE" sz="1600" b="0" dirty="0">
                <a:solidFill>
                  <a:schemeClr val="accent5"/>
                </a:solidFill>
              </a:rPr>
              <a:t>*</a:t>
            </a:r>
            <a:r>
              <a:rPr lang="de-DE" sz="1600" b="0" dirty="0"/>
              <a:t>,</a:t>
            </a:r>
          </a:p>
          <a:p>
            <a:pPr marL="342900" indent="-342900">
              <a:buFont typeface="Arial" panose="020B0604020202020204" pitchFamily="34" charset="0"/>
              <a:buChar char="•"/>
            </a:pPr>
            <a:r>
              <a:rPr lang="de-DE" sz="1600" b="0" dirty="0"/>
              <a:t>Kenntnisse über die Eigenschaften der zu messenden Stoffe und die damit verbundenen Gefährdungen</a:t>
            </a:r>
            <a:r>
              <a:rPr lang="de-DE" sz="1600" b="0" dirty="0">
                <a:solidFill>
                  <a:schemeClr val="accent5"/>
                </a:solidFill>
              </a:rPr>
              <a:t>*</a:t>
            </a:r>
            <a:r>
              <a:rPr lang="de-DE" sz="1600" b="0" dirty="0"/>
              <a:t>,</a:t>
            </a:r>
          </a:p>
          <a:p>
            <a:pPr marL="342900" indent="-342900">
              <a:buFont typeface="Arial" panose="020B0604020202020204" pitchFamily="34" charset="0"/>
              <a:buChar char="•"/>
            </a:pPr>
            <a:r>
              <a:rPr lang="de-DE" sz="1600" b="0" dirty="0"/>
              <a:t>Kenntnisse über/Verständnis für Zusammenhänge zwischen Gefahrstoffen und den jeweiligen Messmethoden</a:t>
            </a:r>
            <a:r>
              <a:rPr lang="de-DE" sz="1600" b="0" dirty="0">
                <a:solidFill>
                  <a:schemeClr val="accent5"/>
                </a:solidFill>
              </a:rPr>
              <a:t>*</a:t>
            </a:r>
            <a:r>
              <a:rPr lang="de-DE" sz="1600" b="0" dirty="0"/>
              <a:t>,</a:t>
            </a:r>
          </a:p>
          <a:p>
            <a:pPr marL="342900" indent="-342900">
              <a:buFont typeface="Arial" panose="020B0604020202020204" pitchFamily="34" charset="0"/>
              <a:buChar char="•"/>
            </a:pPr>
            <a:r>
              <a:rPr lang="de-DE" sz="1600" b="0" dirty="0"/>
              <a:t>Kenntnisse über die betrieblichen Verhältnisse,</a:t>
            </a:r>
          </a:p>
          <a:p>
            <a:pPr marL="342900" indent="-342900">
              <a:buFont typeface="Arial" panose="020B0604020202020204" pitchFamily="34" charset="0"/>
              <a:buChar char="•"/>
            </a:pPr>
            <a:r>
              <a:rPr lang="de-DE" sz="1600" b="0" dirty="0"/>
              <a:t>geistige und charakterliche Eignung (zuverlässig, verantwortungsbewusst, umsichtig),</a:t>
            </a:r>
          </a:p>
          <a:p>
            <a:pPr marL="342900" indent="-342900">
              <a:buFont typeface="Arial" panose="020B0604020202020204" pitchFamily="34" charset="0"/>
              <a:buChar char="•"/>
            </a:pPr>
            <a:r>
              <a:rPr lang="de-DE" sz="1600" b="0" dirty="0"/>
              <a:t>körperliche Eignung, sofern dies für das Messverfahren zutreffend ist.</a:t>
            </a:r>
          </a:p>
          <a:p>
            <a:endParaRPr lang="de-DE" sz="800" b="0" i="1" dirty="0">
              <a:solidFill>
                <a:schemeClr val="accent5"/>
              </a:solidFill>
              <a:sym typeface="Wingdings" panose="05000000000000000000" pitchFamily="2" charset="2"/>
            </a:endParaRPr>
          </a:p>
          <a:p>
            <a:r>
              <a:rPr lang="de-DE" sz="1800" b="0" dirty="0">
                <a:solidFill>
                  <a:schemeClr val="accent5"/>
                </a:solidFill>
                <a:sym typeface="Wingdings" panose="05000000000000000000" pitchFamily="2" charset="2"/>
              </a:rPr>
              <a:t> </a:t>
            </a:r>
            <a:r>
              <a:rPr lang="de-DE" sz="1800" b="0" dirty="0">
                <a:solidFill>
                  <a:schemeClr val="accent5"/>
                </a:solidFill>
              </a:rPr>
              <a:t>Die vorstehenden - mit einem * markierten - Fachkenntnisse müssen in einer geeigneten Fortbildung, die aus mehreren Teilen bestehen kann, erworben werden. </a:t>
            </a:r>
          </a:p>
          <a:p>
            <a:pPr marL="0" indent="0" algn="l">
              <a:lnSpc>
                <a:spcPct val="115000"/>
              </a:lnSpc>
              <a:spcAft>
                <a:spcPts val="600"/>
              </a:spcAft>
              <a:buNone/>
            </a:pPr>
            <a:endParaRPr lang="de-DE" sz="1800" b="0" dirty="0">
              <a:effectLst/>
              <a:latin typeface="Arial" panose="020B0604020202020204" pitchFamily="34" charset="0"/>
              <a:ea typeface="MS Gothic" panose="020B0609070205080204" pitchFamily="49" charset="-128"/>
              <a:cs typeface="Times New Roman" panose="02020603050405020304" pitchFamily="18" charset="0"/>
            </a:endParaRPr>
          </a:p>
          <a:p>
            <a:pPr marL="0" indent="0">
              <a:buNone/>
            </a:pPr>
            <a:endParaRPr lang="de-DE" sz="1800" dirty="0">
              <a:effectLst/>
              <a:latin typeface="Arial" panose="020B0604020202020204" pitchFamily="34" charset="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421551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05E5B8-555D-61CB-1D1E-8E5A7A2D1A63}"/>
              </a:ext>
            </a:extLst>
          </p:cNvPr>
          <p:cNvSpPr>
            <a:spLocks noGrp="1"/>
          </p:cNvSpPr>
          <p:nvPr>
            <p:ph type="title"/>
          </p:nvPr>
        </p:nvSpPr>
        <p:spPr/>
        <p:txBody>
          <a:bodyPr/>
          <a:lstStyle/>
          <a:p>
            <a:r>
              <a:rPr lang="de-DE" dirty="0">
                <a:solidFill>
                  <a:schemeClr val="accent1"/>
                </a:solidFill>
              </a:rPr>
              <a:t>Fachkunde zum Freimessen</a:t>
            </a:r>
            <a:br>
              <a:rPr lang="de-DE" dirty="0">
                <a:solidFill>
                  <a:schemeClr val="accent1"/>
                </a:solidFill>
              </a:rPr>
            </a:br>
            <a:r>
              <a:rPr lang="de-DE" sz="2000" dirty="0">
                <a:solidFill>
                  <a:schemeClr val="accent2"/>
                </a:solidFill>
              </a:rPr>
              <a:t>Umfang der Fortbildung</a:t>
            </a:r>
            <a:endParaRPr lang="de-DE" sz="2000" dirty="0"/>
          </a:p>
        </p:txBody>
      </p:sp>
      <p:sp>
        <p:nvSpPr>
          <p:cNvPr id="3" name="Datumsplatzhalter 2">
            <a:extLst>
              <a:ext uri="{FF2B5EF4-FFF2-40B4-BE49-F238E27FC236}">
                <a16:creationId xmlns:a16="http://schemas.microsoft.com/office/drawing/2014/main" id="{E2F969C7-7E0F-0BB6-737D-3B5F48F98A3C}"/>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684A7D39-89B4-DA6F-AB22-70C04E8BBF24}"/>
              </a:ext>
            </a:extLst>
          </p:cNvPr>
          <p:cNvSpPr>
            <a:spLocks noGrp="1"/>
          </p:cNvSpPr>
          <p:nvPr>
            <p:ph type="sldNum" sz="quarter" idx="12"/>
          </p:nvPr>
        </p:nvSpPr>
        <p:spPr/>
        <p:txBody>
          <a:bodyPr/>
          <a:lstStyle/>
          <a:p>
            <a:fld id="{D42DA815-CE49-4499-B3BB-5F7C969A1704}" type="slidenum">
              <a:rPr lang="de-DE" smtClean="0"/>
              <a:pPr/>
              <a:t>26</a:t>
            </a:fld>
            <a:endParaRPr lang="de-DE" dirty="0"/>
          </a:p>
        </p:txBody>
      </p:sp>
      <p:sp>
        <p:nvSpPr>
          <p:cNvPr id="5" name="Textplatzhalter 4">
            <a:extLst>
              <a:ext uri="{FF2B5EF4-FFF2-40B4-BE49-F238E27FC236}">
                <a16:creationId xmlns:a16="http://schemas.microsoft.com/office/drawing/2014/main" id="{99026E5A-BE1D-DB4A-A260-AFBC21D575BB}"/>
              </a:ext>
            </a:extLst>
          </p:cNvPr>
          <p:cNvSpPr>
            <a:spLocks noGrp="1"/>
          </p:cNvSpPr>
          <p:nvPr>
            <p:ph type="body" sz="quarter" idx="13"/>
          </p:nvPr>
        </p:nvSpPr>
        <p:spPr/>
        <p:txBody>
          <a:bodyPr/>
          <a:lstStyle/>
          <a:p>
            <a:r>
              <a:rPr lang="de-DE" dirty="0"/>
              <a:t>Ermittlung des Umfangs der Fortbildungen: </a:t>
            </a:r>
          </a:p>
          <a:p>
            <a:r>
              <a:rPr lang="de-DE" sz="1600" b="0" dirty="0"/>
              <a:t>Welche Fortbildung geeignet ist, muss vom Arbeitgeber im Rahmen der Gefährdungsbeurteilung für die geplante Instandhaltungsarbeit festgelegt werden. Es sind u. a. der Messumfang und die Messstrategie festlegen. Hierbei sind besondere betriebliche Verhältnisse, die im Arbeitsbereich vorzufinden sind bzw. auftreten können, zu berücksichtigen. </a:t>
            </a:r>
          </a:p>
          <a:p>
            <a:r>
              <a:rPr lang="de-DE" sz="800" b="0" dirty="0"/>
              <a:t> </a:t>
            </a:r>
          </a:p>
          <a:p>
            <a:r>
              <a:rPr lang="de-DE" sz="1600" b="0" dirty="0"/>
              <a:t>Im Anschluss ist zu entscheiden, welchen Umfang die Fortbildung haben muss. Der in der TRGS 529 enthaltene Hinweis auf den DGUV Grundsatz 313-002 ist als beispielhafter Hinweis zu verstehen - die Fortbildung muss nicht obligatorisch nach diesem Grundsatz durchgeführt werden. Es wird empfohlen, die im DGUV Grundsatz 313-002 enthaltenen Richtwerte zu Grunde zu legen.</a:t>
            </a:r>
          </a:p>
          <a:p>
            <a:r>
              <a:rPr lang="de-DE" sz="800" b="0" dirty="0"/>
              <a:t> </a:t>
            </a:r>
          </a:p>
          <a:p>
            <a:r>
              <a:rPr lang="de-DE" sz="1600" b="0" dirty="0"/>
              <a:t>Die Kenntnisse über die verwendeten Messgeräte bzw. Messverfahren sollten in einer vom Hersteller des Messgerätes organisierten Schulung erworben werden. Die Kenntnisse über die Eigenschaften der zu messenden Stoffe und die damit verbundenen Gefährdungen und das Verständnis für Zusammenhänge zwischen Gefahrstoffen und den jeweiligen Messmethoden können in geeigneten Fortbildungsmaßnahmen erworben werden.  </a:t>
            </a:r>
          </a:p>
          <a:p>
            <a:r>
              <a:rPr lang="de-DE" sz="800" b="0" dirty="0"/>
              <a:t> </a:t>
            </a:r>
          </a:p>
          <a:p>
            <a:r>
              <a:rPr lang="de-DE" sz="1600" b="0" dirty="0"/>
              <a:t>Es ist denkbar, dass die vorgenannten Fortbildungen auch von eigenen, entsprechend fachkundigen Beschäftigten durchgeführt werden können. </a:t>
            </a:r>
          </a:p>
          <a:p>
            <a:r>
              <a:rPr lang="de-DE" sz="1800" b="0" dirty="0"/>
              <a:t> </a:t>
            </a:r>
          </a:p>
        </p:txBody>
      </p:sp>
    </p:spTree>
    <p:extLst>
      <p:ext uri="{BB962C8B-B14F-4D97-AF65-F5344CB8AC3E}">
        <p14:creationId xmlns:p14="http://schemas.microsoft.com/office/powerpoint/2010/main" val="3751543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AB593-9108-462C-3851-33C901CA68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902C0BB-800C-4929-9660-98BAFD523F4F}"/>
              </a:ext>
            </a:extLst>
          </p:cNvPr>
          <p:cNvSpPr>
            <a:spLocks noGrp="1"/>
          </p:cNvSpPr>
          <p:nvPr>
            <p:ph type="title"/>
          </p:nvPr>
        </p:nvSpPr>
        <p:spPr/>
        <p:txBody>
          <a:bodyPr/>
          <a:lstStyle/>
          <a:p>
            <a:r>
              <a:rPr lang="de-DE" dirty="0">
                <a:solidFill>
                  <a:schemeClr val="accent1"/>
                </a:solidFill>
              </a:rPr>
              <a:t>Fachkunde zum Freimessen</a:t>
            </a:r>
            <a:br>
              <a:rPr lang="de-DE" dirty="0">
                <a:solidFill>
                  <a:schemeClr val="accent1"/>
                </a:solidFill>
              </a:rPr>
            </a:br>
            <a:r>
              <a:rPr lang="de-DE" sz="2000" dirty="0">
                <a:solidFill>
                  <a:schemeClr val="accent2"/>
                </a:solidFill>
              </a:rPr>
              <a:t>Umfang der Fortbildung</a:t>
            </a:r>
          </a:p>
        </p:txBody>
      </p:sp>
      <p:sp>
        <p:nvSpPr>
          <p:cNvPr id="3" name="Datumsplatzhalter 2">
            <a:extLst>
              <a:ext uri="{FF2B5EF4-FFF2-40B4-BE49-F238E27FC236}">
                <a16:creationId xmlns:a16="http://schemas.microsoft.com/office/drawing/2014/main" id="{9F4F8FE4-221F-2E08-1336-08235614B0E6}"/>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E60B781B-CA24-34FC-2126-06A9804FEB64}"/>
              </a:ext>
            </a:extLst>
          </p:cNvPr>
          <p:cNvSpPr>
            <a:spLocks noGrp="1"/>
          </p:cNvSpPr>
          <p:nvPr>
            <p:ph type="sldNum" sz="quarter" idx="12"/>
          </p:nvPr>
        </p:nvSpPr>
        <p:spPr/>
        <p:txBody>
          <a:bodyPr/>
          <a:lstStyle/>
          <a:p>
            <a:fld id="{D42DA815-CE49-4499-B3BB-5F7C969A1704}" type="slidenum">
              <a:rPr lang="de-DE" smtClean="0"/>
              <a:pPr/>
              <a:t>27</a:t>
            </a:fld>
            <a:endParaRPr lang="de-DE" dirty="0"/>
          </a:p>
        </p:txBody>
      </p:sp>
      <p:sp>
        <p:nvSpPr>
          <p:cNvPr id="5" name="Textplatzhalter 4">
            <a:extLst>
              <a:ext uri="{FF2B5EF4-FFF2-40B4-BE49-F238E27FC236}">
                <a16:creationId xmlns:a16="http://schemas.microsoft.com/office/drawing/2014/main" id="{AAFE359C-59F5-CA03-A825-95308DA08CE4}"/>
              </a:ext>
            </a:extLst>
          </p:cNvPr>
          <p:cNvSpPr>
            <a:spLocks noGrp="1"/>
          </p:cNvSpPr>
          <p:nvPr>
            <p:ph type="body" sz="quarter" idx="13"/>
          </p:nvPr>
        </p:nvSpPr>
        <p:spPr/>
        <p:txBody>
          <a:bodyPr/>
          <a:lstStyle/>
          <a:p>
            <a:r>
              <a:rPr lang="de-DE" dirty="0"/>
              <a:t>Unterweisung der mit der Freimessung beauftragten Personen </a:t>
            </a:r>
          </a:p>
          <a:p>
            <a:r>
              <a:rPr lang="de-DE" sz="800" b="0" dirty="0"/>
              <a:t> </a:t>
            </a:r>
          </a:p>
          <a:p>
            <a:r>
              <a:rPr lang="de-DE" sz="1800" b="0" dirty="0"/>
              <a:t>Das Ergebnis der Gefährdungsbeurteilung ist in einer Betriebsanweisung zusammenzufassen. </a:t>
            </a:r>
          </a:p>
          <a:p>
            <a:r>
              <a:rPr lang="de-DE" sz="1800" b="0" dirty="0"/>
              <a:t>Die mit der Freimessung beauftragten Personen müssen auf Basis der Betriebsanweisung unterwiesen werden – hierzu gehören auch praktische Übungen. Im Rahmen der Übungen sind dann auch besondere betriebliche Verhältnisse zu thematisieren.</a:t>
            </a:r>
          </a:p>
          <a:p>
            <a:endParaRPr lang="de-DE" sz="1800" b="0" dirty="0"/>
          </a:p>
          <a:p>
            <a:r>
              <a:rPr lang="de-DE" sz="1800" b="0" dirty="0">
                <a:solidFill>
                  <a:schemeClr val="accent5"/>
                </a:solidFill>
                <a:sym typeface="Wingdings" panose="05000000000000000000" pitchFamily="2" charset="2"/>
              </a:rPr>
              <a:t> </a:t>
            </a:r>
            <a:r>
              <a:rPr lang="de-DE" sz="1800" b="0" dirty="0">
                <a:solidFill>
                  <a:schemeClr val="accent5"/>
                </a:solidFill>
              </a:rPr>
              <a:t>Die aufgeführten Regelungen zur Fachkunde Freimessen gelten analog für Personen, welche die Konzentrationsüberwachung gemäß TRGS 722 durchführen.</a:t>
            </a:r>
          </a:p>
          <a:p>
            <a:endParaRPr lang="de-DE" dirty="0"/>
          </a:p>
        </p:txBody>
      </p:sp>
    </p:spTree>
    <p:extLst>
      <p:ext uri="{BB962C8B-B14F-4D97-AF65-F5344CB8AC3E}">
        <p14:creationId xmlns:p14="http://schemas.microsoft.com/office/powerpoint/2010/main" val="2213533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A0FAA-39AC-13FA-2E72-D14B17190564}"/>
              </a:ext>
            </a:extLst>
          </p:cNvPr>
          <p:cNvSpPr>
            <a:spLocks noGrp="1"/>
          </p:cNvSpPr>
          <p:nvPr>
            <p:ph type="title"/>
          </p:nvPr>
        </p:nvSpPr>
        <p:spPr/>
        <p:txBody>
          <a:bodyPr/>
          <a:lstStyle/>
          <a:p>
            <a:r>
              <a:rPr lang="de-DE" dirty="0"/>
              <a:t>Frage an die Teilnehmenden</a:t>
            </a:r>
          </a:p>
        </p:txBody>
      </p:sp>
      <p:sp>
        <p:nvSpPr>
          <p:cNvPr id="3" name="Datumsplatzhalter 2">
            <a:extLst>
              <a:ext uri="{FF2B5EF4-FFF2-40B4-BE49-F238E27FC236}">
                <a16:creationId xmlns:a16="http://schemas.microsoft.com/office/drawing/2014/main" id="{560CDCDC-E72B-0B1C-1FAF-EF2319C1CE53}"/>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11EDB67D-C295-42D1-4C9C-837DE9E89983}"/>
              </a:ext>
            </a:extLst>
          </p:cNvPr>
          <p:cNvSpPr>
            <a:spLocks noGrp="1"/>
          </p:cNvSpPr>
          <p:nvPr>
            <p:ph type="sldNum" sz="quarter" idx="12"/>
          </p:nvPr>
        </p:nvSpPr>
        <p:spPr/>
        <p:txBody>
          <a:bodyPr/>
          <a:lstStyle/>
          <a:p>
            <a:fld id="{D42DA815-CE49-4499-B3BB-5F7C969A1704}" type="slidenum">
              <a:rPr lang="de-DE" smtClean="0"/>
              <a:pPr/>
              <a:t>28</a:t>
            </a:fld>
            <a:endParaRPr lang="de-DE" dirty="0"/>
          </a:p>
        </p:txBody>
      </p:sp>
      <p:sp>
        <p:nvSpPr>
          <p:cNvPr id="5" name="Textplatzhalter 4">
            <a:extLst>
              <a:ext uri="{FF2B5EF4-FFF2-40B4-BE49-F238E27FC236}">
                <a16:creationId xmlns:a16="http://schemas.microsoft.com/office/drawing/2014/main" id="{4CF340AF-FA2C-DDF7-8923-2CB626770953}"/>
              </a:ext>
            </a:extLst>
          </p:cNvPr>
          <p:cNvSpPr>
            <a:spLocks noGrp="1"/>
          </p:cNvSpPr>
          <p:nvPr>
            <p:ph type="body" sz="quarter" idx="13"/>
          </p:nvPr>
        </p:nvSpPr>
        <p:spPr/>
        <p:txBody>
          <a:bodyPr/>
          <a:lstStyle/>
          <a:p>
            <a:pPr marL="0" indent="0">
              <a:buNone/>
            </a:pPr>
            <a:r>
              <a:rPr lang="de-DE" sz="2000" dirty="0"/>
              <a:t>Sie führen eine Instandhaltungstätigkeit durch. Dabei wird der Behälter geöffnet. Mithilfe einer technischen Lüftung wird freigelüftet. Vor Beginn der Tätigkeiten steht nun das Freimessen an.</a:t>
            </a:r>
          </a:p>
          <a:p>
            <a:pPr marL="0" indent="0">
              <a:buNone/>
            </a:pPr>
            <a:r>
              <a:rPr lang="de-DE" sz="2000" dirty="0"/>
              <a:t>Es soll auf mindestens 10 % UEG freigelüftet werden. Welchen Wert muss Ihr Gaswarngerät, welches Methan misst, mindestens anzeigen, damit mit den Arbeiten begonnen werden kann?</a:t>
            </a:r>
          </a:p>
        </p:txBody>
      </p:sp>
    </p:spTree>
    <p:extLst>
      <p:ext uri="{BB962C8B-B14F-4D97-AF65-F5344CB8AC3E}">
        <p14:creationId xmlns:p14="http://schemas.microsoft.com/office/powerpoint/2010/main" val="4022949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E3D13-3229-E606-9A47-5D5AD92D9280}"/>
              </a:ext>
            </a:extLst>
          </p:cNvPr>
          <p:cNvSpPr>
            <a:spLocks noGrp="1"/>
          </p:cNvSpPr>
          <p:nvPr>
            <p:ph type="title"/>
          </p:nvPr>
        </p:nvSpPr>
        <p:spPr/>
        <p:txBody>
          <a:bodyPr/>
          <a:lstStyle/>
          <a:p>
            <a:r>
              <a:rPr lang="de-DE" dirty="0"/>
              <a:t>Lösung</a:t>
            </a:r>
          </a:p>
        </p:txBody>
      </p:sp>
      <p:sp>
        <p:nvSpPr>
          <p:cNvPr id="3" name="Datumsplatzhalter 2">
            <a:extLst>
              <a:ext uri="{FF2B5EF4-FFF2-40B4-BE49-F238E27FC236}">
                <a16:creationId xmlns:a16="http://schemas.microsoft.com/office/drawing/2014/main" id="{6094B4D5-8963-6E50-9CB1-7280C7C08530}"/>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C0FD9AAB-A2DC-FD29-EBFE-115D436A64AB}"/>
              </a:ext>
            </a:extLst>
          </p:cNvPr>
          <p:cNvSpPr>
            <a:spLocks noGrp="1"/>
          </p:cNvSpPr>
          <p:nvPr>
            <p:ph type="sldNum" sz="quarter" idx="12"/>
          </p:nvPr>
        </p:nvSpPr>
        <p:spPr/>
        <p:txBody>
          <a:bodyPr/>
          <a:lstStyle/>
          <a:p>
            <a:fld id="{D42DA815-CE49-4499-B3BB-5F7C969A1704}" type="slidenum">
              <a:rPr lang="de-DE" smtClean="0"/>
              <a:pPr/>
              <a:t>29</a:t>
            </a:fld>
            <a:endParaRPr lang="de-DE" dirty="0"/>
          </a:p>
        </p:txBody>
      </p:sp>
      <p:sp>
        <p:nvSpPr>
          <p:cNvPr id="5" name="Textplatzhalter 4">
            <a:extLst>
              <a:ext uri="{FF2B5EF4-FFF2-40B4-BE49-F238E27FC236}">
                <a16:creationId xmlns:a16="http://schemas.microsoft.com/office/drawing/2014/main" id="{294FA0FD-B009-265C-E3FA-5B08AC25D941}"/>
              </a:ext>
            </a:extLst>
          </p:cNvPr>
          <p:cNvSpPr>
            <a:spLocks noGrp="1"/>
          </p:cNvSpPr>
          <p:nvPr>
            <p:ph type="body" sz="quarter" idx="13"/>
          </p:nvPr>
        </p:nvSpPr>
        <p:spPr/>
        <p:txBody>
          <a:bodyPr/>
          <a:lstStyle/>
          <a:p>
            <a:r>
              <a:rPr lang="de-DE" dirty="0"/>
              <a:t>Die UEG von Methan liegt bei 4,4 % </a:t>
            </a:r>
            <a:r>
              <a:rPr lang="de-DE" dirty="0" err="1"/>
              <a:t>Vol</a:t>
            </a:r>
            <a:endParaRPr lang="de-DE" dirty="0"/>
          </a:p>
          <a:p>
            <a:endParaRPr lang="de-DE" dirty="0"/>
          </a:p>
          <a:p>
            <a:r>
              <a:rPr lang="de-DE" dirty="0"/>
              <a:t>10 % von 4,4 % </a:t>
            </a:r>
            <a:r>
              <a:rPr lang="de-DE" dirty="0" err="1"/>
              <a:t>Vol</a:t>
            </a:r>
            <a:r>
              <a:rPr lang="de-DE" dirty="0"/>
              <a:t> Methan sind 0,44 % </a:t>
            </a:r>
            <a:r>
              <a:rPr lang="de-DE" dirty="0" err="1"/>
              <a:t>Vol</a:t>
            </a:r>
            <a:r>
              <a:rPr lang="de-DE" dirty="0"/>
              <a:t> !!</a:t>
            </a:r>
          </a:p>
          <a:p>
            <a:endParaRPr lang="de-DE" dirty="0"/>
          </a:p>
          <a:p>
            <a:pPr>
              <a:buFont typeface="Wingdings" panose="05000000000000000000" pitchFamily="2" charset="2"/>
              <a:buChar char="è"/>
            </a:pPr>
            <a:r>
              <a:rPr lang="de-DE" dirty="0">
                <a:sym typeface="Wingdings" panose="05000000000000000000" pitchFamily="2" charset="2"/>
              </a:rPr>
              <a:t>Misst das Gaswarngerät ppm sind das umgerechnet: 10.000 x 0,44 % </a:t>
            </a:r>
            <a:r>
              <a:rPr lang="de-DE" dirty="0" err="1">
                <a:sym typeface="Wingdings" panose="05000000000000000000" pitchFamily="2" charset="2"/>
              </a:rPr>
              <a:t>Vol</a:t>
            </a:r>
            <a:r>
              <a:rPr lang="de-DE" dirty="0">
                <a:sym typeface="Wingdings" panose="05000000000000000000" pitchFamily="2" charset="2"/>
              </a:rPr>
              <a:t> = </a:t>
            </a:r>
            <a:r>
              <a:rPr lang="de-DE" dirty="0">
                <a:solidFill>
                  <a:schemeClr val="accent5"/>
                </a:solidFill>
                <a:sym typeface="Wingdings" panose="05000000000000000000" pitchFamily="2" charset="2"/>
              </a:rPr>
              <a:t>4.400 ppm!</a:t>
            </a:r>
          </a:p>
          <a:p>
            <a:pPr>
              <a:buFont typeface="Wingdings" panose="05000000000000000000" pitchFamily="2" charset="2"/>
              <a:buChar char="è"/>
            </a:pPr>
            <a:endParaRPr lang="de-DE" dirty="0">
              <a:solidFill>
                <a:schemeClr val="accent5"/>
              </a:solidFill>
              <a:sym typeface="Wingdings" panose="05000000000000000000" pitchFamily="2" charset="2"/>
            </a:endParaRPr>
          </a:p>
          <a:p>
            <a:pPr>
              <a:buFont typeface="Wingdings" panose="05000000000000000000" pitchFamily="2" charset="2"/>
              <a:buChar char="è"/>
            </a:pPr>
            <a:r>
              <a:rPr lang="de-DE" dirty="0">
                <a:solidFill>
                  <a:schemeClr val="accent5"/>
                </a:solidFill>
                <a:sym typeface="Wingdings" panose="05000000000000000000" pitchFamily="2" charset="2"/>
              </a:rPr>
              <a:t>Misst das Gaswarngerät also mehr als 4.400 ppm ist der Wert von 10 % UEG noch nicht erreicht und es muss weiter freigelüftet werden!</a:t>
            </a:r>
            <a:endParaRPr lang="de-DE" dirty="0">
              <a:solidFill>
                <a:schemeClr val="accent5"/>
              </a:solidFill>
            </a:endParaRPr>
          </a:p>
        </p:txBody>
      </p:sp>
    </p:spTree>
    <p:extLst>
      <p:ext uri="{BB962C8B-B14F-4D97-AF65-F5344CB8AC3E}">
        <p14:creationId xmlns:p14="http://schemas.microsoft.com/office/powerpoint/2010/main" val="362198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el 24"/>
          <p:cNvSpPr>
            <a:spLocks noGrp="1"/>
          </p:cNvSpPr>
          <p:nvPr>
            <p:ph type="title"/>
          </p:nvPr>
        </p:nvSpPr>
        <p:spPr/>
        <p:txBody>
          <a:bodyPr/>
          <a:lstStyle/>
          <a:p>
            <a:r>
              <a:rPr lang="de-DE" sz="2800" dirty="0"/>
              <a:t>Rechtliche Grundlagen Explosionsschutz</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26" name="Foliennummernplatzhalter 25"/>
          <p:cNvSpPr>
            <a:spLocks noGrp="1"/>
          </p:cNvSpPr>
          <p:nvPr>
            <p:ph type="sldNum" sz="quarter" idx="12"/>
          </p:nvPr>
        </p:nvSpPr>
        <p:spPr/>
        <p:txBody>
          <a:bodyPr/>
          <a:lstStyle/>
          <a:p>
            <a:fld id="{D42DA815-CE49-4499-B3BB-5F7C969A1704}" type="slidenum">
              <a:rPr lang="de-DE" smtClean="0"/>
              <a:pPr/>
              <a:t>3</a:t>
            </a:fld>
            <a:endParaRPr lang="de-DE" dirty="0"/>
          </a:p>
        </p:txBody>
      </p:sp>
      <p:sp>
        <p:nvSpPr>
          <p:cNvPr id="6" name="Rectangle 7"/>
          <p:cNvSpPr>
            <a:spLocks noChangeArrowheads="1"/>
          </p:cNvSpPr>
          <p:nvPr/>
        </p:nvSpPr>
        <p:spPr bwMode="auto">
          <a:xfrm>
            <a:off x="529169" y="1536744"/>
            <a:ext cx="5330825" cy="307777"/>
          </a:xfrm>
          <a:prstGeom prst="rect">
            <a:avLst/>
          </a:prstGeom>
          <a:noFill/>
          <a:ln w="9525">
            <a:noFill/>
            <a:miter lim="800000"/>
            <a:headEnd/>
            <a:tailEnd/>
          </a:ln>
          <a:effectLst/>
        </p:spPr>
        <p:txBody>
          <a:bodyPr lIns="0" tIns="0" rIns="0" bIns="0">
            <a:spAutoFit/>
          </a:bodyPr>
          <a:lstStyle/>
          <a:p>
            <a:pPr>
              <a:spcBef>
                <a:spcPct val="20000"/>
              </a:spcBef>
              <a:tabLst>
                <a:tab pos="266700" algn="l"/>
              </a:tabLst>
            </a:pPr>
            <a:r>
              <a:rPr lang="de-DE" altLang="de-DE" sz="2000" b="1" dirty="0"/>
              <a:t>EG-Richtlinien zum Explosionsschutz</a:t>
            </a:r>
          </a:p>
        </p:txBody>
      </p:sp>
      <p:sp>
        <p:nvSpPr>
          <p:cNvPr id="7" name="Rectangle 7"/>
          <p:cNvSpPr>
            <a:spLocks noChangeArrowheads="1"/>
          </p:cNvSpPr>
          <p:nvPr/>
        </p:nvSpPr>
        <p:spPr bwMode="auto">
          <a:xfrm>
            <a:off x="529168" y="3085204"/>
            <a:ext cx="5330825" cy="307777"/>
          </a:xfrm>
          <a:prstGeom prst="rect">
            <a:avLst/>
          </a:prstGeom>
          <a:noFill/>
          <a:ln w="9525">
            <a:noFill/>
            <a:miter lim="800000"/>
            <a:headEnd/>
            <a:tailEnd/>
          </a:ln>
          <a:effectLst/>
        </p:spPr>
        <p:txBody>
          <a:bodyPr lIns="0" tIns="0" rIns="0" bIns="0">
            <a:spAutoFit/>
          </a:bodyPr>
          <a:lstStyle/>
          <a:p>
            <a:pPr>
              <a:spcBef>
                <a:spcPct val="20000"/>
              </a:spcBef>
              <a:tabLst>
                <a:tab pos="266700" algn="l"/>
              </a:tabLst>
            </a:pPr>
            <a:r>
              <a:rPr lang="de-DE" altLang="de-DE" sz="2000" b="1" dirty="0"/>
              <a:t>Nationale Umsetzung</a:t>
            </a:r>
          </a:p>
        </p:txBody>
      </p:sp>
      <p:sp>
        <p:nvSpPr>
          <p:cNvPr id="8" name="Rectangle 5"/>
          <p:cNvSpPr>
            <a:spLocks noChangeArrowheads="1"/>
          </p:cNvSpPr>
          <p:nvPr/>
        </p:nvSpPr>
        <p:spPr bwMode="auto">
          <a:xfrm>
            <a:off x="529169" y="1975818"/>
            <a:ext cx="3951591" cy="857250"/>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defTabSz="801688"/>
            <a:r>
              <a:rPr lang="de-DE" altLang="de-DE" dirty="0">
                <a:solidFill>
                  <a:schemeClr val="bg1"/>
                </a:solidFill>
              </a:rPr>
              <a:t>RL 2014/34/EU</a:t>
            </a:r>
          </a:p>
          <a:p>
            <a:pPr algn="ctr" defTabSz="801688"/>
            <a:r>
              <a:rPr lang="de-DE" altLang="de-DE" dirty="0">
                <a:solidFill>
                  <a:schemeClr val="bg1"/>
                </a:solidFill>
              </a:rPr>
              <a:t>Bau und Ausrüstung</a:t>
            </a:r>
          </a:p>
        </p:txBody>
      </p:sp>
      <p:sp>
        <p:nvSpPr>
          <p:cNvPr id="9" name="Rectangle 5"/>
          <p:cNvSpPr>
            <a:spLocks noChangeArrowheads="1"/>
          </p:cNvSpPr>
          <p:nvPr/>
        </p:nvSpPr>
        <p:spPr bwMode="auto">
          <a:xfrm>
            <a:off x="5082215" y="1975819"/>
            <a:ext cx="6317694" cy="860425"/>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defTabSz="801688"/>
            <a:r>
              <a:rPr lang="de-DE" altLang="de-DE" dirty="0">
                <a:solidFill>
                  <a:schemeClr val="bg1"/>
                </a:solidFill>
              </a:rPr>
              <a:t>RL 1999/92/EG</a:t>
            </a:r>
            <a:r>
              <a:rPr lang="de-DE" altLang="de-DE" dirty="0">
                <a:solidFill>
                  <a:schemeClr val="accent2"/>
                </a:solidFill>
              </a:rPr>
              <a:t>*</a:t>
            </a:r>
          </a:p>
          <a:p>
            <a:pPr algn="ctr" defTabSz="801688"/>
            <a:r>
              <a:rPr lang="de-DE" altLang="de-DE" dirty="0">
                <a:solidFill>
                  <a:schemeClr val="bg1"/>
                </a:solidFill>
              </a:rPr>
              <a:t>Sicherheit und Gesundheitsschutz </a:t>
            </a:r>
          </a:p>
          <a:p>
            <a:pPr algn="ctr" defTabSz="801688"/>
            <a:r>
              <a:rPr lang="de-DE" altLang="de-DE" dirty="0">
                <a:solidFill>
                  <a:schemeClr val="bg1"/>
                </a:solidFill>
              </a:rPr>
              <a:t>der Arbeitnehmer am Arbeitsplatz</a:t>
            </a:r>
          </a:p>
        </p:txBody>
      </p:sp>
      <p:cxnSp>
        <p:nvCxnSpPr>
          <p:cNvPr id="10" name="AutoShape 29"/>
          <p:cNvCxnSpPr>
            <a:cxnSpLocks noChangeShapeType="1"/>
          </p:cNvCxnSpPr>
          <p:nvPr/>
        </p:nvCxnSpPr>
        <p:spPr bwMode="auto">
          <a:xfrm>
            <a:off x="2351584" y="2712142"/>
            <a:ext cx="0" cy="373062"/>
          </a:xfrm>
          <a:prstGeom prst="straightConnector1">
            <a:avLst/>
          </a:prstGeom>
          <a:noFill/>
          <a:ln w="9525">
            <a:solidFill>
              <a:schemeClr val="tx1"/>
            </a:solidFill>
            <a:round/>
            <a:headEnd/>
            <a:tailEnd type="triangle" w="med" len="med"/>
          </a:ln>
          <a:effectLst/>
        </p:spPr>
      </p:cxnSp>
      <p:cxnSp>
        <p:nvCxnSpPr>
          <p:cNvPr id="11" name="AutoShape 29"/>
          <p:cNvCxnSpPr>
            <a:cxnSpLocks noChangeShapeType="1"/>
          </p:cNvCxnSpPr>
          <p:nvPr/>
        </p:nvCxnSpPr>
        <p:spPr bwMode="auto">
          <a:xfrm>
            <a:off x="2351584" y="3379887"/>
            <a:ext cx="0" cy="227459"/>
          </a:xfrm>
          <a:prstGeom prst="straightConnector1">
            <a:avLst/>
          </a:prstGeom>
          <a:noFill/>
          <a:ln w="9525">
            <a:solidFill>
              <a:schemeClr val="tx1"/>
            </a:solidFill>
            <a:round/>
            <a:headEnd/>
            <a:tailEnd type="triangle" w="med" len="med"/>
          </a:ln>
          <a:effectLst/>
        </p:spPr>
      </p:cxnSp>
      <p:sp>
        <p:nvSpPr>
          <p:cNvPr id="12" name="Rectangle 5"/>
          <p:cNvSpPr>
            <a:spLocks noChangeArrowheads="1"/>
          </p:cNvSpPr>
          <p:nvPr/>
        </p:nvSpPr>
        <p:spPr bwMode="auto">
          <a:xfrm>
            <a:off x="529169" y="3629918"/>
            <a:ext cx="3951591" cy="576262"/>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defTabSz="801688"/>
            <a:r>
              <a:rPr lang="de-DE" altLang="de-DE" dirty="0">
                <a:solidFill>
                  <a:schemeClr val="bg1"/>
                </a:solidFill>
              </a:rPr>
              <a:t>11. ProdSV</a:t>
            </a:r>
          </a:p>
          <a:p>
            <a:pPr algn="ctr" defTabSz="801688"/>
            <a:r>
              <a:rPr lang="de-DE" altLang="de-DE" dirty="0">
                <a:solidFill>
                  <a:schemeClr val="bg1"/>
                </a:solidFill>
              </a:rPr>
              <a:t>(EXVO)</a:t>
            </a:r>
          </a:p>
        </p:txBody>
      </p:sp>
      <p:sp>
        <p:nvSpPr>
          <p:cNvPr id="13" name="Rectangle 5"/>
          <p:cNvSpPr>
            <a:spLocks noChangeArrowheads="1"/>
          </p:cNvSpPr>
          <p:nvPr/>
        </p:nvSpPr>
        <p:spPr bwMode="auto">
          <a:xfrm>
            <a:off x="529169" y="4607868"/>
            <a:ext cx="3942066" cy="576262"/>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defTabSz="801688"/>
            <a:r>
              <a:rPr lang="de-DE" altLang="de-DE" dirty="0">
                <a:solidFill>
                  <a:schemeClr val="bg1"/>
                </a:solidFill>
              </a:rPr>
              <a:t>Harmonisierte </a:t>
            </a:r>
          </a:p>
          <a:p>
            <a:pPr algn="ctr" defTabSz="801688"/>
            <a:r>
              <a:rPr lang="de-DE" altLang="de-DE" dirty="0">
                <a:solidFill>
                  <a:schemeClr val="bg1"/>
                </a:solidFill>
              </a:rPr>
              <a:t>Normen</a:t>
            </a:r>
          </a:p>
        </p:txBody>
      </p:sp>
      <p:cxnSp>
        <p:nvCxnSpPr>
          <p:cNvPr id="14" name="AutoShape 29"/>
          <p:cNvCxnSpPr>
            <a:cxnSpLocks noChangeShapeType="1"/>
          </p:cNvCxnSpPr>
          <p:nvPr/>
        </p:nvCxnSpPr>
        <p:spPr bwMode="auto">
          <a:xfrm>
            <a:off x="2351584" y="4206180"/>
            <a:ext cx="0" cy="373063"/>
          </a:xfrm>
          <a:prstGeom prst="straightConnector1">
            <a:avLst/>
          </a:prstGeom>
          <a:noFill/>
          <a:ln w="9525">
            <a:solidFill>
              <a:schemeClr val="tx1"/>
            </a:solidFill>
            <a:round/>
            <a:headEnd/>
            <a:tailEnd type="triangle" w="med" len="med"/>
          </a:ln>
          <a:effectLst/>
        </p:spPr>
      </p:cxnSp>
      <p:sp>
        <p:nvSpPr>
          <p:cNvPr id="15" name="Rectangle 5"/>
          <p:cNvSpPr>
            <a:spLocks noChangeArrowheads="1"/>
          </p:cNvSpPr>
          <p:nvPr/>
        </p:nvSpPr>
        <p:spPr bwMode="auto">
          <a:xfrm>
            <a:off x="5082215" y="3629918"/>
            <a:ext cx="2988000" cy="576262"/>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defTabSz="801688"/>
            <a:r>
              <a:rPr lang="de-DE" altLang="de-DE" dirty="0">
                <a:solidFill>
                  <a:schemeClr val="bg1"/>
                </a:solidFill>
              </a:rPr>
              <a:t>BetrSichV</a:t>
            </a:r>
          </a:p>
          <a:p>
            <a:pPr algn="ctr" defTabSz="801688"/>
            <a:r>
              <a:rPr lang="de-DE" altLang="de-DE" dirty="0">
                <a:solidFill>
                  <a:schemeClr val="bg1"/>
                </a:solidFill>
              </a:rPr>
              <a:t>(Prüfungen)</a:t>
            </a:r>
          </a:p>
        </p:txBody>
      </p:sp>
      <p:sp>
        <p:nvSpPr>
          <p:cNvPr id="16" name="Rectangle 5"/>
          <p:cNvSpPr>
            <a:spLocks noChangeArrowheads="1"/>
          </p:cNvSpPr>
          <p:nvPr/>
        </p:nvSpPr>
        <p:spPr bwMode="auto">
          <a:xfrm>
            <a:off x="8436592" y="3631506"/>
            <a:ext cx="2988000" cy="576263"/>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defTabSz="801688"/>
            <a:r>
              <a:rPr lang="de-DE" altLang="de-DE" dirty="0">
                <a:solidFill>
                  <a:schemeClr val="bg1"/>
                </a:solidFill>
              </a:rPr>
              <a:t>GefStoffV</a:t>
            </a:r>
          </a:p>
          <a:p>
            <a:pPr algn="ctr" defTabSz="801688"/>
            <a:r>
              <a:rPr lang="de-DE" altLang="de-DE" dirty="0">
                <a:solidFill>
                  <a:schemeClr val="bg1"/>
                </a:solidFill>
              </a:rPr>
              <a:t>(Gefährdungsbeurteilung)</a:t>
            </a:r>
          </a:p>
        </p:txBody>
      </p:sp>
      <p:cxnSp>
        <p:nvCxnSpPr>
          <p:cNvPr id="17" name="AutoShape 29"/>
          <p:cNvCxnSpPr>
            <a:cxnSpLocks noChangeShapeType="1"/>
          </p:cNvCxnSpPr>
          <p:nvPr/>
        </p:nvCxnSpPr>
        <p:spPr bwMode="auto">
          <a:xfrm>
            <a:off x="6528048" y="4206180"/>
            <a:ext cx="0" cy="373063"/>
          </a:xfrm>
          <a:prstGeom prst="straightConnector1">
            <a:avLst/>
          </a:prstGeom>
          <a:noFill/>
          <a:ln w="9525">
            <a:solidFill>
              <a:schemeClr val="tx1"/>
            </a:solidFill>
            <a:round/>
            <a:headEnd/>
            <a:tailEnd type="triangle" w="med" len="med"/>
          </a:ln>
          <a:effectLst/>
        </p:spPr>
      </p:cxnSp>
      <p:cxnSp>
        <p:nvCxnSpPr>
          <p:cNvPr id="18" name="AutoShape 29"/>
          <p:cNvCxnSpPr>
            <a:cxnSpLocks noChangeShapeType="1"/>
          </p:cNvCxnSpPr>
          <p:nvPr/>
        </p:nvCxnSpPr>
        <p:spPr bwMode="auto">
          <a:xfrm>
            <a:off x="9912424" y="4206180"/>
            <a:ext cx="0" cy="373063"/>
          </a:xfrm>
          <a:prstGeom prst="straightConnector1">
            <a:avLst/>
          </a:prstGeom>
          <a:noFill/>
          <a:ln w="9525">
            <a:solidFill>
              <a:schemeClr val="tx1"/>
            </a:solidFill>
            <a:round/>
            <a:headEnd/>
            <a:tailEnd type="triangle" w="med" len="med"/>
          </a:ln>
          <a:effectLst/>
        </p:spPr>
      </p:cxnSp>
      <p:sp>
        <p:nvSpPr>
          <p:cNvPr id="19" name="Rectangle 5"/>
          <p:cNvSpPr>
            <a:spLocks noChangeArrowheads="1"/>
          </p:cNvSpPr>
          <p:nvPr/>
        </p:nvSpPr>
        <p:spPr bwMode="auto">
          <a:xfrm>
            <a:off x="5082215" y="4607868"/>
            <a:ext cx="2988000" cy="576262"/>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defTabSz="801688"/>
            <a:r>
              <a:rPr lang="de-DE" altLang="de-DE" dirty="0">
                <a:solidFill>
                  <a:schemeClr val="bg1"/>
                </a:solidFill>
              </a:rPr>
              <a:t>TRBS</a:t>
            </a:r>
          </a:p>
        </p:txBody>
      </p:sp>
      <p:sp>
        <p:nvSpPr>
          <p:cNvPr id="20" name="Rectangle 5"/>
          <p:cNvSpPr>
            <a:spLocks noChangeArrowheads="1"/>
          </p:cNvSpPr>
          <p:nvPr/>
        </p:nvSpPr>
        <p:spPr bwMode="auto">
          <a:xfrm>
            <a:off x="8436592" y="4607868"/>
            <a:ext cx="2988000" cy="576262"/>
          </a:xfrm>
          <a:prstGeom prst="rect">
            <a:avLst/>
          </a:prstGeom>
          <a:solidFill>
            <a:schemeClr val="accent1"/>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lgn="ctr" defTabSz="801688"/>
            <a:r>
              <a:rPr lang="de-DE" altLang="de-DE" dirty="0">
                <a:solidFill>
                  <a:schemeClr val="bg1"/>
                </a:solidFill>
              </a:rPr>
              <a:t>TRGS (u.a. 529)</a:t>
            </a:r>
          </a:p>
        </p:txBody>
      </p:sp>
      <p:cxnSp>
        <p:nvCxnSpPr>
          <p:cNvPr id="21" name="AutoShape 29"/>
          <p:cNvCxnSpPr>
            <a:cxnSpLocks noChangeShapeType="1"/>
          </p:cNvCxnSpPr>
          <p:nvPr/>
        </p:nvCxnSpPr>
        <p:spPr bwMode="auto">
          <a:xfrm>
            <a:off x="6528048" y="3193356"/>
            <a:ext cx="0" cy="373063"/>
          </a:xfrm>
          <a:prstGeom prst="straightConnector1">
            <a:avLst/>
          </a:prstGeom>
          <a:noFill/>
          <a:ln w="9525">
            <a:solidFill>
              <a:schemeClr val="tx1"/>
            </a:solidFill>
            <a:round/>
            <a:headEnd/>
            <a:tailEnd type="triangle" w="med" len="med"/>
          </a:ln>
          <a:effectLst/>
        </p:spPr>
      </p:cxnSp>
      <p:cxnSp>
        <p:nvCxnSpPr>
          <p:cNvPr id="22" name="AutoShape 29"/>
          <p:cNvCxnSpPr>
            <a:cxnSpLocks noChangeShapeType="1"/>
          </p:cNvCxnSpPr>
          <p:nvPr/>
        </p:nvCxnSpPr>
        <p:spPr bwMode="auto">
          <a:xfrm>
            <a:off x="9912424" y="3193356"/>
            <a:ext cx="0" cy="373063"/>
          </a:xfrm>
          <a:prstGeom prst="straightConnector1">
            <a:avLst/>
          </a:prstGeom>
          <a:noFill/>
          <a:ln w="9525">
            <a:solidFill>
              <a:schemeClr val="tx1"/>
            </a:solidFill>
            <a:round/>
            <a:headEnd/>
            <a:tailEnd type="triangle" w="med" len="med"/>
          </a:ln>
          <a:effectLst/>
        </p:spPr>
      </p:cxnSp>
      <p:cxnSp>
        <p:nvCxnSpPr>
          <p:cNvPr id="23" name="AutoShape 29"/>
          <p:cNvCxnSpPr>
            <a:cxnSpLocks noChangeShapeType="1"/>
          </p:cNvCxnSpPr>
          <p:nvPr/>
        </p:nvCxnSpPr>
        <p:spPr bwMode="auto">
          <a:xfrm>
            <a:off x="8256240" y="2808770"/>
            <a:ext cx="0" cy="384586"/>
          </a:xfrm>
          <a:prstGeom prst="straightConnector1">
            <a:avLst/>
          </a:prstGeom>
          <a:noFill/>
          <a:ln w="9525">
            <a:solidFill>
              <a:schemeClr val="tx1"/>
            </a:solidFill>
            <a:round/>
            <a:headEnd/>
            <a:tailEnd type="triangle" w="med" len="med"/>
          </a:ln>
          <a:effectLst/>
        </p:spPr>
      </p:cxnSp>
      <p:cxnSp>
        <p:nvCxnSpPr>
          <p:cNvPr id="24" name="Gerade Verbindung 23"/>
          <p:cNvCxnSpPr>
            <a:cxnSpLocks noChangeShapeType="1"/>
          </p:cNvCxnSpPr>
          <p:nvPr/>
        </p:nvCxnSpPr>
        <p:spPr bwMode="auto">
          <a:xfrm>
            <a:off x="6528048" y="3193356"/>
            <a:ext cx="3384376" cy="0"/>
          </a:xfrm>
          <a:prstGeom prst="line">
            <a:avLst/>
          </a:prstGeom>
          <a:noFill/>
          <a:ln w="9525" algn="ctr">
            <a:solidFill>
              <a:schemeClr val="tx1"/>
            </a:solidFill>
            <a:round/>
            <a:headEnd/>
            <a:tailEnd/>
          </a:ln>
          <a:effectLst/>
        </p:spPr>
      </p:cxnSp>
      <p:sp>
        <p:nvSpPr>
          <p:cNvPr id="27" name="Rechteck 26"/>
          <p:cNvSpPr/>
          <p:nvPr/>
        </p:nvSpPr>
        <p:spPr>
          <a:xfrm>
            <a:off x="529169" y="5517232"/>
            <a:ext cx="10895423" cy="923330"/>
          </a:xfrm>
          <a:prstGeom prst="rect">
            <a:avLst/>
          </a:prstGeom>
        </p:spPr>
        <p:txBody>
          <a:bodyPr wrap="square">
            <a:spAutoFit/>
          </a:bodyPr>
          <a:lstStyle/>
          <a:p>
            <a:r>
              <a:rPr lang="de-DE" dirty="0">
                <a:solidFill>
                  <a:schemeClr val="accent5"/>
                </a:solidFill>
                <a:latin typeface="Arial" panose="020B0604020202020204" pitchFamily="34" charset="0"/>
                <a:cs typeface="Arial" panose="020B0604020202020204" pitchFamily="34" charset="0"/>
              </a:rPr>
              <a:t>*Richtlinie 1999/92/EG -</a:t>
            </a:r>
            <a:r>
              <a:rPr lang="de-DE" dirty="0">
                <a:latin typeface="Arial" panose="020B0604020202020204" pitchFamily="34" charset="0"/>
                <a:cs typeface="Arial" panose="020B0604020202020204" pitchFamily="34" charset="0"/>
              </a:rPr>
              <a:t> Mindestvorschriften zur Verbesserung des Gesundheitsschutzes und der Sicherheit der Arbeitnehmer, die durch explosionsfähige Atmosphäre gefährdet werden können.</a:t>
            </a:r>
          </a:p>
          <a:p>
            <a:endParaRPr lang="de-DE" dirty="0">
              <a:solidFill>
                <a:schemeClr val="accent5"/>
              </a:solidFill>
              <a:latin typeface="Arial" panose="020B0604020202020204" pitchFamily="34" charset="0"/>
              <a:cs typeface="Arial" panose="020B0604020202020204" pitchFamily="34" charset="0"/>
            </a:endParaRPr>
          </a:p>
        </p:txBody>
      </p:sp>
      <p:sp>
        <p:nvSpPr>
          <p:cNvPr id="3" name="Rechteck 2"/>
          <p:cNvSpPr/>
          <p:nvPr/>
        </p:nvSpPr>
        <p:spPr>
          <a:xfrm>
            <a:off x="4870748" y="6398557"/>
            <a:ext cx="2073003"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rPr>
              <a:t>Quelle: Dirk Pachurka; BG ETEM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1"/>
                </a:solidFill>
              </a:rPr>
              <a:t>Prüfung tragbarer </a:t>
            </a:r>
            <a:r>
              <a:rPr lang="de-DE" dirty="0"/>
              <a:t>Gaswarngeräte</a:t>
            </a:r>
            <a:br>
              <a:rPr lang="de-DE" dirty="0"/>
            </a:br>
            <a:r>
              <a:rPr lang="de-DE" sz="2000" dirty="0">
                <a:solidFill>
                  <a:schemeClr val="accent2"/>
                </a:solidFill>
              </a:rPr>
              <a:t>DGUV Information 213-057 und 213-056</a:t>
            </a:r>
          </a:p>
        </p:txBody>
      </p:sp>
      <p:sp>
        <p:nvSpPr>
          <p:cNvPr id="3" name="Datumsplatzhalter 2"/>
          <p:cNvSpPr>
            <a:spLocks noGrp="1"/>
          </p:cNvSpPr>
          <p:nvPr>
            <p:ph type="dt" sz="half" idx="10"/>
          </p:nvPr>
        </p:nvSpPr>
        <p:spPr/>
        <p:txBody>
          <a:bodyPr/>
          <a:lstStyle/>
          <a:p>
            <a:pPr>
              <a:defRPr/>
            </a:pPr>
            <a:r>
              <a:rPr lang="de-DE"/>
              <a:t>Schulung 2025/2026</a:t>
            </a:r>
            <a:endParaRPr lang="de-DE" dirty="0"/>
          </a:p>
        </p:txBody>
      </p:sp>
      <p:sp>
        <p:nvSpPr>
          <p:cNvPr id="4" name="Foliennummernplatzhalter 3"/>
          <p:cNvSpPr>
            <a:spLocks noGrp="1"/>
          </p:cNvSpPr>
          <p:nvPr>
            <p:ph type="sldNum" sz="quarter" idx="12"/>
          </p:nvPr>
        </p:nvSpPr>
        <p:spPr/>
        <p:txBody>
          <a:bodyPr/>
          <a:lstStyle/>
          <a:p>
            <a:pPr>
              <a:defRPr/>
            </a:pPr>
            <a:fld id="{12AF9BAD-775A-4C64-ACE3-76CB4F6FA34E}" type="slidenum">
              <a:rPr lang="de-DE" smtClean="0"/>
              <a:pPr>
                <a:defRPr/>
              </a:pPr>
              <a:t>30</a:t>
            </a:fld>
            <a:endParaRPr lang="de-DE" dirty="0"/>
          </a:p>
        </p:txBody>
      </p:sp>
      <p:sp>
        <p:nvSpPr>
          <p:cNvPr id="5" name="Textplatzhalter 4"/>
          <p:cNvSpPr>
            <a:spLocks noGrp="1"/>
          </p:cNvSpPr>
          <p:nvPr>
            <p:ph type="body" sz="quarter" idx="13"/>
          </p:nvPr>
        </p:nvSpPr>
        <p:spPr/>
        <p:txBody>
          <a:bodyPr/>
          <a:lstStyle/>
          <a:p>
            <a:pPr marL="0" indent="0">
              <a:buNone/>
            </a:pPr>
            <a:r>
              <a:rPr lang="de-DE" sz="1800" b="1" dirty="0"/>
              <a:t>Prüfung tragbarer Gaswarngeräte:</a:t>
            </a:r>
            <a:r>
              <a:rPr lang="de-DE" b="1" dirty="0"/>
              <a:t>	</a:t>
            </a:r>
            <a:endParaRPr lang="de-DE" b="1" dirty="0">
              <a:sym typeface="Wingdings" pitchFamily="2" charset="2"/>
            </a:endParaRPr>
          </a:p>
          <a:p>
            <a:pPr marL="361950" lvl="1" indent="-180975">
              <a:buClr>
                <a:schemeClr val="accent1"/>
              </a:buClr>
            </a:pPr>
            <a:endParaRPr lang="de-DE" sz="1500" dirty="0">
              <a:sym typeface="Wingdings" pitchFamily="2" charset="2"/>
            </a:endParaRPr>
          </a:p>
          <a:p>
            <a:pPr marL="0" lvl="1" indent="0">
              <a:buClr>
                <a:srgbClr val="007FAC"/>
              </a:buClr>
              <a:buNone/>
            </a:pPr>
            <a:endParaRPr lang="de-DE" sz="1600" b="1" dirty="0">
              <a:solidFill>
                <a:schemeClr val="accent1"/>
              </a:solidFill>
              <a:sym typeface="Wingdings" pitchFamily="2" charset="2"/>
            </a:endParaRPr>
          </a:p>
          <a:p>
            <a:pPr marL="361950" lvl="1" indent="-180975">
              <a:buClr>
                <a:schemeClr val="accent1"/>
              </a:buClr>
            </a:pPr>
            <a:endParaRPr lang="de-DE" sz="1500" dirty="0">
              <a:sym typeface="Wingdings" pitchFamily="2" charset="2"/>
            </a:endParaRPr>
          </a:p>
          <a:p>
            <a:pPr marL="542925" lvl="1" indent="-180975">
              <a:buClr>
                <a:schemeClr val="accent1"/>
              </a:buClr>
              <a:buNone/>
            </a:pPr>
            <a:endParaRPr lang="de-DE" sz="1000" b="1" u="sng" dirty="0">
              <a:solidFill>
                <a:schemeClr val="accent5"/>
              </a:solidFill>
              <a:sym typeface="Wingdings" pitchFamily="2" charset="2"/>
            </a:endParaRPr>
          </a:p>
          <a:p>
            <a:endParaRPr lang="de-DE" dirty="0"/>
          </a:p>
        </p:txBody>
      </p:sp>
      <p:pic>
        <p:nvPicPr>
          <p:cNvPr id="1026" name="Picture 2"/>
          <p:cNvPicPr>
            <a:picLocks noChangeAspect="1" noChangeArrowheads="1"/>
          </p:cNvPicPr>
          <p:nvPr/>
        </p:nvPicPr>
        <p:blipFill>
          <a:blip r:embed="rId3" cstate="print"/>
          <a:srcRect/>
          <a:stretch>
            <a:fillRect/>
          </a:stretch>
        </p:blipFill>
        <p:spPr bwMode="auto">
          <a:xfrm>
            <a:off x="2063551" y="1988840"/>
            <a:ext cx="8536079" cy="4408980"/>
          </a:xfrm>
          <a:prstGeom prst="rect">
            <a:avLst/>
          </a:prstGeom>
          <a:noFill/>
          <a:ln w="9525">
            <a:noFill/>
            <a:miter lim="800000"/>
            <a:headEnd/>
            <a:tailEnd/>
          </a:ln>
        </p:spPr>
      </p:pic>
      <p:sp>
        <p:nvSpPr>
          <p:cNvPr id="9" name="Textfeld 8">
            <a:extLst>
              <a:ext uri="{FF2B5EF4-FFF2-40B4-BE49-F238E27FC236}">
                <a16:creationId xmlns:a16="http://schemas.microsoft.com/office/drawing/2014/main" id="{5FC1A9EB-C15C-4C6F-8517-239D6E11081A}"/>
              </a:ext>
            </a:extLst>
          </p:cNvPr>
          <p:cNvSpPr txBox="1"/>
          <p:nvPr/>
        </p:nvSpPr>
        <p:spPr>
          <a:xfrm>
            <a:off x="3575720" y="6459103"/>
            <a:ext cx="6099586" cy="246221"/>
          </a:xfrm>
          <a:prstGeom prst="rect">
            <a:avLst/>
          </a:prstGeom>
          <a:noFill/>
        </p:spPr>
        <p:txBody>
          <a:bodyPr wrap="square">
            <a:spAutoFit/>
          </a:bodyPr>
          <a:lstStyle/>
          <a:p>
            <a:r>
              <a:rPr lang="de-DE" sz="1000" dirty="0">
                <a:latin typeface="Arial" panose="020B0604020202020204" pitchFamily="34" charset="0"/>
                <a:cs typeface="Arial" panose="020B0604020202020204" pitchFamily="34" charset="0"/>
              </a:rPr>
              <a:t>Quelle: Brücke; Ausgabe 4/11 SICHERHEIT UND GESUNDHEIT BEI DER ARBEIT</a:t>
            </a:r>
          </a:p>
        </p:txBody>
      </p:sp>
    </p:spTree>
    <p:extLst>
      <p:ext uri="{BB962C8B-B14F-4D97-AF65-F5344CB8AC3E}">
        <p14:creationId xmlns:p14="http://schemas.microsoft.com/office/powerpoint/2010/main" val="1013522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56DB30-E9FA-7F93-4BD8-6C92A5C60F61}"/>
              </a:ext>
            </a:extLst>
          </p:cNvPr>
          <p:cNvSpPr>
            <a:spLocks noGrp="1"/>
          </p:cNvSpPr>
          <p:nvPr>
            <p:ph type="title"/>
          </p:nvPr>
        </p:nvSpPr>
        <p:spPr/>
        <p:txBody>
          <a:bodyPr/>
          <a:lstStyle/>
          <a:p>
            <a:r>
              <a:rPr lang="de-DE" dirty="0"/>
              <a:t>Inertisieren</a:t>
            </a:r>
            <a:br>
              <a:rPr lang="de-DE" dirty="0"/>
            </a:br>
            <a:r>
              <a:rPr lang="de-DE" sz="2000" dirty="0">
                <a:solidFill>
                  <a:schemeClr val="accent2"/>
                </a:solidFill>
              </a:rPr>
              <a:t>TRAS 120 Nr. 3.7</a:t>
            </a:r>
          </a:p>
        </p:txBody>
      </p:sp>
      <p:sp>
        <p:nvSpPr>
          <p:cNvPr id="3" name="Datumsplatzhalter 2">
            <a:extLst>
              <a:ext uri="{FF2B5EF4-FFF2-40B4-BE49-F238E27FC236}">
                <a16:creationId xmlns:a16="http://schemas.microsoft.com/office/drawing/2014/main" id="{32D77FDD-3006-17E9-C5FD-155E50A126BD}"/>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93808A10-A66E-23FB-9344-A9395B73558C}"/>
              </a:ext>
            </a:extLst>
          </p:cNvPr>
          <p:cNvSpPr>
            <a:spLocks noGrp="1"/>
          </p:cNvSpPr>
          <p:nvPr>
            <p:ph type="sldNum" sz="quarter" idx="12"/>
          </p:nvPr>
        </p:nvSpPr>
        <p:spPr/>
        <p:txBody>
          <a:bodyPr/>
          <a:lstStyle/>
          <a:p>
            <a:fld id="{D42DA815-CE49-4499-B3BB-5F7C969A1704}" type="slidenum">
              <a:rPr lang="de-DE" smtClean="0"/>
              <a:pPr/>
              <a:t>31</a:t>
            </a:fld>
            <a:endParaRPr lang="de-DE" dirty="0"/>
          </a:p>
        </p:txBody>
      </p:sp>
      <p:sp>
        <p:nvSpPr>
          <p:cNvPr id="5" name="Textplatzhalter 4">
            <a:extLst>
              <a:ext uri="{FF2B5EF4-FFF2-40B4-BE49-F238E27FC236}">
                <a16:creationId xmlns:a16="http://schemas.microsoft.com/office/drawing/2014/main" id="{0FFD2F52-64FB-F9C5-249F-907F1FBA9159}"/>
              </a:ext>
            </a:extLst>
          </p:cNvPr>
          <p:cNvSpPr>
            <a:spLocks noGrp="1"/>
          </p:cNvSpPr>
          <p:nvPr>
            <p:ph type="body" sz="quarter" idx="13"/>
          </p:nvPr>
        </p:nvSpPr>
        <p:spPr/>
        <p:txBody>
          <a:bodyPr/>
          <a:lstStyle/>
          <a:p>
            <a:r>
              <a:rPr lang="de-DE" sz="1800" b="0" dirty="0"/>
              <a:t>Das Verfahren der Inertisierung wird auf Biogasanlagen in der Regel selten durchgeführt. </a:t>
            </a:r>
          </a:p>
          <a:p>
            <a:r>
              <a:rPr lang="de-DE" sz="1800" b="0" dirty="0"/>
              <a:t>Ein Anwendungsbereich ist jedoch z.B. der Wechsel der Aktivkohle.</a:t>
            </a:r>
          </a:p>
          <a:p>
            <a:endParaRPr lang="de-DE" sz="800" b="0" dirty="0"/>
          </a:p>
          <a:p>
            <a:r>
              <a:rPr lang="de-DE" sz="1800" b="0" dirty="0"/>
              <a:t>Bei der Inertisierung von gasbeaufschlagten Anlagenteilen wird das brennbare Gas ausgetrieben, </a:t>
            </a:r>
            <a:r>
              <a:rPr lang="de-DE" sz="1800" b="0" dirty="0" err="1"/>
              <a:t>damites</a:t>
            </a:r>
            <a:r>
              <a:rPr lang="de-DE" sz="1800" b="0" dirty="0"/>
              <a:t> beim Öffnen und Kontakt mit Luftsauerstoff nicht zu einer g.e.A. kommt. Hierzu wird als Inertgas in der Regel reiner Stickstoff verwendet.</a:t>
            </a:r>
          </a:p>
          <a:p>
            <a:endParaRPr lang="de-DE" sz="800" b="0" dirty="0"/>
          </a:p>
          <a:p>
            <a:pPr marL="268288" lvl="1" indent="-268288"/>
            <a:r>
              <a:rPr lang="de-DE" sz="1600" dirty="0">
                <a:solidFill>
                  <a:schemeClr val="accent1"/>
                </a:solidFill>
              </a:rPr>
              <a:t>Für die </a:t>
            </a:r>
            <a:r>
              <a:rPr lang="de-DE" sz="1600" dirty="0">
                <a:solidFill>
                  <a:schemeClr val="accent5"/>
                </a:solidFill>
              </a:rPr>
              <a:t>Inertisierung</a:t>
            </a:r>
            <a:r>
              <a:rPr lang="de-DE" sz="1600" dirty="0">
                <a:solidFill>
                  <a:schemeClr val="accent1"/>
                </a:solidFill>
              </a:rPr>
              <a:t> eines Aktivkohleadsorber muss die erforderliche Menge an Inertgas bereitgehalten werden. </a:t>
            </a:r>
          </a:p>
          <a:p>
            <a:pPr marL="268288" lvl="1" indent="-268288"/>
            <a:r>
              <a:rPr lang="de-DE" sz="1600" dirty="0">
                <a:solidFill>
                  <a:schemeClr val="accent1"/>
                </a:solidFill>
              </a:rPr>
              <a:t>Der Wechsel des Adsorbers oder der Aktivkohle muss auf Basis der Vorgaben des Herstellers erfolgen. </a:t>
            </a:r>
          </a:p>
          <a:p>
            <a:pPr marL="268288" lvl="1" indent="-268288"/>
            <a:r>
              <a:rPr lang="de-DE" sz="1600" dirty="0">
                <a:solidFill>
                  <a:schemeClr val="accent1"/>
                </a:solidFill>
              </a:rPr>
              <a:t>Gebrauchte (mit Schadstoffen beladene) Aktivkohle (oder nicht geleerte Adsorber) müssen gemäß den abfallrechtlichen Bestimmungen ggf. als  gefährlicher Abfall (z.B. mit der Abfallschlüsselnummer 15 02 02*) entsorgt werden. </a:t>
            </a:r>
          </a:p>
          <a:p>
            <a:pPr marL="268288" lvl="1" indent="-268288"/>
            <a:r>
              <a:rPr lang="de-DE" sz="1600" b="0" dirty="0"/>
              <a:t>Das Verfahren darf nur durch geschultes Personal durchgeführt werden und es sind die Angaben der Hersteller zu beachten.</a:t>
            </a:r>
          </a:p>
          <a:p>
            <a:endParaRPr lang="de-DE" sz="1800" dirty="0">
              <a:hlinkClick r:id="rId2"/>
            </a:endParaRPr>
          </a:p>
          <a:p>
            <a:r>
              <a:rPr lang="de-DE" sz="1800" b="0" dirty="0">
                <a:sym typeface="Wingdings" panose="05000000000000000000" pitchFamily="2" charset="2"/>
                <a:hlinkClick r:id="rId2"/>
              </a:rPr>
              <a:t> </a:t>
            </a:r>
            <a:r>
              <a:rPr lang="de-DE" sz="1800" b="0" dirty="0">
                <a:hlinkClick r:id="rId3"/>
              </a:rPr>
              <a:t>Musterbetriebsanweisung Austausch Aktivkohle</a:t>
            </a:r>
            <a:endParaRPr lang="de-DE" sz="1800" b="0" dirty="0"/>
          </a:p>
          <a:p>
            <a:endParaRPr lang="de-DE" b="0" dirty="0"/>
          </a:p>
        </p:txBody>
      </p:sp>
    </p:spTree>
    <p:extLst>
      <p:ext uri="{BB962C8B-B14F-4D97-AF65-F5344CB8AC3E}">
        <p14:creationId xmlns:p14="http://schemas.microsoft.com/office/powerpoint/2010/main" val="815651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20F6D7-CD10-2003-A4ED-B7C7160DF53B}"/>
              </a:ext>
            </a:extLst>
          </p:cNvPr>
          <p:cNvSpPr>
            <a:spLocks noGrp="1"/>
          </p:cNvSpPr>
          <p:nvPr>
            <p:ph type="title"/>
          </p:nvPr>
        </p:nvSpPr>
        <p:spPr/>
        <p:txBody>
          <a:bodyPr/>
          <a:lstStyle/>
          <a:p>
            <a:r>
              <a:rPr lang="de-DE" dirty="0"/>
              <a:t>Sekundärer Explosionsschutz</a:t>
            </a:r>
            <a:br>
              <a:rPr lang="de-DE" dirty="0"/>
            </a:br>
            <a:r>
              <a:rPr lang="de-DE" sz="2000" dirty="0">
                <a:solidFill>
                  <a:schemeClr val="accent2"/>
                </a:solidFill>
              </a:rPr>
              <a:t>TRBS 1112-1</a:t>
            </a:r>
            <a:endParaRPr lang="de-DE" dirty="0"/>
          </a:p>
        </p:txBody>
      </p:sp>
      <p:sp>
        <p:nvSpPr>
          <p:cNvPr id="3" name="Datumsplatzhalter 2">
            <a:extLst>
              <a:ext uri="{FF2B5EF4-FFF2-40B4-BE49-F238E27FC236}">
                <a16:creationId xmlns:a16="http://schemas.microsoft.com/office/drawing/2014/main" id="{44AC902E-41D3-E5B9-603E-BF4D069919FD}"/>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EFF56735-2253-A535-E68B-5F2D1C5045FD}"/>
              </a:ext>
            </a:extLst>
          </p:cNvPr>
          <p:cNvSpPr>
            <a:spLocks noGrp="1"/>
          </p:cNvSpPr>
          <p:nvPr>
            <p:ph type="sldNum" sz="quarter" idx="12"/>
          </p:nvPr>
        </p:nvSpPr>
        <p:spPr/>
        <p:txBody>
          <a:bodyPr/>
          <a:lstStyle/>
          <a:p>
            <a:fld id="{D42DA815-CE49-4499-B3BB-5F7C969A1704}" type="slidenum">
              <a:rPr lang="de-DE" smtClean="0"/>
              <a:pPr/>
              <a:t>32</a:t>
            </a:fld>
            <a:endParaRPr lang="de-DE" dirty="0"/>
          </a:p>
        </p:txBody>
      </p:sp>
      <p:sp>
        <p:nvSpPr>
          <p:cNvPr id="5" name="Textplatzhalter 4">
            <a:extLst>
              <a:ext uri="{FF2B5EF4-FFF2-40B4-BE49-F238E27FC236}">
                <a16:creationId xmlns:a16="http://schemas.microsoft.com/office/drawing/2014/main" id="{8E24E763-E010-4370-BDE3-737FFECFDED4}"/>
              </a:ext>
            </a:extLst>
          </p:cNvPr>
          <p:cNvSpPr>
            <a:spLocks noGrp="1"/>
          </p:cNvSpPr>
          <p:nvPr>
            <p:ph type="body" sz="quarter" idx="13"/>
          </p:nvPr>
        </p:nvSpPr>
        <p:spPr/>
        <p:txBody>
          <a:bodyPr/>
          <a:lstStyle/>
          <a:p>
            <a:pPr marL="0" indent="0">
              <a:buNone/>
            </a:pPr>
            <a:r>
              <a:rPr lang="de-DE" b="1" dirty="0">
                <a:solidFill>
                  <a:schemeClr val="accent5"/>
                </a:solidFill>
              </a:rPr>
              <a:t>Sind die Maßnahmen des Primären Explosionsschutzes ausgeschöpft und besteht immer noch eine Gefahr, so sind Maßnahmen des sekundären Explosionsschutzes zu prüfen!</a:t>
            </a:r>
          </a:p>
          <a:p>
            <a:pPr marL="0" indent="0">
              <a:buNone/>
            </a:pPr>
            <a:r>
              <a:rPr lang="de-DE" b="1" dirty="0">
                <a:solidFill>
                  <a:schemeClr val="accent2"/>
                </a:solidFill>
              </a:rPr>
              <a:t>Sekundärer Explosionsschutz: </a:t>
            </a:r>
            <a:r>
              <a:rPr lang="de-DE" b="1" dirty="0"/>
              <a:t>Vermeiden von Zündquellen</a:t>
            </a:r>
          </a:p>
          <a:p>
            <a:pPr marL="285750" indent="-285750"/>
            <a:r>
              <a:rPr lang="de-DE" dirty="0"/>
              <a:t>Außerbetriebnahme elektrischer und sonstiger nichtexplosionsgeschützter Anlagen</a:t>
            </a:r>
          </a:p>
          <a:p>
            <a:pPr marL="285750" indent="-285750"/>
            <a:r>
              <a:rPr lang="de-DE" dirty="0"/>
              <a:t>Durchführung von Arbeiten mit Zündgefahr (z.B. Schweißarbeiten) in ausreichendem Sicherheitsabstand</a:t>
            </a:r>
          </a:p>
          <a:p>
            <a:pPr marL="285750" indent="-285750"/>
            <a:r>
              <a:rPr lang="de-DE" dirty="0"/>
              <a:t>Vermeidung von Reib- und Schlagfunken</a:t>
            </a:r>
          </a:p>
          <a:p>
            <a:pPr marL="285750" indent="-285750"/>
            <a:r>
              <a:rPr lang="de-DE" dirty="0"/>
              <a:t>Vermeidung der elektrostatischen Aufladung von Personen (z.B. durch ableitfähige Arbeitskleidung und persönliche Schutzausrüstung, Ableitfähigkeit Kran etc.) und Einbauten nach den Vorgaben der TRGS 723</a:t>
            </a:r>
          </a:p>
          <a:p>
            <a:pPr marL="285750" indent="-285750"/>
            <a:r>
              <a:rPr lang="de-DE" dirty="0"/>
              <a:t>Verwendung geeigneter elektrischer und nicht elektrischer Arbeitsmittel</a:t>
            </a:r>
          </a:p>
          <a:p>
            <a:pPr marL="285750" indent="-285750"/>
            <a:r>
              <a:rPr lang="de-DE" dirty="0"/>
              <a:t>…</a:t>
            </a:r>
          </a:p>
          <a:p>
            <a:endParaRPr lang="de-DE" dirty="0"/>
          </a:p>
        </p:txBody>
      </p:sp>
    </p:spTree>
    <p:extLst>
      <p:ext uri="{BB962C8B-B14F-4D97-AF65-F5344CB8AC3E}">
        <p14:creationId xmlns:p14="http://schemas.microsoft.com/office/powerpoint/2010/main" val="161326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169" y="228600"/>
            <a:ext cx="10607391" cy="1143000"/>
          </a:xfrm>
        </p:spPr>
        <p:txBody>
          <a:bodyPr/>
          <a:lstStyle/>
          <a:p>
            <a:r>
              <a:rPr lang="de-DE" dirty="0"/>
              <a:t>Weitere allgemeine Maßnahmen und Verhaltensregeln I</a:t>
            </a:r>
            <a:br>
              <a:rPr lang="de-DE" dirty="0"/>
            </a:br>
            <a:r>
              <a:rPr lang="de-DE" sz="2000" dirty="0">
                <a:solidFill>
                  <a:schemeClr val="accent2"/>
                </a:solidFill>
              </a:rPr>
              <a:t>TRGS 722, TRGS 529 und TRAS 120</a:t>
            </a:r>
          </a:p>
        </p:txBody>
      </p:sp>
      <p:sp>
        <p:nvSpPr>
          <p:cNvPr id="8" name="Datumsplatzhalter 7"/>
          <p:cNvSpPr>
            <a:spLocks noGrp="1"/>
          </p:cNvSpPr>
          <p:nvPr>
            <p:ph type="dt" sz="half" idx="10"/>
          </p:nvPr>
        </p:nvSpPr>
        <p:spPr/>
        <p:txBody>
          <a:bodyPr/>
          <a:lstStyle/>
          <a:p>
            <a:r>
              <a:rPr lang="de-DE" dirty="0"/>
              <a:t>Schulung 2025/2026</a:t>
            </a:r>
          </a:p>
        </p:txBody>
      </p:sp>
      <p:sp>
        <p:nvSpPr>
          <p:cNvPr id="6" name="Foliennummernplatzhalter 5"/>
          <p:cNvSpPr>
            <a:spLocks noGrp="1"/>
          </p:cNvSpPr>
          <p:nvPr>
            <p:ph type="sldNum" sz="quarter" idx="12"/>
          </p:nvPr>
        </p:nvSpPr>
        <p:spPr/>
        <p:txBody>
          <a:bodyPr/>
          <a:lstStyle/>
          <a:p>
            <a:fld id="{D42DA815-CE49-4499-B3BB-5F7C969A1704}" type="slidenum">
              <a:rPr lang="de-DE" smtClean="0"/>
              <a:pPr/>
              <a:t>33</a:t>
            </a:fld>
            <a:endParaRPr lang="de-DE" dirty="0"/>
          </a:p>
        </p:txBody>
      </p:sp>
      <p:sp>
        <p:nvSpPr>
          <p:cNvPr id="3" name="Inhaltsplatzhalter 2"/>
          <p:cNvSpPr>
            <a:spLocks noGrp="1"/>
          </p:cNvSpPr>
          <p:nvPr>
            <p:ph type="body" sz="quarter" idx="13"/>
          </p:nvPr>
        </p:nvSpPr>
        <p:spPr>
          <a:xfrm>
            <a:off x="529167" y="1556792"/>
            <a:ext cx="11178119" cy="4844008"/>
          </a:xfrm>
          <a:prstGeom prst="rect">
            <a:avLst/>
          </a:prstGeom>
        </p:spPr>
        <p:txBody>
          <a:bodyPr/>
          <a:lstStyle/>
          <a:p>
            <a:pPr marL="358775" lvl="1" indent="-358775">
              <a:buClr>
                <a:schemeClr val="tx1"/>
              </a:buClr>
            </a:pPr>
            <a:r>
              <a:rPr lang="de-DE" dirty="0">
                <a:solidFill>
                  <a:schemeClr val="accent1"/>
                </a:solidFill>
              </a:rPr>
              <a:t>Sicherheitsabsperrarmaturen müssen vorhanden und bekannt sein.</a:t>
            </a:r>
          </a:p>
          <a:p>
            <a:pPr marL="358775" lvl="1" indent="-358775">
              <a:buClr>
                <a:schemeClr val="tx1"/>
              </a:buClr>
            </a:pPr>
            <a:endParaRPr lang="de-DE" sz="1000" dirty="0">
              <a:solidFill>
                <a:schemeClr val="accent1"/>
              </a:solidFill>
            </a:endParaRPr>
          </a:p>
          <a:p>
            <a:pPr marL="358775" indent="-358775">
              <a:buClr>
                <a:schemeClr val="tx1"/>
              </a:buClr>
              <a:buFont typeface="Arial" pitchFamily="34" charset="0"/>
              <a:buChar char="•"/>
            </a:pPr>
            <a:r>
              <a:rPr lang="de-DE" sz="1800" b="0" dirty="0"/>
              <a:t>Aushänge, Hinweisschilder, Sicherheitskennzeichnung inkl. Kennzeichnung von Ex-Zonen sowie </a:t>
            </a:r>
            <a:r>
              <a:rPr lang="de-DE" altLang="de-DE" sz="1800" b="0" dirty="0"/>
              <a:t>Flucht- und Rettungswege sind zu beachten.</a:t>
            </a:r>
          </a:p>
          <a:p>
            <a:pPr marL="358775" indent="-358775">
              <a:buClr>
                <a:schemeClr val="tx1"/>
              </a:buClr>
              <a:buFont typeface="Arial" pitchFamily="34" charset="0"/>
              <a:buChar char="•"/>
            </a:pPr>
            <a:endParaRPr lang="de-DE" sz="1000" b="0" dirty="0"/>
          </a:p>
          <a:p>
            <a:pPr marL="358775" indent="-358775">
              <a:buClr>
                <a:schemeClr val="tx1"/>
              </a:buClr>
              <a:buFont typeface="Arial" pitchFamily="34" charset="0"/>
              <a:buChar char="•"/>
            </a:pPr>
            <a:r>
              <a:rPr lang="de-DE" sz="1800" b="0" dirty="0"/>
              <a:t>Arbeits- und Betriebsanweisungen sind zu erstellen und zu beachten.</a:t>
            </a:r>
          </a:p>
          <a:p>
            <a:pPr marL="358775" indent="-358775">
              <a:buClr>
                <a:schemeClr val="tx1"/>
              </a:buClr>
              <a:buFont typeface="Arial" pitchFamily="34" charset="0"/>
              <a:buChar char="•"/>
            </a:pPr>
            <a:endParaRPr lang="de-DE" sz="1000" b="0" dirty="0"/>
          </a:p>
          <a:p>
            <a:pPr marL="358775" indent="-358775">
              <a:buClr>
                <a:schemeClr val="tx1"/>
              </a:buClr>
              <a:buFont typeface="Arial" pitchFamily="34" charset="0"/>
              <a:buChar char="•"/>
            </a:pPr>
            <a:r>
              <a:rPr lang="de-DE" sz="1800" b="0" dirty="0"/>
              <a:t>Nur fachkundiges, erfahrenes und geschultes Personal darf eingesetzt werden.</a:t>
            </a:r>
          </a:p>
          <a:p>
            <a:pPr marL="358775" indent="-358775">
              <a:buClr>
                <a:schemeClr val="tx1"/>
              </a:buClr>
              <a:buFont typeface="Arial" pitchFamily="34" charset="0"/>
              <a:buChar char="•"/>
            </a:pPr>
            <a:endParaRPr lang="de-DE" sz="1000" b="0" dirty="0"/>
          </a:p>
          <a:p>
            <a:pPr marL="342900" indent="-342900">
              <a:buFont typeface="Arial" panose="020B0604020202020204" pitchFamily="34" charset="0"/>
              <a:buChar char="•"/>
            </a:pPr>
            <a:r>
              <a:rPr lang="de-DE" altLang="de-DE" sz="1800" b="0" dirty="0"/>
              <a:t>Bei der Einrichtung des Arbeitsplatzes vor Ort ist auf die Übertragung und Auswirkung von Bränden und Explosionen auf benachbarte Bereiche zu achten.</a:t>
            </a:r>
          </a:p>
          <a:p>
            <a:pPr marL="342900" indent="-342900">
              <a:buFont typeface="Arial" panose="020B0604020202020204" pitchFamily="34" charset="0"/>
              <a:buChar char="•"/>
            </a:pPr>
            <a:endParaRPr lang="de-DE" altLang="de-DE" sz="1000" b="0" dirty="0">
              <a:solidFill>
                <a:srgbClr val="0082B0"/>
              </a:solidFill>
            </a:endParaRPr>
          </a:p>
          <a:p>
            <a:pPr marL="342900" indent="-342900">
              <a:buFont typeface="Arial" panose="020B0604020202020204" pitchFamily="34" charset="0"/>
              <a:buChar char="•"/>
            </a:pPr>
            <a:r>
              <a:rPr lang="de-DE" altLang="de-DE" sz="1800" b="0" dirty="0">
                <a:solidFill>
                  <a:srgbClr val="0082B0"/>
                </a:solidFill>
              </a:rPr>
              <a:t>Es ist eine </a:t>
            </a:r>
            <a:r>
              <a:rPr lang="de-DE" altLang="de-DE" sz="1800" b="0" dirty="0">
                <a:solidFill>
                  <a:schemeClr val="accent1"/>
                </a:solidFill>
              </a:rPr>
              <a:t>ausreichende Anzahl Feuerlöscher vorzuhalten und </a:t>
            </a:r>
            <a:r>
              <a:rPr lang="de-DE" altLang="de-DE" sz="1800" b="0" dirty="0"/>
              <a:t>Angriffswege zur Brandbekämpfung dürfen nicht versperrt werden.</a:t>
            </a:r>
          </a:p>
          <a:p>
            <a:pPr marL="342900" indent="-342900">
              <a:buFont typeface="Arial" panose="020B0604020202020204" pitchFamily="34" charset="0"/>
              <a:buChar char="•"/>
            </a:pPr>
            <a:endParaRPr lang="de-DE" altLang="de-DE" sz="1000" dirty="0"/>
          </a:p>
          <a:p>
            <a:pPr marL="342900" lvl="1" indent="-342900">
              <a:buClr>
                <a:srgbClr val="007FAC"/>
              </a:buClr>
            </a:pPr>
            <a:r>
              <a:rPr lang="de-DE" b="1" dirty="0">
                <a:solidFill>
                  <a:schemeClr val="accent5"/>
                </a:solidFill>
              </a:rPr>
              <a:t>Rauchen und offenes Feuer/Licht sind verboten </a:t>
            </a:r>
            <a:r>
              <a:rPr lang="de-DE" dirty="0">
                <a:solidFill>
                  <a:schemeClr val="accent1"/>
                </a:solidFill>
              </a:rPr>
              <a:t>oder nur in gekennzeichneten Bereichen zu erlauben.</a:t>
            </a:r>
          </a:p>
          <a:p>
            <a:pPr marL="0" lvl="1" indent="0">
              <a:buClr>
                <a:srgbClr val="007FAC"/>
              </a:buClr>
              <a:buNone/>
            </a:pPr>
            <a:endParaRPr lang="de-DE" sz="1000" dirty="0">
              <a:solidFill>
                <a:schemeClr val="accent1"/>
              </a:solidFill>
            </a:endParaRPr>
          </a:p>
          <a:p>
            <a:pPr marL="0" lvl="1" indent="0">
              <a:buClr>
                <a:srgbClr val="007FAC"/>
              </a:buClr>
              <a:buNone/>
            </a:pPr>
            <a:r>
              <a:rPr lang="de-DE" dirty="0">
                <a:solidFill>
                  <a:schemeClr val="accent1"/>
                </a:solidFill>
              </a:rPr>
              <a:t>		</a:t>
            </a:r>
          </a:p>
        </p:txBody>
      </p:sp>
    </p:spTree>
    <p:extLst>
      <p:ext uri="{BB962C8B-B14F-4D97-AF65-F5344CB8AC3E}">
        <p14:creationId xmlns:p14="http://schemas.microsoft.com/office/powerpoint/2010/main" val="2327673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5839C-7251-1FFA-194B-B3745AE9B3A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109F2FB-726A-BCE8-7AAB-201A216B9B0B}"/>
              </a:ext>
            </a:extLst>
          </p:cNvPr>
          <p:cNvSpPr>
            <a:spLocks noGrp="1"/>
          </p:cNvSpPr>
          <p:nvPr>
            <p:ph type="title"/>
          </p:nvPr>
        </p:nvSpPr>
        <p:spPr>
          <a:xfrm>
            <a:off x="529169" y="228600"/>
            <a:ext cx="10607391" cy="1143000"/>
          </a:xfrm>
        </p:spPr>
        <p:txBody>
          <a:bodyPr/>
          <a:lstStyle/>
          <a:p>
            <a:r>
              <a:rPr lang="de-DE" dirty="0"/>
              <a:t>Weitere allgemeine Maßnahmen und Verhaltensregeln II</a:t>
            </a:r>
            <a:br>
              <a:rPr lang="de-DE" dirty="0"/>
            </a:br>
            <a:r>
              <a:rPr lang="de-DE" sz="2000" dirty="0">
                <a:solidFill>
                  <a:schemeClr val="accent2"/>
                </a:solidFill>
              </a:rPr>
              <a:t>TRGS 722, TRGS 529 und TRAS 120</a:t>
            </a:r>
          </a:p>
        </p:txBody>
      </p:sp>
      <p:sp>
        <p:nvSpPr>
          <p:cNvPr id="8" name="Datumsplatzhalter 7">
            <a:extLst>
              <a:ext uri="{FF2B5EF4-FFF2-40B4-BE49-F238E27FC236}">
                <a16:creationId xmlns:a16="http://schemas.microsoft.com/office/drawing/2014/main" id="{84395530-EB7E-B88F-8066-083374D961FA}"/>
              </a:ext>
            </a:extLst>
          </p:cNvPr>
          <p:cNvSpPr>
            <a:spLocks noGrp="1"/>
          </p:cNvSpPr>
          <p:nvPr>
            <p:ph type="dt" sz="half" idx="10"/>
          </p:nvPr>
        </p:nvSpPr>
        <p:spPr/>
        <p:txBody>
          <a:bodyPr/>
          <a:lstStyle/>
          <a:p>
            <a:r>
              <a:rPr lang="de-DE" dirty="0"/>
              <a:t>Schulung 2025/2026</a:t>
            </a:r>
          </a:p>
        </p:txBody>
      </p:sp>
      <p:sp>
        <p:nvSpPr>
          <p:cNvPr id="6" name="Foliennummernplatzhalter 5">
            <a:extLst>
              <a:ext uri="{FF2B5EF4-FFF2-40B4-BE49-F238E27FC236}">
                <a16:creationId xmlns:a16="http://schemas.microsoft.com/office/drawing/2014/main" id="{021CB7ED-E9D6-7E64-6853-9C8C71661227}"/>
              </a:ext>
            </a:extLst>
          </p:cNvPr>
          <p:cNvSpPr>
            <a:spLocks noGrp="1"/>
          </p:cNvSpPr>
          <p:nvPr>
            <p:ph type="sldNum" sz="quarter" idx="12"/>
          </p:nvPr>
        </p:nvSpPr>
        <p:spPr/>
        <p:txBody>
          <a:bodyPr/>
          <a:lstStyle/>
          <a:p>
            <a:fld id="{D42DA815-CE49-4499-B3BB-5F7C969A1704}" type="slidenum">
              <a:rPr lang="de-DE" smtClean="0"/>
              <a:pPr/>
              <a:t>34</a:t>
            </a:fld>
            <a:endParaRPr lang="de-DE" dirty="0"/>
          </a:p>
        </p:txBody>
      </p:sp>
      <p:sp>
        <p:nvSpPr>
          <p:cNvPr id="3" name="Inhaltsplatzhalter 2">
            <a:extLst>
              <a:ext uri="{FF2B5EF4-FFF2-40B4-BE49-F238E27FC236}">
                <a16:creationId xmlns:a16="http://schemas.microsoft.com/office/drawing/2014/main" id="{0CC1FEBF-75AA-735E-59D6-821D0E587724}"/>
              </a:ext>
            </a:extLst>
          </p:cNvPr>
          <p:cNvSpPr>
            <a:spLocks noGrp="1"/>
          </p:cNvSpPr>
          <p:nvPr>
            <p:ph type="body" sz="quarter" idx="13"/>
          </p:nvPr>
        </p:nvSpPr>
        <p:spPr>
          <a:xfrm>
            <a:off x="529167" y="1556792"/>
            <a:ext cx="11178119" cy="4844008"/>
          </a:xfrm>
          <a:prstGeom prst="rect">
            <a:avLst/>
          </a:prstGeom>
        </p:spPr>
        <p:txBody>
          <a:bodyPr/>
          <a:lstStyle/>
          <a:p>
            <a:pPr marL="342900" indent="-342900">
              <a:buFont typeface="Arial" panose="020B0604020202020204" pitchFamily="34" charset="0"/>
              <a:buChar char="•"/>
            </a:pPr>
            <a:r>
              <a:rPr lang="de-DE" sz="1800" dirty="0">
                <a:solidFill>
                  <a:schemeClr val="accent5"/>
                </a:solidFill>
              </a:rPr>
              <a:t>Unbefugten ist das Betreten des Arbeitsbereiches verboten</a:t>
            </a:r>
            <a:r>
              <a:rPr lang="de-DE" sz="1800" dirty="0"/>
              <a:t>.</a:t>
            </a:r>
          </a:p>
          <a:p>
            <a:endParaRPr lang="de-DE" sz="1000" b="0" dirty="0"/>
          </a:p>
          <a:p>
            <a:pPr marL="342900" indent="-342900">
              <a:buFont typeface="Arial" panose="020B0604020202020204" pitchFamily="34" charset="0"/>
              <a:buChar char="•"/>
            </a:pPr>
            <a:r>
              <a:rPr lang="de-DE" sz="1800" b="0" dirty="0"/>
              <a:t>Soweit nach der Gefährdungsbeurteilung erforderlich, </a:t>
            </a:r>
          </a:p>
          <a:p>
            <a:pPr marL="342900" indent="-342900">
              <a:buFont typeface="Arial" panose="020B0604020202020204" pitchFamily="34" charset="0"/>
              <a:buChar char="•"/>
            </a:pPr>
            <a:endParaRPr lang="de-DE" sz="1000" b="0" dirty="0"/>
          </a:p>
          <a:p>
            <a:pPr marL="611981" lvl="1" indent="-342900"/>
            <a:r>
              <a:rPr lang="de-DE" dirty="0"/>
              <a:t>muss es </a:t>
            </a:r>
            <a:r>
              <a:rPr lang="de-DE" dirty="0">
                <a:solidFill>
                  <a:schemeClr val="accent1"/>
                </a:solidFill>
              </a:rPr>
              <a:t>bei Energieausfall möglich </a:t>
            </a:r>
            <a:r>
              <a:rPr lang="de-DE" dirty="0"/>
              <a:t>sein, Geräte und Schutzsysteme </a:t>
            </a:r>
            <a:r>
              <a:rPr lang="de-DE" dirty="0">
                <a:solidFill>
                  <a:schemeClr val="accent5"/>
                </a:solidFill>
              </a:rPr>
              <a:t>in einem sicheren Betriebszustand zu halten</a:t>
            </a:r>
            <a:r>
              <a:rPr lang="de-DE" dirty="0"/>
              <a:t>.</a:t>
            </a:r>
          </a:p>
          <a:p>
            <a:pPr marL="611981" lvl="1" indent="-342900"/>
            <a:endParaRPr lang="de-DE" sz="1000" dirty="0"/>
          </a:p>
          <a:p>
            <a:pPr marL="611981" lvl="1" indent="-342900"/>
            <a:r>
              <a:rPr lang="de-DE" dirty="0"/>
              <a:t>müssen im Automatikbetrieb laufende Geräte und Schutzsysteme, die vom bestimmungsgemäßen Betrieb abweichen, unter sicheren Bedingungen </a:t>
            </a:r>
            <a:r>
              <a:rPr lang="de-DE" dirty="0">
                <a:solidFill>
                  <a:schemeClr val="accent5"/>
                </a:solidFill>
              </a:rPr>
              <a:t>von Hand abgeschaltet</a:t>
            </a:r>
            <a:r>
              <a:rPr lang="de-DE" dirty="0"/>
              <a:t> werden können.</a:t>
            </a:r>
          </a:p>
          <a:p>
            <a:pPr marL="611981" lvl="1" indent="-342900"/>
            <a:endParaRPr lang="de-DE" sz="1000" dirty="0"/>
          </a:p>
          <a:p>
            <a:pPr marL="611981" lvl="1" indent="-342900"/>
            <a:r>
              <a:rPr lang="de-DE" dirty="0"/>
              <a:t>müssen gespeicherte Energien beim Betätigen der Notabschalteinrichtungen so schnell und sicher wie möglich abgebaut oder isoliert werden. </a:t>
            </a:r>
          </a:p>
          <a:p>
            <a:pPr marL="342900" lvl="1" indent="-342900">
              <a:buClr>
                <a:srgbClr val="007FAC"/>
              </a:buClr>
            </a:pPr>
            <a:r>
              <a:rPr lang="de-DE" dirty="0">
                <a:solidFill>
                  <a:schemeClr val="accent1"/>
                </a:solidFill>
              </a:rPr>
              <a:t>…</a:t>
            </a:r>
          </a:p>
          <a:p>
            <a:pPr marL="0" lvl="1" indent="0">
              <a:buClr>
                <a:srgbClr val="007FAC"/>
              </a:buClr>
              <a:buNone/>
            </a:pPr>
            <a:r>
              <a:rPr lang="de-DE" dirty="0">
                <a:solidFill>
                  <a:schemeClr val="accent1"/>
                </a:solidFill>
              </a:rPr>
              <a:t>		</a:t>
            </a:r>
          </a:p>
        </p:txBody>
      </p:sp>
    </p:spTree>
    <p:extLst>
      <p:ext uri="{BB962C8B-B14F-4D97-AF65-F5344CB8AC3E}">
        <p14:creationId xmlns:p14="http://schemas.microsoft.com/office/powerpoint/2010/main" val="708454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187DF-DB47-8A1C-B3A4-653466130E7C}"/>
            </a:ext>
          </a:extLst>
        </p:cNvPr>
        <p:cNvGrpSpPr/>
        <p:nvPr/>
      </p:nvGrpSpPr>
      <p:grpSpPr>
        <a:xfrm>
          <a:off x="0" y="0"/>
          <a:ext cx="0" cy="0"/>
          <a:chOff x="0" y="0"/>
          <a:chExt cx="0" cy="0"/>
        </a:xfrm>
      </p:grpSpPr>
      <p:grpSp>
        <p:nvGrpSpPr>
          <p:cNvPr id="2" name="Gruppieren 9">
            <a:extLst>
              <a:ext uri="{FF2B5EF4-FFF2-40B4-BE49-F238E27FC236}">
                <a16:creationId xmlns:a16="http://schemas.microsoft.com/office/drawing/2014/main" id="{E5FC3804-2C76-CAC9-D894-1621F11AB82B}"/>
              </a:ext>
            </a:extLst>
          </p:cNvPr>
          <p:cNvGrpSpPr>
            <a:grpSpLocks/>
          </p:cNvGrpSpPr>
          <p:nvPr/>
        </p:nvGrpSpPr>
        <p:grpSpPr bwMode="auto">
          <a:xfrm>
            <a:off x="1631504" y="2143123"/>
            <a:ext cx="8662505" cy="2928937"/>
            <a:chOff x="357188" y="2786063"/>
            <a:chExt cx="8429625" cy="2928937"/>
          </a:xfrm>
        </p:grpSpPr>
        <p:sp>
          <p:nvSpPr>
            <p:cNvPr id="5" name="Rechteck 4">
              <a:extLst>
                <a:ext uri="{FF2B5EF4-FFF2-40B4-BE49-F238E27FC236}">
                  <a16:creationId xmlns:a16="http://schemas.microsoft.com/office/drawing/2014/main" id="{6D00C732-239E-CB8B-26ED-C30E2ED4C422}"/>
                </a:ext>
              </a:extLst>
            </p:cNvPr>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a:extLst>
                <a:ext uri="{FF2B5EF4-FFF2-40B4-BE49-F238E27FC236}">
                  <a16:creationId xmlns:a16="http://schemas.microsoft.com/office/drawing/2014/main" id="{77E7EF72-FA3A-7EB7-B776-4CB3E856AE7A}"/>
                </a:ext>
              </a:extLst>
            </p:cNvPr>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a:extLst>
                <a:ext uri="{FF2B5EF4-FFF2-40B4-BE49-F238E27FC236}">
                  <a16:creationId xmlns:a16="http://schemas.microsoft.com/office/drawing/2014/main" id="{5452664E-BBCB-5898-049D-CE1730FE6113}"/>
                </a:ext>
              </a:extLst>
            </p:cNvPr>
            <p:cNvSpPr>
              <a:spLocks noChangeArrowheads="1"/>
            </p:cNvSpPr>
            <p:nvPr/>
          </p:nvSpPr>
          <p:spPr bwMode="auto">
            <a:xfrm>
              <a:off x="428333"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400" b="1" dirty="0">
                  <a:solidFill>
                    <a:schemeClr val="accent1"/>
                  </a:solidFill>
                  <a:latin typeface="+mj-lt"/>
                </a:rPr>
                <a:t>Verwendung von Geräten in explosionsgefährdeten Bereichen</a:t>
              </a:r>
              <a:endParaRPr lang="de-DE" altLang="de-DE" sz="2400" dirty="0">
                <a:latin typeface="+mj-lt"/>
              </a:endParaRPr>
            </a:p>
          </p:txBody>
        </p:sp>
        <p:pic>
          <p:nvPicPr>
            <p:cNvPr id="17414" name="Picture 8">
              <a:extLst>
                <a:ext uri="{FF2B5EF4-FFF2-40B4-BE49-F238E27FC236}">
                  <a16:creationId xmlns:a16="http://schemas.microsoft.com/office/drawing/2014/main" id="{63884EFA-48B4-0D4D-0FA6-FE64AC90A2C6}"/>
                </a:ext>
              </a:extLst>
            </p:cNvPr>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a:extLst>
              <a:ext uri="{FF2B5EF4-FFF2-40B4-BE49-F238E27FC236}">
                <a16:creationId xmlns:a16="http://schemas.microsoft.com/office/drawing/2014/main" id="{9273736B-7EF1-2ABB-8FCA-CF62EF6C8AED}"/>
              </a:ext>
            </a:extLst>
          </p:cNvPr>
          <p:cNvSpPr>
            <a:spLocks noGrp="1"/>
          </p:cNvSpPr>
          <p:nvPr>
            <p:ph type="dt" sz="half" idx="10"/>
          </p:nvPr>
        </p:nvSpPr>
        <p:spPr/>
        <p:txBody>
          <a:bodyPr/>
          <a:lstStyle/>
          <a:p>
            <a:pPr>
              <a:defRPr/>
            </a:pPr>
            <a:r>
              <a:rPr lang="de-DE"/>
              <a:t>Schulung 2025/2026</a:t>
            </a:r>
            <a:endParaRPr lang="de-DE" dirty="0"/>
          </a:p>
        </p:txBody>
      </p:sp>
      <p:sp>
        <p:nvSpPr>
          <p:cNvPr id="8" name="Foliennummernplatzhalter 7">
            <a:extLst>
              <a:ext uri="{FF2B5EF4-FFF2-40B4-BE49-F238E27FC236}">
                <a16:creationId xmlns:a16="http://schemas.microsoft.com/office/drawing/2014/main" id="{26A4557B-3AC9-6AEA-DB05-4CD5DCA1CD01}"/>
              </a:ext>
            </a:extLst>
          </p:cNvPr>
          <p:cNvSpPr>
            <a:spLocks noGrp="1"/>
          </p:cNvSpPr>
          <p:nvPr>
            <p:ph type="sldNum" sz="quarter" idx="11"/>
          </p:nvPr>
        </p:nvSpPr>
        <p:spPr/>
        <p:txBody>
          <a:bodyPr/>
          <a:lstStyle/>
          <a:p>
            <a:pPr>
              <a:defRPr/>
            </a:pPr>
            <a:fld id="{42020CB9-598F-41BD-B058-380FB38EF93E}" type="slidenum">
              <a:rPr lang="de-DE" smtClean="0"/>
              <a:pPr>
                <a:defRPr/>
              </a:pPr>
              <a:t>35</a:t>
            </a:fld>
            <a:endParaRPr lang="de-DE" dirty="0"/>
          </a:p>
        </p:txBody>
      </p:sp>
    </p:spTree>
    <p:extLst>
      <p:ext uri="{BB962C8B-B14F-4D97-AF65-F5344CB8AC3E}">
        <p14:creationId xmlns:p14="http://schemas.microsoft.com/office/powerpoint/2010/main" val="2143843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Verwendung von Geräten im Ex-Schutz</a:t>
            </a:r>
            <a:br>
              <a:rPr lang="de-DE" dirty="0"/>
            </a:br>
            <a:r>
              <a:rPr lang="de-DE" sz="2000" dirty="0">
                <a:solidFill>
                  <a:schemeClr val="accent2"/>
                </a:solidFill>
              </a:rPr>
              <a:t>Richtlinie 2014/34/EU (ATEX)</a:t>
            </a: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42DA815-CE49-4499-B3BB-5F7C969A1704}" type="slidenum">
              <a:rPr lang="de-DE" smtClean="0"/>
              <a:pPr/>
              <a:t>36</a:t>
            </a:fld>
            <a:endParaRPr lang="de-DE" dirty="0"/>
          </a:p>
        </p:txBody>
      </p:sp>
      <p:sp>
        <p:nvSpPr>
          <p:cNvPr id="5" name="Textplatzhalter 4"/>
          <p:cNvSpPr>
            <a:spLocks noGrp="1"/>
          </p:cNvSpPr>
          <p:nvPr>
            <p:ph type="body" sz="quarter" idx="13"/>
          </p:nvPr>
        </p:nvSpPr>
        <p:spPr>
          <a:xfrm>
            <a:off x="529167" y="1556792"/>
            <a:ext cx="9095225" cy="4536504"/>
          </a:xfrm>
        </p:spPr>
        <p:txBody>
          <a:bodyPr/>
          <a:lstStyle/>
          <a:p>
            <a:r>
              <a:rPr lang="de-DE" b="0" dirty="0"/>
              <a:t>Seit </a:t>
            </a:r>
            <a:r>
              <a:rPr lang="de-DE" b="0" dirty="0">
                <a:solidFill>
                  <a:schemeClr val="accent5"/>
                </a:solidFill>
              </a:rPr>
              <a:t>21.04.2016</a:t>
            </a:r>
            <a:r>
              <a:rPr lang="de-DE" b="0" dirty="0"/>
              <a:t> dürfen nur Produkte nach dieser Richtlinie in Verkehr gebracht werden. Zertifikate nach der „alten“ ATEX-Richtlinie 94/9/EG bleiben weiter gültig und Altgeräte können weiter verwendet werden. Über die 11.ProdSV wurde die Richtlinie in deutsches Recht überführt:</a:t>
            </a:r>
          </a:p>
          <a:p>
            <a:endParaRPr lang="de-DE" sz="1000" b="0" dirty="0"/>
          </a:p>
          <a:p>
            <a:pPr marL="273050" lvl="1" indent="-273050"/>
            <a:r>
              <a:rPr lang="de-DE" sz="1800" dirty="0"/>
              <a:t>Richtet sich an </a:t>
            </a:r>
            <a:r>
              <a:rPr lang="de-DE" sz="1800" dirty="0">
                <a:solidFill>
                  <a:schemeClr val="accent5"/>
                </a:solidFill>
              </a:rPr>
              <a:t>Hersteller und Inverkehrbringer von Geräten, Schutzsystemen, Komponenten, Sicherheits-, Kontroll-, und Regelvorrichtungen, die in explosions-gefährdeten Bereichen eingesetzt werden und über eine eigene potentielle Zündquelle verfügen</a:t>
            </a:r>
            <a:r>
              <a:rPr lang="de-DE" sz="1800" dirty="0"/>
              <a:t>.</a:t>
            </a:r>
          </a:p>
          <a:p>
            <a:pPr marL="273050" lvl="1" indent="-273050"/>
            <a:r>
              <a:rPr lang="de-DE" sz="1800" dirty="0"/>
              <a:t>Diese dürfen nur in den Markt gebracht werden, wenn diese den Bestimmungen der Verordnung entsprechen.</a:t>
            </a:r>
          </a:p>
          <a:p>
            <a:pPr marL="273050" lvl="1" indent="-273050"/>
            <a:r>
              <a:rPr lang="de-DE" sz="1800" dirty="0"/>
              <a:t>Die Verordnung sieht eine besondere </a:t>
            </a:r>
            <a:r>
              <a:rPr lang="de-DE" sz="1800" dirty="0">
                <a:solidFill>
                  <a:schemeClr val="accent5"/>
                </a:solidFill>
              </a:rPr>
              <a:t>EX-Kennzeichnung </a:t>
            </a:r>
            <a:r>
              <a:rPr lang="de-DE" sz="1800" dirty="0"/>
              <a:t>vor, mit der Hersteller u.a. die Übereinstimmung mit allen Anforderungen der Verordnung bestätigen.</a:t>
            </a:r>
          </a:p>
          <a:p>
            <a:pPr marL="273050" lvl="1" indent="-273050"/>
            <a:endParaRPr lang="de-DE" sz="1800" dirty="0"/>
          </a:p>
          <a:p>
            <a:pPr marL="273050" lvl="1" indent="-273050"/>
            <a:endParaRPr lang="de-DE" sz="1800" dirty="0"/>
          </a:p>
        </p:txBody>
      </p:sp>
      <p:sp>
        <p:nvSpPr>
          <p:cNvPr id="7" name="Rectangle 1"/>
          <p:cNvSpPr>
            <a:spLocks noChangeArrowheads="1"/>
          </p:cNvSpPr>
          <p:nvPr/>
        </p:nvSpPr>
        <p:spPr bwMode="auto">
          <a:xfrm>
            <a:off x="1524000" y="-184666"/>
            <a:ext cx="4026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dirty="0">
                <a:latin typeface="Arial" panose="020B0604020202020204" pitchFamily="34" charset="0"/>
              </a:rPr>
              <a:t>  </a:t>
            </a:r>
            <a:r>
              <a:rPr lang="de-DE" altLang="de-DE" sz="700" dirty="0">
                <a:latin typeface="Arial" panose="020B0604020202020204" pitchFamily="34" charset="0"/>
              </a:rPr>
              <a:t>,</a:t>
            </a:r>
            <a:r>
              <a:rPr lang="de-DE" altLang="de-DE" dirty="0">
                <a:latin typeface="Arial" panose="020B0604020202020204" pitchFamily="34" charset="0"/>
              </a:rPr>
              <a:t> </a:t>
            </a:r>
          </a:p>
        </p:txBody>
      </p:sp>
      <p:sp>
        <p:nvSpPr>
          <p:cNvPr id="8" name="Rectangle 3"/>
          <p:cNvSpPr>
            <a:spLocks noChangeArrowheads="1"/>
          </p:cNvSpPr>
          <p:nvPr/>
        </p:nvSpPr>
        <p:spPr bwMode="auto">
          <a:xfrm>
            <a:off x="1676400" y="-32266"/>
            <a:ext cx="4026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de-DE" altLang="de-DE" dirty="0">
                <a:latin typeface="Arial" panose="020B0604020202020204" pitchFamily="34" charset="0"/>
              </a:rPr>
              <a:t>  </a:t>
            </a:r>
            <a:r>
              <a:rPr lang="de-DE" altLang="de-DE" sz="700" dirty="0">
                <a:latin typeface="Arial" panose="020B0604020202020204" pitchFamily="34" charset="0"/>
              </a:rPr>
              <a:t>,</a:t>
            </a:r>
            <a:r>
              <a:rPr lang="de-DE" altLang="de-DE" dirty="0">
                <a:latin typeface="Arial" panose="020B0604020202020204" pitchFamily="34" charset="0"/>
              </a:rPr>
              <a:t> </a:t>
            </a:r>
          </a:p>
        </p:txBody>
      </p:sp>
      <p:pic>
        <p:nvPicPr>
          <p:cNvPr id="9" name="Grafik 8"/>
          <p:cNvPicPr>
            <a:picLocks noChangeAspect="1"/>
          </p:cNvPicPr>
          <p:nvPr/>
        </p:nvPicPr>
        <p:blipFill>
          <a:blip r:embed="rId2"/>
          <a:stretch>
            <a:fillRect/>
          </a:stretch>
        </p:blipFill>
        <p:spPr>
          <a:xfrm>
            <a:off x="9624392" y="2317762"/>
            <a:ext cx="2341235" cy="2222476"/>
          </a:xfrm>
          <a:prstGeom prst="rect">
            <a:avLst/>
          </a:prstGeom>
        </p:spPr>
      </p:pic>
      <p:sp>
        <p:nvSpPr>
          <p:cNvPr id="6" name="Textfeld 5">
            <a:extLst>
              <a:ext uri="{FF2B5EF4-FFF2-40B4-BE49-F238E27FC236}">
                <a16:creationId xmlns:a16="http://schemas.microsoft.com/office/drawing/2014/main" id="{7DF1D8B8-13C5-0861-74A6-EE368C64C719}"/>
              </a:ext>
            </a:extLst>
          </p:cNvPr>
          <p:cNvSpPr txBox="1"/>
          <p:nvPr/>
        </p:nvSpPr>
        <p:spPr>
          <a:xfrm>
            <a:off x="9992901" y="4618264"/>
            <a:ext cx="2256249" cy="246221"/>
          </a:xfrm>
          <a:prstGeom prst="rect">
            <a:avLst/>
          </a:prstGeom>
          <a:noFill/>
        </p:spPr>
        <p:txBody>
          <a:bodyPr wrap="square" rtlCol="0">
            <a:spAutoFit/>
          </a:bodyPr>
          <a:lstStyle/>
          <a:p>
            <a:r>
              <a:rPr lang="de-DE" sz="1000" dirty="0">
                <a:solidFill>
                  <a:srgbClr val="0082B0"/>
                </a:solidFill>
                <a:latin typeface="Arial" panose="020B0604020202020204" pitchFamily="34" charset="0"/>
                <a:cs typeface="Arial" panose="020B0604020202020204" pitchFamily="34" charset="0"/>
              </a:rPr>
              <a:t>Quelle Bild: KI-generiert</a:t>
            </a:r>
          </a:p>
        </p:txBody>
      </p:sp>
    </p:spTree>
    <p:extLst>
      <p:ext uri="{BB962C8B-B14F-4D97-AF65-F5344CB8AC3E}">
        <p14:creationId xmlns:p14="http://schemas.microsoft.com/office/powerpoint/2010/main" val="1180550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kern="0" dirty="0">
                <a:solidFill>
                  <a:schemeClr val="accent1"/>
                </a:solidFill>
                <a:latin typeface="Arial"/>
              </a:rPr>
              <a:t>Einteilung von Geräten in Kategorien </a:t>
            </a:r>
            <a:br>
              <a:rPr lang="de-DE" altLang="de-DE" kern="0" dirty="0">
                <a:solidFill>
                  <a:schemeClr val="accent1"/>
                </a:solidFill>
                <a:latin typeface="Arial"/>
              </a:rPr>
            </a:br>
            <a:r>
              <a:rPr lang="de-DE" altLang="de-DE" sz="2000" kern="0" dirty="0">
                <a:solidFill>
                  <a:schemeClr val="accent2"/>
                </a:solidFill>
                <a:latin typeface="Arial"/>
              </a:rPr>
              <a:t>RL 2014/34/EU</a:t>
            </a:r>
            <a:endParaRPr lang="de-DE" sz="2000" dirty="0">
              <a:solidFill>
                <a:schemeClr val="accent2"/>
              </a:solidFill>
            </a:endParaRP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42DA815-CE49-4499-B3BB-5F7C969A1704}" type="slidenum">
              <a:rPr lang="de-DE" smtClean="0"/>
              <a:pPr/>
              <a:t>37</a:t>
            </a:fld>
            <a:endParaRPr lang="de-DE" dirty="0"/>
          </a:p>
        </p:txBody>
      </p:sp>
      <p:sp>
        <p:nvSpPr>
          <p:cNvPr id="5" name="Textplatzhalter 4"/>
          <p:cNvSpPr>
            <a:spLocks noGrp="1"/>
          </p:cNvSpPr>
          <p:nvPr>
            <p:ph type="body" sz="quarter" idx="13"/>
          </p:nvPr>
        </p:nvSpPr>
        <p:spPr/>
        <p:txBody>
          <a:bodyPr/>
          <a:lstStyle/>
          <a:p>
            <a:r>
              <a:rPr lang="de-DE" altLang="de-DE" sz="1800" b="0" dirty="0"/>
              <a:t>Soweit in der Gefährdungsbeurteilung nichts anderes vorgesehen ist, sind in explosionsgefährdeten Bereichen Geräte und Schutzsysteme entsprechend den Kategorien der RL 2014/34/EU auszuwählen (Anhang I Nr. 1.8 GefStoffV).</a:t>
            </a:r>
          </a:p>
          <a:p>
            <a:endParaRPr lang="de-DE" altLang="de-DE" sz="1800" b="0" dirty="0"/>
          </a:p>
          <a:p>
            <a:pPr marL="342900" indent="-342900">
              <a:buFont typeface="Arial" panose="020B0604020202020204" pitchFamily="34" charset="0"/>
              <a:buChar char="•"/>
            </a:pPr>
            <a:r>
              <a:rPr lang="de-DE" altLang="de-DE" sz="1800" b="0" dirty="0"/>
              <a:t>In den Zonen sind folgende Kategorien von Geräten zu verwenden:</a:t>
            </a:r>
          </a:p>
          <a:p>
            <a:pPr marL="701675" lvl="1" indent="-342900"/>
            <a:r>
              <a:rPr lang="de-DE" altLang="de-DE" sz="1800" dirty="0">
                <a:solidFill>
                  <a:schemeClr val="accent5"/>
                </a:solidFill>
              </a:rPr>
              <a:t>Zone 0: </a:t>
            </a:r>
            <a:r>
              <a:rPr lang="de-DE" altLang="de-DE" sz="1800" dirty="0"/>
              <a:t>Geräte der Kategorie 1 (Zwei voneinander unabhängige Schutzmaßnahmen + Gewährleistung des Schutzes beim gleichzeitigen Auftreten von zwei Fehlern),   </a:t>
            </a:r>
          </a:p>
          <a:p>
            <a:pPr marL="701675" lvl="1" indent="-342900"/>
            <a:r>
              <a:rPr lang="de-DE" altLang="de-DE" sz="1800" dirty="0">
                <a:solidFill>
                  <a:schemeClr val="accent5"/>
                </a:solidFill>
              </a:rPr>
              <a:t>Zone 1: </a:t>
            </a:r>
            <a:r>
              <a:rPr lang="de-DE" altLang="de-DE" sz="1800" dirty="0"/>
              <a:t>Geräte der Kategorie 1 oder 2 (Schutzmaßnahmen gewährleisten bei häufigen Störungen oder Fehlerzuständen den sicheren Betrieb), </a:t>
            </a:r>
          </a:p>
          <a:p>
            <a:pPr marL="701675" lvl="1" indent="-342900"/>
            <a:r>
              <a:rPr lang="de-DE" altLang="de-DE" sz="1800" dirty="0">
                <a:solidFill>
                  <a:schemeClr val="accent5"/>
                </a:solidFill>
              </a:rPr>
              <a:t>Zone 2: </a:t>
            </a:r>
            <a:r>
              <a:rPr lang="de-DE" altLang="de-DE" sz="1800" dirty="0"/>
              <a:t>Geräte der Kategorie 1, 2 oder 3 (Hinreichender Schutz bei normalem Betrieb). </a:t>
            </a:r>
          </a:p>
          <a:p>
            <a:pPr marL="358775" lvl="1" indent="0">
              <a:buNone/>
            </a:pPr>
            <a:r>
              <a:rPr lang="de-DE" altLang="de-DE" sz="1800" dirty="0"/>
              <a:t>	</a:t>
            </a:r>
          </a:p>
          <a:p>
            <a:pPr marL="342900" lvl="1" indent="-342900">
              <a:buClr>
                <a:srgbClr val="007FAC"/>
              </a:buClr>
            </a:pPr>
            <a:r>
              <a:rPr lang="de-DE" altLang="de-DE" sz="1800" dirty="0">
                <a:solidFill>
                  <a:schemeClr val="accent1"/>
                </a:solidFill>
              </a:rPr>
              <a:t>Über den Zusatz „G“ oder „D“ wird ausgewiesen, ob das Gerät in einem gasexplosionsgefährdeten oder staubexplosionsgefährdeten Bereich verwendet werden kann.</a:t>
            </a:r>
          </a:p>
          <a:p>
            <a:endParaRPr lang="de-DE" altLang="de-DE" dirty="0">
              <a:solidFill>
                <a:srgbClr val="000000"/>
              </a:solidFill>
            </a:endParaRPr>
          </a:p>
          <a:p>
            <a:endParaRPr lang="de-DE" altLang="de-DE" dirty="0">
              <a:solidFill>
                <a:srgbClr val="000000"/>
              </a:solidFill>
            </a:endParaRPr>
          </a:p>
          <a:p>
            <a:endParaRPr lang="de-DE" altLang="de-DE" dirty="0">
              <a:solidFill>
                <a:srgbClr val="000000"/>
              </a:solidFill>
            </a:endParaRPr>
          </a:p>
          <a:p>
            <a:endParaRPr lang="de-DE" dirty="0"/>
          </a:p>
        </p:txBody>
      </p:sp>
    </p:spTree>
    <p:extLst>
      <p:ext uri="{BB962C8B-B14F-4D97-AF65-F5344CB8AC3E}">
        <p14:creationId xmlns:p14="http://schemas.microsoft.com/office/powerpoint/2010/main" val="3582026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1"/>
                </a:solidFill>
              </a:rPr>
              <a:t>Verwendung von Geräten</a:t>
            </a:r>
            <a:br>
              <a:rPr lang="de-DE" sz="2000" dirty="0">
                <a:solidFill>
                  <a:schemeClr val="accent2"/>
                </a:solidFill>
              </a:rPr>
            </a:br>
            <a:r>
              <a:rPr lang="de-DE" sz="2000" dirty="0">
                <a:solidFill>
                  <a:schemeClr val="accent2"/>
                </a:solidFill>
              </a:rPr>
              <a:t>TRGS 723 </a:t>
            </a:r>
          </a:p>
        </p:txBody>
      </p:sp>
      <p:sp>
        <p:nvSpPr>
          <p:cNvPr id="9" name="Datumsplatzhalter 8"/>
          <p:cNvSpPr>
            <a:spLocks noGrp="1"/>
          </p:cNvSpPr>
          <p:nvPr>
            <p:ph type="dt" sz="half" idx="10"/>
          </p:nvPr>
        </p:nvSpPr>
        <p:spPr/>
        <p:txBody>
          <a:bodyPr/>
          <a:lstStyle/>
          <a:p>
            <a:r>
              <a:rPr lang="de-DE"/>
              <a:t>Schulung 2025/2026</a:t>
            </a:r>
            <a:endParaRPr lang="de-DE" dirty="0"/>
          </a:p>
        </p:txBody>
      </p:sp>
      <p:sp>
        <p:nvSpPr>
          <p:cNvPr id="6" name="Foliennummernplatzhalter 5"/>
          <p:cNvSpPr>
            <a:spLocks noGrp="1"/>
          </p:cNvSpPr>
          <p:nvPr>
            <p:ph type="sldNum" sz="quarter" idx="12"/>
          </p:nvPr>
        </p:nvSpPr>
        <p:spPr/>
        <p:txBody>
          <a:bodyPr/>
          <a:lstStyle/>
          <a:p>
            <a:fld id="{D42DA815-CE49-4499-B3BB-5F7C969A1704}" type="slidenum">
              <a:rPr lang="de-DE" smtClean="0"/>
              <a:pPr/>
              <a:t>38</a:t>
            </a:fld>
            <a:endParaRPr lang="de-DE" dirty="0"/>
          </a:p>
        </p:txBody>
      </p:sp>
      <p:pic>
        <p:nvPicPr>
          <p:cNvPr id="8" name="Inhaltsplatzhalter 7"/>
          <p:cNvPicPr>
            <a:picLocks noGrp="1" noChangeAspect="1"/>
          </p:cNvPicPr>
          <p:nvPr>
            <p:ph idx="4294967295"/>
          </p:nvPr>
        </p:nvPicPr>
        <p:blipFill>
          <a:blip r:embed="rId2" cstate="print"/>
          <a:stretch>
            <a:fillRect/>
          </a:stretch>
        </p:blipFill>
        <p:spPr>
          <a:xfrm>
            <a:off x="1415480" y="1495425"/>
            <a:ext cx="9686925" cy="4905375"/>
          </a:xfrm>
          <a:prstGeom prst="rect">
            <a:avLst/>
          </a:prstGeom>
        </p:spPr>
      </p:pic>
      <p:sp>
        <p:nvSpPr>
          <p:cNvPr id="3" name="Textfeld 2">
            <a:extLst>
              <a:ext uri="{FF2B5EF4-FFF2-40B4-BE49-F238E27FC236}">
                <a16:creationId xmlns:a16="http://schemas.microsoft.com/office/drawing/2014/main" id="{BEE8E906-AD7F-D078-BEA1-9318D32BE752}"/>
              </a:ext>
            </a:extLst>
          </p:cNvPr>
          <p:cNvSpPr txBox="1"/>
          <p:nvPr/>
        </p:nvSpPr>
        <p:spPr>
          <a:xfrm>
            <a:off x="5207903" y="6506289"/>
            <a:ext cx="2256249" cy="246221"/>
          </a:xfrm>
          <a:prstGeom prst="rect">
            <a:avLst/>
          </a:prstGeom>
          <a:noFill/>
        </p:spPr>
        <p:txBody>
          <a:bodyPr wrap="square" rtlCol="0">
            <a:spAutoFit/>
          </a:bodyPr>
          <a:lstStyle/>
          <a:p>
            <a:r>
              <a:rPr lang="de-DE" sz="1000" dirty="0">
                <a:solidFill>
                  <a:srgbClr val="0082B0"/>
                </a:solidFill>
                <a:latin typeface="Arial" panose="020B0604020202020204" pitchFamily="34" charset="0"/>
                <a:cs typeface="Arial" panose="020B0604020202020204" pitchFamily="34" charset="0"/>
              </a:rPr>
              <a:t>Quelle: TRGS 723 Tabelle 1</a:t>
            </a:r>
          </a:p>
        </p:txBody>
      </p:sp>
    </p:spTree>
    <p:extLst>
      <p:ext uri="{BB962C8B-B14F-4D97-AF65-F5344CB8AC3E}">
        <p14:creationId xmlns:p14="http://schemas.microsoft.com/office/powerpoint/2010/main" val="1710638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Kennzeichnung</a:t>
            </a:r>
            <a:br>
              <a:rPr lang="de-DE" dirty="0"/>
            </a:br>
            <a:r>
              <a:rPr lang="de-DE" altLang="de-DE" sz="2000" kern="0" dirty="0">
                <a:solidFill>
                  <a:schemeClr val="accent2"/>
                </a:solidFill>
                <a:latin typeface="Arial"/>
              </a:rPr>
              <a:t>RL 2014/34/EU</a:t>
            </a:r>
            <a:endParaRPr lang="de-DE" sz="2000" dirty="0"/>
          </a:p>
        </p:txBody>
      </p:sp>
      <p:sp>
        <p:nvSpPr>
          <p:cNvPr id="7" name="Datumsplatzhalter 6"/>
          <p:cNvSpPr>
            <a:spLocks noGrp="1"/>
          </p:cNvSpPr>
          <p:nvPr>
            <p:ph type="dt" sz="half" idx="10"/>
          </p:nvPr>
        </p:nvSpPr>
        <p:spPr/>
        <p:txBody>
          <a:bodyPr/>
          <a:lstStyle/>
          <a:p>
            <a:r>
              <a:rPr lang="de-DE"/>
              <a:t>Schulung 2025/2026</a:t>
            </a:r>
            <a:endParaRPr lang="de-DE" dirty="0"/>
          </a:p>
        </p:txBody>
      </p:sp>
      <p:sp>
        <p:nvSpPr>
          <p:cNvPr id="8" name="Foliennummernplatzhalter 7"/>
          <p:cNvSpPr>
            <a:spLocks noGrp="1"/>
          </p:cNvSpPr>
          <p:nvPr>
            <p:ph type="sldNum" sz="quarter" idx="12"/>
          </p:nvPr>
        </p:nvSpPr>
        <p:spPr/>
        <p:txBody>
          <a:bodyPr/>
          <a:lstStyle/>
          <a:p>
            <a:fld id="{D42DA815-CE49-4499-B3BB-5F7C969A1704}" type="slidenum">
              <a:rPr lang="de-DE" smtClean="0"/>
              <a:pPr/>
              <a:t>39</a:t>
            </a:fld>
            <a:endParaRPr lang="de-DE" dirty="0"/>
          </a:p>
        </p:txBody>
      </p:sp>
      <p:graphicFrame>
        <p:nvGraphicFramePr>
          <p:cNvPr id="4" name="Tabelle 3"/>
          <p:cNvGraphicFramePr>
            <a:graphicFrameLocks noGrp="1"/>
          </p:cNvGraphicFramePr>
          <p:nvPr>
            <p:extLst>
              <p:ext uri="{D42A27DB-BD31-4B8C-83A1-F6EECF244321}">
                <p14:modId xmlns:p14="http://schemas.microsoft.com/office/powerpoint/2010/main" val="2406531810"/>
              </p:ext>
            </p:extLst>
          </p:nvPr>
        </p:nvGraphicFramePr>
        <p:xfrm>
          <a:off x="529168" y="1644437"/>
          <a:ext cx="11178117" cy="787251"/>
        </p:xfrm>
        <a:graphic>
          <a:graphicData uri="http://schemas.openxmlformats.org/drawingml/2006/table">
            <a:tbl>
              <a:tblPr firstRow="1" bandRow="1">
                <a:tableStyleId>{5C22544A-7EE6-4342-B048-85BDC9FD1C3A}</a:tableStyleId>
              </a:tblPr>
              <a:tblGrid>
                <a:gridCol w="1242013">
                  <a:extLst>
                    <a:ext uri="{9D8B030D-6E8A-4147-A177-3AD203B41FA5}">
                      <a16:colId xmlns:a16="http://schemas.microsoft.com/office/drawing/2014/main" val="20000"/>
                    </a:ext>
                  </a:extLst>
                </a:gridCol>
                <a:gridCol w="1242013">
                  <a:extLst>
                    <a:ext uri="{9D8B030D-6E8A-4147-A177-3AD203B41FA5}">
                      <a16:colId xmlns:a16="http://schemas.microsoft.com/office/drawing/2014/main" val="20001"/>
                    </a:ext>
                  </a:extLst>
                </a:gridCol>
                <a:gridCol w="1242013">
                  <a:extLst>
                    <a:ext uri="{9D8B030D-6E8A-4147-A177-3AD203B41FA5}">
                      <a16:colId xmlns:a16="http://schemas.microsoft.com/office/drawing/2014/main" val="20002"/>
                    </a:ext>
                  </a:extLst>
                </a:gridCol>
                <a:gridCol w="1242013">
                  <a:extLst>
                    <a:ext uri="{9D8B030D-6E8A-4147-A177-3AD203B41FA5}">
                      <a16:colId xmlns:a16="http://schemas.microsoft.com/office/drawing/2014/main" val="20003"/>
                    </a:ext>
                  </a:extLst>
                </a:gridCol>
                <a:gridCol w="1242013">
                  <a:extLst>
                    <a:ext uri="{9D8B030D-6E8A-4147-A177-3AD203B41FA5}">
                      <a16:colId xmlns:a16="http://schemas.microsoft.com/office/drawing/2014/main" val="20004"/>
                    </a:ext>
                  </a:extLst>
                </a:gridCol>
                <a:gridCol w="1242013">
                  <a:extLst>
                    <a:ext uri="{9D8B030D-6E8A-4147-A177-3AD203B41FA5}">
                      <a16:colId xmlns:a16="http://schemas.microsoft.com/office/drawing/2014/main" val="20005"/>
                    </a:ext>
                  </a:extLst>
                </a:gridCol>
                <a:gridCol w="1242013">
                  <a:extLst>
                    <a:ext uri="{9D8B030D-6E8A-4147-A177-3AD203B41FA5}">
                      <a16:colId xmlns:a16="http://schemas.microsoft.com/office/drawing/2014/main" val="20006"/>
                    </a:ext>
                  </a:extLst>
                </a:gridCol>
                <a:gridCol w="1242013">
                  <a:extLst>
                    <a:ext uri="{9D8B030D-6E8A-4147-A177-3AD203B41FA5}">
                      <a16:colId xmlns:a16="http://schemas.microsoft.com/office/drawing/2014/main" val="20007"/>
                    </a:ext>
                  </a:extLst>
                </a:gridCol>
                <a:gridCol w="1242013">
                  <a:extLst>
                    <a:ext uri="{9D8B030D-6E8A-4147-A177-3AD203B41FA5}">
                      <a16:colId xmlns:a16="http://schemas.microsoft.com/office/drawing/2014/main" val="20008"/>
                    </a:ext>
                  </a:extLst>
                </a:gridCol>
              </a:tblGrid>
              <a:tr h="416411">
                <a:tc gridSpan="5">
                  <a:txBody>
                    <a:bodyPr/>
                    <a:lstStyle/>
                    <a:p>
                      <a:r>
                        <a:rPr lang="de-DE" sz="1400" dirty="0">
                          <a:latin typeface="Arial" panose="020B0604020202020204" pitchFamily="34" charset="0"/>
                          <a:cs typeface="Arial" panose="020B0604020202020204" pitchFamily="34" charset="0"/>
                        </a:rPr>
                        <a:t>Kennzeichnung gemäß EXVO</a:t>
                      </a:r>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gridSpan="4">
                  <a:txBody>
                    <a:bodyPr/>
                    <a:lstStyle/>
                    <a:p>
                      <a:r>
                        <a:rPr lang="de-DE" sz="1400" dirty="0">
                          <a:latin typeface="Arial" panose="020B0604020202020204" pitchFamily="34" charset="0"/>
                          <a:cs typeface="Arial" panose="020B0604020202020204" pitchFamily="34" charset="0"/>
                        </a:rPr>
                        <a:t>Spezifische Kennzeichnung nach Norm</a:t>
                      </a:r>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r>
                        <a:rPr lang="de-DE" sz="1400" dirty="0">
                          <a:latin typeface="Arial" panose="020B0604020202020204" pitchFamily="34" charset="0"/>
                          <a:cs typeface="Arial" panose="020B0604020202020204" pitchFamily="34" charset="0"/>
                        </a:rPr>
                        <a:t>CE</a:t>
                      </a:r>
                    </a:p>
                  </a:txBody>
                  <a:tcPr/>
                </a:tc>
                <a:tc>
                  <a:txBody>
                    <a:bodyPr/>
                    <a:lstStyle/>
                    <a:p>
                      <a:r>
                        <a:rPr lang="de-DE" sz="1400" dirty="0">
                          <a:latin typeface="Arial" panose="020B0604020202020204" pitchFamily="34" charset="0"/>
                          <a:cs typeface="Arial" panose="020B0604020202020204" pitchFamily="34" charset="0"/>
                        </a:rPr>
                        <a:t>123</a:t>
                      </a:r>
                    </a:p>
                  </a:txBody>
                  <a:tcPr/>
                </a:tc>
                <a:tc>
                  <a:txBody>
                    <a:bodyPr/>
                    <a:lstStyle/>
                    <a:p>
                      <a:r>
                        <a:rPr lang="de-DE" sz="1400" dirty="0">
                          <a:latin typeface="Arial" panose="020B0604020202020204" pitchFamily="34" charset="0"/>
                          <a:cs typeface="Arial" panose="020B0604020202020204" pitchFamily="34" charset="0"/>
                        </a:rPr>
                        <a:t>EX</a:t>
                      </a:r>
                    </a:p>
                  </a:txBody>
                  <a:tcPr/>
                </a:tc>
                <a:tc>
                  <a:txBody>
                    <a:bodyPr/>
                    <a:lstStyle/>
                    <a:p>
                      <a:r>
                        <a:rPr lang="de-DE" sz="1400" dirty="0">
                          <a:latin typeface="Arial" panose="020B0604020202020204" pitchFamily="34" charset="0"/>
                          <a:cs typeface="Arial" panose="020B0604020202020204" pitchFamily="34" charset="0"/>
                        </a:rPr>
                        <a:t>II</a:t>
                      </a:r>
                    </a:p>
                  </a:txBody>
                  <a:tcPr/>
                </a:tc>
                <a:tc>
                  <a:txBody>
                    <a:bodyPr/>
                    <a:lstStyle/>
                    <a:p>
                      <a:r>
                        <a:rPr lang="de-DE" sz="1400" dirty="0">
                          <a:latin typeface="Arial" panose="020B0604020202020204" pitchFamily="34" charset="0"/>
                          <a:cs typeface="Arial" panose="020B0604020202020204" pitchFamily="34" charset="0"/>
                        </a:rPr>
                        <a:t>2G</a:t>
                      </a:r>
                    </a:p>
                  </a:txBody>
                  <a:tcPr/>
                </a:tc>
                <a:tc>
                  <a:txBody>
                    <a:bodyPr/>
                    <a:lstStyle/>
                    <a:p>
                      <a:r>
                        <a:rPr lang="de-DE" sz="1400" dirty="0">
                          <a:latin typeface="Arial" panose="020B0604020202020204" pitchFamily="34" charset="0"/>
                          <a:cs typeface="Arial" panose="020B0604020202020204" pitchFamily="34" charset="0"/>
                        </a:rPr>
                        <a:t>Ex</a:t>
                      </a:r>
                    </a:p>
                  </a:txBody>
                  <a:tcPr/>
                </a:tc>
                <a:tc>
                  <a:txBody>
                    <a:bodyPr/>
                    <a:lstStyle/>
                    <a:p>
                      <a:r>
                        <a:rPr lang="de-DE" sz="1400" dirty="0">
                          <a:latin typeface="Arial" panose="020B0604020202020204" pitchFamily="34" charset="0"/>
                          <a:cs typeface="Arial" panose="020B0604020202020204" pitchFamily="34" charset="0"/>
                        </a:rPr>
                        <a:t>d</a:t>
                      </a:r>
                    </a:p>
                  </a:txBody>
                  <a:tcPr/>
                </a:tc>
                <a:tc>
                  <a:txBody>
                    <a:bodyPr/>
                    <a:lstStyle/>
                    <a:p>
                      <a:r>
                        <a:rPr lang="de-DE" sz="1400" dirty="0">
                          <a:latin typeface="Arial" panose="020B0604020202020204" pitchFamily="34" charset="0"/>
                          <a:cs typeface="Arial" panose="020B0604020202020204" pitchFamily="34" charset="0"/>
                        </a:rPr>
                        <a:t>IIB</a:t>
                      </a:r>
                    </a:p>
                  </a:txBody>
                  <a:tcPr/>
                </a:tc>
                <a:tc>
                  <a:txBody>
                    <a:bodyPr/>
                    <a:lstStyle/>
                    <a:p>
                      <a:r>
                        <a:rPr lang="de-DE" sz="1400" dirty="0">
                          <a:latin typeface="Arial" panose="020B0604020202020204" pitchFamily="34" charset="0"/>
                          <a:cs typeface="Arial" panose="020B0604020202020204" pitchFamily="34" charset="0"/>
                        </a:rPr>
                        <a:t>T4</a:t>
                      </a:r>
                    </a:p>
                  </a:txBody>
                  <a:tcPr/>
                </a:tc>
                <a:extLst>
                  <a:ext uri="{0D108BD9-81ED-4DB2-BD59-A6C34878D82A}">
                    <a16:rowId xmlns:a16="http://schemas.microsoft.com/office/drawing/2014/main" val="10001"/>
                  </a:ext>
                </a:extLst>
              </a:tr>
            </a:tbl>
          </a:graphicData>
        </a:graphic>
      </p:graphicFrame>
      <p:sp>
        <p:nvSpPr>
          <p:cNvPr id="6" name="Textfeld 5"/>
          <p:cNvSpPr txBox="1"/>
          <p:nvPr/>
        </p:nvSpPr>
        <p:spPr>
          <a:xfrm>
            <a:off x="10286576" y="2586390"/>
            <a:ext cx="2232248" cy="276999"/>
          </a:xfrm>
          <a:prstGeom prst="rect">
            <a:avLst/>
          </a:prstGeom>
          <a:noFill/>
        </p:spPr>
        <p:txBody>
          <a:bodyPr wrap="square" rtlCol="0">
            <a:spAutoFit/>
          </a:bodyPr>
          <a:lstStyle/>
          <a:p>
            <a:r>
              <a:rPr lang="de-DE" sz="1200" dirty="0">
                <a:solidFill>
                  <a:srgbClr val="0082B0"/>
                </a:solidFill>
                <a:latin typeface="Arial" panose="020B0604020202020204" pitchFamily="34" charset="0"/>
                <a:cs typeface="Arial" panose="020B0604020202020204" pitchFamily="34" charset="0"/>
              </a:rPr>
              <a:t>Temperaturklasse</a:t>
            </a:r>
          </a:p>
        </p:txBody>
      </p:sp>
      <p:sp>
        <p:nvSpPr>
          <p:cNvPr id="12" name="Textfeld 11"/>
          <p:cNvSpPr txBox="1"/>
          <p:nvPr/>
        </p:nvSpPr>
        <p:spPr>
          <a:xfrm>
            <a:off x="9045659" y="2897542"/>
            <a:ext cx="2232248" cy="276999"/>
          </a:xfrm>
          <a:prstGeom prst="rect">
            <a:avLst/>
          </a:prstGeom>
          <a:noFill/>
        </p:spPr>
        <p:txBody>
          <a:bodyPr wrap="square" rtlCol="0">
            <a:spAutoFit/>
          </a:bodyPr>
          <a:lstStyle/>
          <a:p>
            <a:r>
              <a:rPr lang="de-DE" sz="1200" dirty="0">
                <a:solidFill>
                  <a:srgbClr val="0082B0"/>
                </a:solidFill>
                <a:latin typeface="Arial" panose="020B0604020202020204" pitchFamily="34" charset="0"/>
                <a:cs typeface="Arial" panose="020B0604020202020204" pitchFamily="34" charset="0"/>
              </a:rPr>
              <a:t>Explosionsgruppe</a:t>
            </a:r>
          </a:p>
        </p:txBody>
      </p:sp>
      <p:sp>
        <p:nvSpPr>
          <p:cNvPr id="13" name="Textfeld 12"/>
          <p:cNvSpPr txBox="1"/>
          <p:nvPr/>
        </p:nvSpPr>
        <p:spPr>
          <a:xfrm>
            <a:off x="7969757" y="3168360"/>
            <a:ext cx="2232248" cy="276999"/>
          </a:xfrm>
          <a:prstGeom prst="rect">
            <a:avLst/>
          </a:prstGeom>
          <a:noFill/>
        </p:spPr>
        <p:txBody>
          <a:bodyPr wrap="square" rtlCol="0">
            <a:spAutoFit/>
          </a:bodyPr>
          <a:lstStyle/>
          <a:p>
            <a:r>
              <a:rPr lang="de-DE" sz="1200" dirty="0">
                <a:solidFill>
                  <a:srgbClr val="0082B0"/>
                </a:solidFill>
                <a:latin typeface="Arial" panose="020B0604020202020204" pitchFamily="34" charset="0"/>
                <a:cs typeface="Arial" panose="020B0604020202020204" pitchFamily="34" charset="0"/>
              </a:rPr>
              <a:t>Zündschutzart</a:t>
            </a:r>
          </a:p>
        </p:txBody>
      </p:sp>
      <p:sp>
        <p:nvSpPr>
          <p:cNvPr id="14" name="Textfeld 13"/>
          <p:cNvSpPr txBox="1"/>
          <p:nvPr/>
        </p:nvSpPr>
        <p:spPr>
          <a:xfrm>
            <a:off x="6464476" y="3447669"/>
            <a:ext cx="2232248" cy="276999"/>
          </a:xfrm>
          <a:prstGeom prst="rect">
            <a:avLst/>
          </a:prstGeom>
          <a:noFill/>
        </p:spPr>
        <p:txBody>
          <a:bodyPr wrap="square" rtlCol="0">
            <a:spAutoFit/>
          </a:bodyPr>
          <a:lstStyle/>
          <a:p>
            <a:r>
              <a:rPr lang="de-DE" sz="1200" dirty="0">
                <a:solidFill>
                  <a:srgbClr val="0082B0"/>
                </a:solidFill>
                <a:latin typeface="Arial" panose="020B0604020202020204" pitchFamily="34" charset="0"/>
                <a:cs typeface="Arial" panose="020B0604020202020204" pitchFamily="34" charset="0"/>
              </a:rPr>
              <a:t>Symbolkennzeichen</a:t>
            </a:r>
          </a:p>
        </p:txBody>
      </p:sp>
      <p:sp>
        <p:nvSpPr>
          <p:cNvPr id="15" name="Textfeld 14"/>
          <p:cNvSpPr txBox="1"/>
          <p:nvPr/>
        </p:nvSpPr>
        <p:spPr>
          <a:xfrm>
            <a:off x="5376714" y="3746171"/>
            <a:ext cx="2232248" cy="276999"/>
          </a:xfrm>
          <a:prstGeom prst="rect">
            <a:avLst/>
          </a:prstGeom>
          <a:noFill/>
        </p:spPr>
        <p:txBody>
          <a:bodyPr wrap="square" rtlCol="0">
            <a:spAutoFit/>
          </a:bodyPr>
          <a:lstStyle/>
          <a:p>
            <a:r>
              <a:rPr lang="de-DE" sz="1200" dirty="0">
                <a:solidFill>
                  <a:srgbClr val="0082B0"/>
                </a:solidFill>
                <a:latin typeface="Arial" panose="020B0604020202020204" pitchFamily="34" charset="0"/>
                <a:cs typeface="Arial" panose="020B0604020202020204" pitchFamily="34" charset="0"/>
              </a:rPr>
              <a:t>Gerätekategorie</a:t>
            </a:r>
          </a:p>
        </p:txBody>
      </p:sp>
      <p:sp>
        <p:nvSpPr>
          <p:cNvPr id="16" name="Textfeld 15"/>
          <p:cNvSpPr txBox="1"/>
          <p:nvPr/>
        </p:nvSpPr>
        <p:spPr>
          <a:xfrm>
            <a:off x="3895777" y="4061616"/>
            <a:ext cx="2232248" cy="276999"/>
          </a:xfrm>
          <a:prstGeom prst="rect">
            <a:avLst/>
          </a:prstGeom>
          <a:noFill/>
        </p:spPr>
        <p:txBody>
          <a:bodyPr wrap="square" rtlCol="0">
            <a:spAutoFit/>
          </a:bodyPr>
          <a:lstStyle/>
          <a:p>
            <a:r>
              <a:rPr lang="de-DE" sz="1200" dirty="0">
                <a:solidFill>
                  <a:srgbClr val="0082B0"/>
                </a:solidFill>
                <a:latin typeface="Arial" panose="020B0604020202020204" pitchFamily="34" charset="0"/>
                <a:cs typeface="Arial" panose="020B0604020202020204" pitchFamily="34" charset="0"/>
              </a:rPr>
              <a:t>Kennzeichen Gerätegruppe</a:t>
            </a:r>
          </a:p>
        </p:txBody>
      </p:sp>
      <p:sp>
        <p:nvSpPr>
          <p:cNvPr id="17" name="Textfeld 16"/>
          <p:cNvSpPr txBox="1"/>
          <p:nvPr/>
        </p:nvSpPr>
        <p:spPr>
          <a:xfrm>
            <a:off x="2612782" y="4372316"/>
            <a:ext cx="2628438" cy="276999"/>
          </a:xfrm>
          <a:prstGeom prst="rect">
            <a:avLst/>
          </a:prstGeom>
          <a:noFill/>
        </p:spPr>
        <p:txBody>
          <a:bodyPr wrap="square" rtlCol="0">
            <a:spAutoFit/>
          </a:bodyPr>
          <a:lstStyle/>
          <a:p>
            <a:r>
              <a:rPr lang="de-DE" sz="1200" dirty="0">
                <a:solidFill>
                  <a:srgbClr val="0082B0"/>
                </a:solidFill>
                <a:latin typeface="Arial" panose="020B0604020202020204" pitchFamily="34" charset="0"/>
                <a:cs typeface="Arial" panose="020B0604020202020204" pitchFamily="34" charset="0"/>
              </a:rPr>
              <a:t>Explosionsschutzkennzeichen</a:t>
            </a:r>
          </a:p>
        </p:txBody>
      </p:sp>
      <p:sp>
        <p:nvSpPr>
          <p:cNvPr id="18" name="Textfeld 17"/>
          <p:cNvSpPr txBox="1"/>
          <p:nvPr/>
        </p:nvSpPr>
        <p:spPr>
          <a:xfrm>
            <a:off x="1207141" y="4746630"/>
            <a:ext cx="2628438" cy="276999"/>
          </a:xfrm>
          <a:prstGeom prst="rect">
            <a:avLst/>
          </a:prstGeom>
          <a:noFill/>
        </p:spPr>
        <p:txBody>
          <a:bodyPr wrap="square" rtlCol="0">
            <a:spAutoFit/>
          </a:bodyPr>
          <a:lstStyle/>
          <a:p>
            <a:r>
              <a:rPr lang="de-DE" sz="1200" dirty="0">
                <a:solidFill>
                  <a:srgbClr val="0082B0"/>
                </a:solidFill>
                <a:latin typeface="Arial" panose="020B0604020202020204" pitchFamily="34" charset="0"/>
                <a:cs typeface="Arial" panose="020B0604020202020204" pitchFamily="34" charset="0"/>
              </a:rPr>
              <a:t>Kenn-Nr. der benannten Stellen</a:t>
            </a:r>
          </a:p>
        </p:txBody>
      </p:sp>
      <p:sp>
        <p:nvSpPr>
          <p:cNvPr id="19" name="Textfeld 18"/>
          <p:cNvSpPr txBox="1"/>
          <p:nvPr/>
        </p:nvSpPr>
        <p:spPr>
          <a:xfrm>
            <a:off x="-10434" y="5118283"/>
            <a:ext cx="2302922" cy="646331"/>
          </a:xfrm>
          <a:prstGeom prst="rect">
            <a:avLst/>
          </a:prstGeom>
          <a:noFill/>
        </p:spPr>
        <p:txBody>
          <a:bodyPr wrap="square" rtlCol="0">
            <a:spAutoFit/>
          </a:bodyPr>
          <a:lstStyle/>
          <a:p>
            <a:r>
              <a:rPr lang="de-DE" sz="1200" dirty="0">
                <a:solidFill>
                  <a:srgbClr val="0082B0"/>
                </a:solidFill>
                <a:latin typeface="Arial" panose="020B0604020202020204" pitchFamily="34" charset="0"/>
                <a:cs typeface="Arial" panose="020B0604020202020204" pitchFamily="34" charset="0"/>
              </a:rPr>
              <a:t>CE-Zeichen, vom Hersteller angebracht ( nicht bei Komponenten</a:t>
            </a:r>
          </a:p>
        </p:txBody>
      </p:sp>
      <p:cxnSp>
        <p:nvCxnSpPr>
          <p:cNvPr id="24" name="Gerade Verbindung mit Pfeil 23"/>
          <p:cNvCxnSpPr>
            <a:cxnSpLocks/>
          </p:cNvCxnSpPr>
          <p:nvPr/>
        </p:nvCxnSpPr>
        <p:spPr bwMode="auto">
          <a:xfrm>
            <a:off x="1055440" y="2411314"/>
            <a:ext cx="0" cy="270696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Gerade Verbindung mit Pfeil 25"/>
          <p:cNvCxnSpPr>
            <a:cxnSpLocks/>
          </p:cNvCxnSpPr>
          <p:nvPr/>
        </p:nvCxnSpPr>
        <p:spPr bwMode="auto">
          <a:xfrm>
            <a:off x="3594622" y="2415979"/>
            <a:ext cx="0" cy="197070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 name="Gerade Verbindung mit Pfeil 27"/>
          <p:cNvCxnSpPr>
            <a:cxnSpLocks/>
          </p:cNvCxnSpPr>
          <p:nvPr/>
        </p:nvCxnSpPr>
        <p:spPr bwMode="auto">
          <a:xfrm>
            <a:off x="4837112" y="2426736"/>
            <a:ext cx="0" cy="169277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0" name="Gerade Verbindung mit Pfeil 29"/>
          <p:cNvCxnSpPr>
            <a:cxnSpLocks/>
          </p:cNvCxnSpPr>
          <p:nvPr/>
        </p:nvCxnSpPr>
        <p:spPr bwMode="auto">
          <a:xfrm>
            <a:off x="6117515" y="2432829"/>
            <a:ext cx="21020" cy="129025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Gerade Verbindung mit Pfeil 31"/>
          <p:cNvCxnSpPr>
            <a:cxnSpLocks/>
          </p:cNvCxnSpPr>
          <p:nvPr/>
        </p:nvCxnSpPr>
        <p:spPr bwMode="auto">
          <a:xfrm>
            <a:off x="7322560" y="2368284"/>
            <a:ext cx="0" cy="10607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4" name="Gerade Verbindung mit Pfeil 33"/>
          <p:cNvCxnSpPr>
            <a:cxnSpLocks/>
          </p:cNvCxnSpPr>
          <p:nvPr/>
        </p:nvCxnSpPr>
        <p:spPr bwMode="auto">
          <a:xfrm>
            <a:off x="8616280" y="2428286"/>
            <a:ext cx="0" cy="72053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6" name="Gerade Verbindung mit Pfeil 35"/>
          <p:cNvCxnSpPr>
            <a:cxnSpLocks/>
          </p:cNvCxnSpPr>
          <p:nvPr/>
        </p:nvCxnSpPr>
        <p:spPr bwMode="auto">
          <a:xfrm>
            <a:off x="9840416" y="2411314"/>
            <a:ext cx="0" cy="47219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8" name="Gerade Verbindung mit Pfeil 37"/>
          <p:cNvCxnSpPr>
            <a:cxnSpLocks/>
          </p:cNvCxnSpPr>
          <p:nvPr/>
        </p:nvCxnSpPr>
        <p:spPr bwMode="auto">
          <a:xfrm>
            <a:off x="11024442" y="2411314"/>
            <a:ext cx="0" cy="1579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0" name="Textfeld 39"/>
          <p:cNvSpPr txBox="1"/>
          <p:nvPr/>
        </p:nvSpPr>
        <p:spPr>
          <a:xfrm>
            <a:off x="8441485" y="4289737"/>
            <a:ext cx="3416378" cy="523220"/>
          </a:xfrm>
          <a:prstGeom prst="rect">
            <a:avLst/>
          </a:prstGeom>
          <a:noFill/>
        </p:spPr>
        <p:txBody>
          <a:bodyPr wrap="square" rtlCol="0">
            <a:spAutoFit/>
          </a:bodyPr>
          <a:lstStyle/>
          <a:p>
            <a:r>
              <a:rPr lang="de-DE" sz="1400" b="1" dirty="0">
                <a:solidFill>
                  <a:srgbClr val="0082B0"/>
                </a:solidFill>
                <a:latin typeface="Arial" panose="020B0604020202020204" pitchFamily="34" charset="0"/>
                <a:cs typeface="Arial" panose="020B0604020202020204" pitchFamily="34" charset="0"/>
              </a:rPr>
              <a:t>Beispiele </a:t>
            </a:r>
            <a:r>
              <a:rPr lang="de-DE" sz="1400" b="1" dirty="0">
                <a:solidFill>
                  <a:schemeClr val="accent5"/>
                </a:solidFill>
                <a:latin typeface="Arial" panose="020B0604020202020204" pitchFamily="34" charset="0"/>
                <a:cs typeface="Arial" panose="020B0604020202020204" pitchFamily="34" charset="0"/>
              </a:rPr>
              <a:t>elektrische Betriebsmittel:</a:t>
            </a:r>
          </a:p>
          <a:p>
            <a:r>
              <a:rPr lang="de-DE" sz="1400" dirty="0">
                <a:solidFill>
                  <a:srgbClr val="0082B0"/>
                </a:solidFill>
                <a:latin typeface="Arial" panose="020B0604020202020204" pitchFamily="34" charset="0"/>
                <a:cs typeface="Arial" panose="020B0604020202020204" pitchFamily="34" charset="0"/>
              </a:rPr>
              <a:t>Leuchten, Schalter, Transmitter, Motoren</a:t>
            </a:r>
          </a:p>
        </p:txBody>
      </p:sp>
      <p:sp>
        <p:nvSpPr>
          <p:cNvPr id="42" name="Textfeld 41"/>
          <p:cNvSpPr txBox="1"/>
          <p:nvPr/>
        </p:nvSpPr>
        <p:spPr>
          <a:xfrm>
            <a:off x="2207568" y="5286896"/>
            <a:ext cx="9618847" cy="954107"/>
          </a:xfrm>
          <a:prstGeom prst="rect">
            <a:avLst/>
          </a:prstGeom>
          <a:noFill/>
        </p:spPr>
        <p:txBody>
          <a:bodyPr wrap="square" rtlCol="0">
            <a:spAutoFit/>
          </a:bodyPr>
          <a:lstStyle/>
          <a:p>
            <a:r>
              <a:rPr lang="de-DE" sz="1400" b="1" dirty="0">
                <a:solidFill>
                  <a:srgbClr val="0082B0"/>
                </a:solidFill>
                <a:latin typeface="Arial" panose="020B0604020202020204" pitchFamily="34" charset="0"/>
                <a:cs typeface="Arial" panose="020B0604020202020204" pitchFamily="34" charset="0"/>
              </a:rPr>
              <a:t>Beispiele </a:t>
            </a:r>
            <a:r>
              <a:rPr lang="de-DE" sz="1400" b="1" u="sng" dirty="0">
                <a:solidFill>
                  <a:schemeClr val="accent5"/>
                </a:solidFill>
                <a:latin typeface="Arial" panose="020B0604020202020204" pitchFamily="34" charset="0"/>
                <a:cs typeface="Arial" panose="020B0604020202020204" pitchFamily="34" charset="0"/>
              </a:rPr>
              <a:t>nicht </a:t>
            </a:r>
            <a:r>
              <a:rPr lang="de-DE" sz="1400" b="1" dirty="0">
                <a:solidFill>
                  <a:schemeClr val="accent5"/>
                </a:solidFill>
                <a:latin typeface="Arial" panose="020B0604020202020204" pitchFamily="34" charset="0"/>
                <a:cs typeface="Arial" panose="020B0604020202020204" pitchFamily="34" charset="0"/>
              </a:rPr>
              <a:t>elektrische Betriebsmittel: </a:t>
            </a:r>
            <a:r>
              <a:rPr lang="de-DE" sz="1400" dirty="0">
                <a:solidFill>
                  <a:srgbClr val="0082B0"/>
                </a:solidFill>
                <a:latin typeface="Arial" panose="020B0604020202020204" pitchFamily="34" charset="0"/>
                <a:cs typeface="Arial" panose="020B0604020202020204" pitchFamily="34" charset="0"/>
              </a:rPr>
              <a:t>Ventilator, Flammrückschlagsicherung, Gasverdichter Pumpe</a:t>
            </a:r>
          </a:p>
          <a:p>
            <a:pPr marL="180975" indent="-180975"/>
            <a:r>
              <a:rPr lang="de-DE" altLang="de-DE" sz="1400"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de-DE" altLang="de-DE" sz="1400" dirty="0">
                <a:solidFill>
                  <a:schemeClr val="accent1"/>
                </a:solidFill>
                <a:latin typeface="Arial" panose="020B0604020202020204" pitchFamily="34" charset="0"/>
                <a:cs typeface="Arial" panose="020B0604020202020204" pitchFamily="34" charset="0"/>
              </a:rPr>
              <a:t>Nicht el. Betriebsmittel, </a:t>
            </a:r>
            <a:r>
              <a:rPr lang="de-DE" altLang="de-DE" sz="1400" dirty="0">
                <a:solidFill>
                  <a:schemeClr val="accent5"/>
                </a:solidFill>
                <a:latin typeface="Arial" panose="020B0604020202020204" pitchFamily="34" charset="0"/>
                <a:cs typeface="Arial" panose="020B0604020202020204" pitchFamily="34" charset="0"/>
              </a:rPr>
              <a:t>die keine eigene potenzielle Zündquelle</a:t>
            </a:r>
            <a:r>
              <a:rPr lang="de-DE" altLang="de-DE" sz="1400" dirty="0">
                <a:solidFill>
                  <a:schemeClr val="accent1"/>
                </a:solidFill>
                <a:latin typeface="Arial" panose="020B0604020202020204" pitchFamily="34" charset="0"/>
                <a:cs typeface="Arial" panose="020B0604020202020204" pitchFamily="34" charset="0"/>
              </a:rPr>
              <a:t> aufweisen, unterliegen nicht der RL 2014/34/EU</a:t>
            </a:r>
          </a:p>
          <a:p>
            <a:pPr marL="180975" indent="-180975"/>
            <a:r>
              <a:rPr lang="de-DE" altLang="de-DE" sz="1400" dirty="0">
                <a:solidFill>
                  <a:schemeClr val="accent1"/>
                </a:solidFill>
                <a:latin typeface="Arial" panose="020B0604020202020204" pitchFamily="34" charset="0"/>
                <a:cs typeface="Arial" panose="020B0604020202020204" pitchFamily="34" charset="0"/>
                <a:sym typeface="Wingdings" panose="05000000000000000000" pitchFamily="2" charset="2"/>
              </a:rPr>
              <a:t></a:t>
            </a:r>
            <a:r>
              <a:rPr lang="de-DE" altLang="de-DE" sz="1400" dirty="0">
                <a:solidFill>
                  <a:schemeClr val="accent1"/>
                </a:solidFill>
                <a:latin typeface="Arial" panose="020B0604020202020204" pitchFamily="34" charset="0"/>
                <a:cs typeface="Arial" panose="020B0604020202020204" pitchFamily="34" charset="0"/>
              </a:rPr>
              <a:t>In der GBU müssen </a:t>
            </a:r>
            <a:r>
              <a:rPr lang="de-DE" altLang="de-DE" sz="1400" b="1" dirty="0">
                <a:solidFill>
                  <a:schemeClr val="accent1"/>
                </a:solidFill>
                <a:latin typeface="Arial" panose="020B0604020202020204" pitchFamily="34" charset="0"/>
                <a:cs typeface="Arial" panose="020B0604020202020204" pitchFamily="34" charset="0"/>
              </a:rPr>
              <a:t>Arbeitsmittel</a:t>
            </a:r>
            <a:r>
              <a:rPr lang="de-DE" altLang="de-DE" sz="1400" dirty="0">
                <a:solidFill>
                  <a:schemeClr val="accent1"/>
                </a:solidFill>
                <a:latin typeface="Arial" panose="020B0604020202020204" pitchFamily="34" charset="0"/>
                <a:cs typeface="Arial" panose="020B0604020202020204" pitchFamily="34" charset="0"/>
              </a:rPr>
              <a:t>, die nicht unter die RL 2014/34/EU fallen, ebenfalls betrachtet werden, wenn Ihre Verwendung in einem explosionsgefährdeten Bereich eine potenzielle Zündquelle darstellt.</a:t>
            </a:r>
            <a:endParaRPr lang="de-DE" sz="1400" dirty="0">
              <a:solidFill>
                <a:schemeClr val="accent1"/>
              </a:solidFill>
              <a:latin typeface="Arial" panose="020B0604020202020204" pitchFamily="34" charset="0"/>
              <a:cs typeface="Arial" panose="020B0604020202020204" pitchFamily="34" charset="0"/>
            </a:endParaRPr>
          </a:p>
        </p:txBody>
      </p:sp>
      <p:sp>
        <p:nvSpPr>
          <p:cNvPr id="29" name="Rechteck 28"/>
          <p:cNvSpPr/>
          <p:nvPr/>
        </p:nvSpPr>
        <p:spPr>
          <a:xfrm>
            <a:off x="4762314" y="6495148"/>
            <a:ext cx="2053767"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rPr>
              <a:t>Quelle: Fachverband Biogas e.V.</a:t>
            </a:r>
          </a:p>
        </p:txBody>
      </p:sp>
      <p:cxnSp>
        <p:nvCxnSpPr>
          <p:cNvPr id="37" name="Gerade Verbindung mit Pfeil 36">
            <a:extLst>
              <a:ext uri="{FF2B5EF4-FFF2-40B4-BE49-F238E27FC236}">
                <a16:creationId xmlns:a16="http://schemas.microsoft.com/office/drawing/2014/main" id="{0567DF5B-7C5F-446D-868E-1DE19A2833D6}"/>
              </a:ext>
            </a:extLst>
          </p:cNvPr>
          <p:cNvCxnSpPr>
            <a:cxnSpLocks/>
          </p:cNvCxnSpPr>
          <p:nvPr/>
        </p:nvCxnSpPr>
        <p:spPr bwMode="auto">
          <a:xfrm>
            <a:off x="2292488" y="2426736"/>
            <a:ext cx="0" cy="237041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71663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Rechtliche Grundlagen Explosionsschutz</a:t>
            </a:r>
            <a:br>
              <a:rPr lang="de-DE" sz="2400" dirty="0"/>
            </a:br>
            <a:r>
              <a:rPr lang="de-DE" sz="2000" dirty="0">
                <a:solidFill>
                  <a:schemeClr val="accent2"/>
                </a:solidFill>
              </a:rPr>
              <a:t>TRBS 1112-1</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42020CB9-598F-41BD-B058-380FB38EF93E}" type="slidenum">
              <a:rPr lang="de-DE" smtClean="0"/>
              <a:pPr>
                <a:defRPr/>
              </a:pPr>
              <a:t>4</a:t>
            </a:fld>
            <a:endParaRPr lang="de-DE" dirty="0"/>
          </a:p>
        </p:txBody>
      </p:sp>
      <p:sp>
        <p:nvSpPr>
          <p:cNvPr id="7" name="Textplatzhalter 6"/>
          <p:cNvSpPr>
            <a:spLocks noGrp="1"/>
          </p:cNvSpPr>
          <p:nvPr>
            <p:ph type="body" sz="quarter" idx="13"/>
          </p:nvPr>
        </p:nvSpPr>
        <p:spPr/>
        <p:txBody>
          <a:bodyPr/>
          <a:lstStyle/>
          <a:p>
            <a:pPr marL="0" indent="0">
              <a:buNone/>
            </a:pPr>
            <a:r>
              <a:rPr lang="de-DE" b="1" dirty="0"/>
              <a:t>Anwendungsbereich der TRBS 1112-1</a:t>
            </a:r>
          </a:p>
          <a:p>
            <a:pPr marL="285750" indent="-285750">
              <a:buFont typeface="Arial" panose="020B0604020202020204" pitchFamily="34" charset="0"/>
              <a:buChar char="•"/>
            </a:pPr>
            <a:r>
              <a:rPr lang="de-DE" sz="1800" b="0" dirty="0"/>
              <a:t>Instandhaltungsarbeiten in explosionsgefährdeten Bereichen</a:t>
            </a:r>
          </a:p>
          <a:p>
            <a:pPr marL="285750" indent="-285750">
              <a:buFont typeface="Arial" panose="020B0604020202020204" pitchFamily="34" charset="0"/>
              <a:buChar char="•"/>
            </a:pPr>
            <a:r>
              <a:rPr lang="de-DE" sz="1800" b="0" dirty="0"/>
              <a:t>Instandhaltungsarbeiten, durch die selbst explosionsfähige Atmosphäre entstehen kann</a:t>
            </a:r>
          </a:p>
          <a:p>
            <a:pPr marL="285750" indent="-285750">
              <a:buFont typeface="Arial" panose="020B0604020202020204" pitchFamily="34" charset="0"/>
              <a:buChar char="•"/>
            </a:pPr>
            <a:r>
              <a:rPr lang="de-DE" sz="1800" b="0" dirty="0"/>
              <a:t>Instandhaltungsarbeiten in nicht explosionsgefährdeten Bereichen mit Auswirkungen auf explosionsgefährdete Bereiche</a:t>
            </a:r>
          </a:p>
          <a:p>
            <a:endParaRPr lang="de-DE" sz="1000" dirty="0"/>
          </a:p>
          <a:p>
            <a:pPr marL="0" indent="0">
              <a:buNone/>
            </a:pPr>
            <a:r>
              <a:rPr lang="de-DE" b="1" dirty="0"/>
              <a:t>Was ist für die GBU gemäß TRBS 1112-1 zu tun?</a:t>
            </a:r>
          </a:p>
          <a:p>
            <a:pPr marL="342900" indent="-342900">
              <a:buFont typeface="Arial" panose="020B0604020202020204" pitchFamily="34" charset="0"/>
              <a:buChar char="•"/>
            </a:pPr>
            <a:r>
              <a:rPr lang="de-DE" sz="1800" b="0" dirty="0"/>
              <a:t>Es ist zu klären, ob über die Dauer der Arbeitsdurchführung gefährliche explosionsfähige Atmosphäre (g.e.A.) entstehen kann</a:t>
            </a:r>
          </a:p>
          <a:p>
            <a:pPr marL="342900" indent="-342900">
              <a:buFont typeface="Arial" panose="020B0604020202020204" pitchFamily="34" charset="0"/>
              <a:buChar char="•"/>
            </a:pPr>
            <a:r>
              <a:rPr lang="de-DE" sz="1800" b="0" dirty="0"/>
              <a:t>Sofern ja</a:t>
            </a:r>
            <a:r>
              <a:rPr lang="de-DE" sz="1800" dirty="0"/>
              <a:t> ist die</a:t>
            </a:r>
            <a:r>
              <a:rPr lang="de-DE" sz="1800" b="0" dirty="0"/>
              <a:t> räumliche Ausdehnung des gefährdeten Bereiches unter Berücksichtigung aller Einflussfaktoren abzugrenzen</a:t>
            </a:r>
          </a:p>
          <a:p>
            <a:pPr marL="342900" indent="-342900">
              <a:buFont typeface="Arial" panose="020B0604020202020204" pitchFamily="34" charset="0"/>
              <a:buChar char="•"/>
            </a:pPr>
            <a:r>
              <a:rPr lang="de-DE" sz="1800" b="0" dirty="0"/>
              <a:t>Es müssen Schutzmaßnahmen gemäß TRBS 1112-1 getroffen werden</a:t>
            </a:r>
          </a:p>
          <a:p>
            <a:endParaRPr lang="de-DE" sz="1000" dirty="0"/>
          </a:p>
          <a:p>
            <a:pPr marL="0" indent="0" algn="ctr">
              <a:buNone/>
            </a:pPr>
            <a:r>
              <a:rPr lang="de-DE" b="0" dirty="0">
                <a:solidFill>
                  <a:schemeClr val="accent5"/>
                </a:solidFill>
                <a:sym typeface="Wingdings" panose="05000000000000000000" pitchFamily="2" charset="2"/>
              </a:rPr>
              <a:t> </a:t>
            </a:r>
            <a:r>
              <a:rPr lang="de-DE" b="0" dirty="0">
                <a:solidFill>
                  <a:schemeClr val="accent5"/>
                </a:solidFill>
              </a:rPr>
              <a:t>Die GBU ist inkl. Schutzmaßnahmen individuell/anlassbezogen für das gefährliche Arbeitsverfahren zu erstellen, schriftlich, inkl. Betriebsanweisung und Freigabeverfahren!</a:t>
            </a:r>
          </a:p>
        </p:txBody>
      </p:sp>
    </p:spTree>
    <p:extLst>
      <p:ext uri="{BB962C8B-B14F-4D97-AF65-F5344CB8AC3E}">
        <p14:creationId xmlns:p14="http://schemas.microsoft.com/office/powerpoint/2010/main" val="655188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C656E-2FE6-1D1E-150D-21648CD8C114}"/>
            </a:ext>
          </a:extLst>
        </p:cNvPr>
        <p:cNvGrpSpPr/>
        <p:nvPr/>
      </p:nvGrpSpPr>
      <p:grpSpPr>
        <a:xfrm>
          <a:off x="0" y="0"/>
          <a:ext cx="0" cy="0"/>
          <a:chOff x="0" y="0"/>
          <a:chExt cx="0" cy="0"/>
        </a:xfrm>
      </p:grpSpPr>
      <p:grpSp>
        <p:nvGrpSpPr>
          <p:cNvPr id="2" name="Gruppieren 9">
            <a:extLst>
              <a:ext uri="{FF2B5EF4-FFF2-40B4-BE49-F238E27FC236}">
                <a16:creationId xmlns:a16="http://schemas.microsoft.com/office/drawing/2014/main" id="{6D7186AF-72B6-7B08-7F11-903D044B5C1B}"/>
              </a:ext>
            </a:extLst>
          </p:cNvPr>
          <p:cNvGrpSpPr>
            <a:grpSpLocks/>
          </p:cNvGrpSpPr>
          <p:nvPr/>
        </p:nvGrpSpPr>
        <p:grpSpPr bwMode="auto">
          <a:xfrm>
            <a:off x="1631504" y="2143123"/>
            <a:ext cx="8662505" cy="2928937"/>
            <a:chOff x="357188" y="2786063"/>
            <a:chExt cx="8429625" cy="2928937"/>
          </a:xfrm>
        </p:grpSpPr>
        <p:sp>
          <p:nvSpPr>
            <p:cNvPr id="5" name="Rechteck 4">
              <a:extLst>
                <a:ext uri="{FF2B5EF4-FFF2-40B4-BE49-F238E27FC236}">
                  <a16:creationId xmlns:a16="http://schemas.microsoft.com/office/drawing/2014/main" id="{D3757F09-1CA6-6D2F-B75D-A6347CC873D1}"/>
                </a:ext>
              </a:extLst>
            </p:cNvPr>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a:extLst>
                <a:ext uri="{FF2B5EF4-FFF2-40B4-BE49-F238E27FC236}">
                  <a16:creationId xmlns:a16="http://schemas.microsoft.com/office/drawing/2014/main" id="{3F6894F3-7800-1451-5CAF-6AEBA70153FD}"/>
                </a:ext>
              </a:extLst>
            </p:cNvPr>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a:extLst>
                <a:ext uri="{FF2B5EF4-FFF2-40B4-BE49-F238E27FC236}">
                  <a16:creationId xmlns:a16="http://schemas.microsoft.com/office/drawing/2014/main" id="{93FD0714-69FB-4DC9-AC97-5FA0F2E9E2EF}"/>
                </a:ext>
              </a:extLst>
            </p:cNvPr>
            <p:cNvSpPr>
              <a:spLocks noChangeArrowheads="1"/>
            </p:cNvSpPr>
            <p:nvPr/>
          </p:nvSpPr>
          <p:spPr bwMode="auto">
            <a:xfrm>
              <a:off x="428333"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400" b="1" dirty="0">
                  <a:solidFill>
                    <a:schemeClr val="accent1"/>
                  </a:solidFill>
                  <a:latin typeface="+mj-lt"/>
                </a:rPr>
                <a:t>Dichtheitsprüfung nach Abschluss der Instandhaltungstätigkeit</a:t>
              </a:r>
              <a:endParaRPr lang="de-DE" altLang="de-DE" sz="2400" dirty="0">
                <a:latin typeface="+mj-lt"/>
              </a:endParaRPr>
            </a:p>
          </p:txBody>
        </p:sp>
        <p:pic>
          <p:nvPicPr>
            <p:cNvPr id="17414" name="Picture 8">
              <a:extLst>
                <a:ext uri="{FF2B5EF4-FFF2-40B4-BE49-F238E27FC236}">
                  <a16:creationId xmlns:a16="http://schemas.microsoft.com/office/drawing/2014/main" id="{792023B0-6E61-C35E-F10A-B65554C3705A}"/>
                </a:ext>
              </a:extLst>
            </p:cNvPr>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a:extLst>
              <a:ext uri="{FF2B5EF4-FFF2-40B4-BE49-F238E27FC236}">
                <a16:creationId xmlns:a16="http://schemas.microsoft.com/office/drawing/2014/main" id="{852B430C-6486-51E6-BB34-2B1B16A047EC}"/>
              </a:ext>
            </a:extLst>
          </p:cNvPr>
          <p:cNvSpPr>
            <a:spLocks noGrp="1"/>
          </p:cNvSpPr>
          <p:nvPr>
            <p:ph type="dt" sz="half" idx="10"/>
          </p:nvPr>
        </p:nvSpPr>
        <p:spPr/>
        <p:txBody>
          <a:bodyPr/>
          <a:lstStyle/>
          <a:p>
            <a:pPr>
              <a:defRPr/>
            </a:pPr>
            <a:r>
              <a:rPr lang="de-DE"/>
              <a:t>Schulung 2025/2026</a:t>
            </a:r>
            <a:endParaRPr lang="de-DE" dirty="0"/>
          </a:p>
        </p:txBody>
      </p:sp>
      <p:sp>
        <p:nvSpPr>
          <p:cNvPr id="8" name="Foliennummernplatzhalter 7">
            <a:extLst>
              <a:ext uri="{FF2B5EF4-FFF2-40B4-BE49-F238E27FC236}">
                <a16:creationId xmlns:a16="http://schemas.microsoft.com/office/drawing/2014/main" id="{A38CFE42-6439-FF31-7164-66C9AD277B4E}"/>
              </a:ext>
            </a:extLst>
          </p:cNvPr>
          <p:cNvSpPr>
            <a:spLocks noGrp="1"/>
          </p:cNvSpPr>
          <p:nvPr>
            <p:ph type="sldNum" sz="quarter" idx="11"/>
          </p:nvPr>
        </p:nvSpPr>
        <p:spPr/>
        <p:txBody>
          <a:bodyPr/>
          <a:lstStyle/>
          <a:p>
            <a:pPr>
              <a:defRPr/>
            </a:pPr>
            <a:fld id="{42020CB9-598F-41BD-B058-380FB38EF93E}" type="slidenum">
              <a:rPr lang="de-DE" smtClean="0"/>
              <a:pPr>
                <a:defRPr/>
              </a:pPr>
              <a:t>40</a:t>
            </a:fld>
            <a:endParaRPr lang="de-DE" dirty="0"/>
          </a:p>
        </p:txBody>
      </p:sp>
    </p:spTree>
    <p:extLst>
      <p:ext uri="{BB962C8B-B14F-4D97-AF65-F5344CB8AC3E}">
        <p14:creationId xmlns:p14="http://schemas.microsoft.com/office/powerpoint/2010/main" val="3660117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169" y="228600"/>
            <a:ext cx="9671287" cy="1143000"/>
          </a:xfrm>
        </p:spPr>
        <p:txBody>
          <a:bodyPr/>
          <a:lstStyle/>
          <a:p>
            <a:r>
              <a:rPr lang="de-DE" dirty="0">
                <a:solidFill>
                  <a:schemeClr val="accent1"/>
                </a:solidFill>
              </a:rPr>
              <a:t>Dichtheit von gasführenden Anlagenteilen</a:t>
            </a:r>
            <a:br>
              <a:rPr lang="de-DE" dirty="0"/>
            </a:br>
            <a:r>
              <a:rPr lang="de-DE" sz="2000" dirty="0">
                <a:solidFill>
                  <a:schemeClr val="accent2"/>
                </a:solidFill>
              </a:rPr>
              <a:t>TRGS 529 4.1.6 und TRGS 722</a:t>
            </a:r>
          </a:p>
        </p:txBody>
      </p:sp>
      <p:sp>
        <p:nvSpPr>
          <p:cNvPr id="7" name="Datumsplatzhalter 6"/>
          <p:cNvSpPr>
            <a:spLocks noGrp="1"/>
          </p:cNvSpPr>
          <p:nvPr>
            <p:ph type="dt" sz="half" idx="10"/>
          </p:nvPr>
        </p:nvSpPr>
        <p:spPr/>
        <p:txBody>
          <a:bodyPr/>
          <a:lstStyle/>
          <a:p>
            <a:r>
              <a:rPr lang="de-DE"/>
              <a:t>Schulung 2025/2026</a:t>
            </a:r>
            <a:endParaRPr lang="de-DE" dirty="0"/>
          </a:p>
        </p:txBody>
      </p:sp>
      <p:sp>
        <p:nvSpPr>
          <p:cNvPr id="8" name="Foliennummernplatzhalter 7"/>
          <p:cNvSpPr>
            <a:spLocks noGrp="1"/>
          </p:cNvSpPr>
          <p:nvPr>
            <p:ph type="sldNum" sz="quarter" idx="12"/>
          </p:nvPr>
        </p:nvSpPr>
        <p:spPr/>
        <p:txBody>
          <a:bodyPr/>
          <a:lstStyle/>
          <a:p>
            <a:fld id="{D42DA815-CE49-4499-B3BB-5F7C969A1704}" type="slidenum">
              <a:rPr lang="de-DE" smtClean="0"/>
              <a:pPr/>
              <a:t>41</a:t>
            </a:fld>
            <a:endParaRPr lang="de-DE" dirty="0"/>
          </a:p>
        </p:txBody>
      </p:sp>
      <p:sp>
        <p:nvSpPr>
          <p:cNvPr id="3" name="Inhaltsplatzhalter 2"/>
          <p:cNvSpPr>
            <a:spLocks noGrp="1"/>
          </p:cNvSpPr>
          <p:nvPr>
            <p:ph type="body" sz="quarter" idx="13"/>
          </p:nvPr>
        </p:nvSpPr>
        <p:spPr>
          <a:prstGeom prst="rect">
            <a:avLst/>
          </a:prstGeom>
        </p:spPr>
        <p:txBody>
          <a:bodyPr/>
          <a:lstStyle/>
          <a:p>
            <a:r>
              <a:rPr lang="de-DE" sz="1800" b="1" dirty="0">
                <a:solidFill>
                  <a:schemeClr val="accent5"/>
                </a:solidFill>
              </a:rPr>
              <a:t>Jede Instandhaltungstätigkeit am </a:t>
            </a:r>
            <a:r>
              <a:rPr lang="de-DE" sz="1800" dirty="0">
                <a:solidFill>
                  <a:schemeClr val="accent5"/>
                </a:solidFill>
              </a:rPr>
              <a:t>gasführenden System muss mit einer Dichtheitsprüfung enden! Der Instandhaltungsbereich muss sicher vom Instandhalter an den Betreiber übergeben werden.</a:t>
            </a:r>
          </a:p>
          <a:p>
            <a:endParaRPr lang="de-DE" sz="1800" b="1" dirty="0">
              <a:solidFill>
                <a:schemeClr val="accent5"/>
              </a:solidFill>
            </a:endParaRPr>
          </a:p>
          <a:p>
            <a:r>
              <a:rPr lang="de-DE" sz="1800" b="1" dirty="0">
                <a:solidFill>
                  <a:schemeClr val="accent5"/>
                </a:solidFill>
              </a:rPr>
              <a:t>Dichtheit </a:t>
            </a:r>
            <a:r>
              <a:rPr lang="de-DE" sz="1800" b="1" dirty="0"/>
              <a:t>von gasführenden Anlagenteilen </a:t>
            </a:r>
          </a:p>
          <a:p>
            <a:r>
              <a:rPr lang="de-DE" sz="1800" b="0" dirty="0"/>
              <a:t>Die Bildung von g.e.A. außerhalb von Anlagenteilen kann durch die Dichtheit des Anlagenteils verhindert oder eingeschränkt werden. Hierbei wird unterschieden in: </a:t>
            </a:r>
          </a:p>
          <a:p>
            <a:pPr marL="358775" indent="-358775">
              <a:buFont typeface="Arial" pitchFamily="34" charset="0"/>
              <a:buChar char="•"/>
            </a:pPr>
            <a:r>
              <a:rPr lang="de-DE" sz="1600" b="0" dirty="0">
                <a:solidFill>
                  <a:schemeClr val="accent5"/>
                </a:solidFill>
              </a:rPr>
              <a:t>auf Dauer technisch dichte </a:t>
            </a:r>
            <a:r>
              <a:rPr lang="de-DE" sz="1600" b="0" dirty="0"/>
              <a:t>Anlagenteile, </a:t>
            </a:r>
          </a:p>
          <a:p>
            <a:pPr marL="358775" indent="-358775">
              <a:buFont typeface="Arial" pitchFamily="34" charset="0"/>
              <a:buChar char="•"/>
            </a:pPr>
            <a:r>
              <a:rPr lang="de-DE" sz="1600" b="0" dirty="0">
                <a:solidFill>
                  <a:schemeClr val="accent5"/>
                </a:solidFill>
              </a:rPr>
              <a:t>technisch dichte </a:t>
            </a:r>
            <a:r>
              <a:rPr lang="de-DE" sz="1600" b="0" dirty="0"/>
              <a:t>Anlagenteile und  </a:t>
            </a:r>
          </a:p>
          <a:p>
            <a:pPr marL="358775" indent="-358775">
              <a:buFont typeface="Arial" pitchFamily="34" charset="0"/>
              <a:buChar char="•"/>
            </a:pPr>
            <a:r>
              <a:rPr lang="de-DE" sz="1600" b="0" dirty="0"/>
              <a:t>Anlagenteile mit betriebsbedingtem Austritt brennbarer Stoffe. </a:t>
            </a:r>
          </a:p>
          <a:p>
            <a:endParaRPr lang="de-DE" sz="800" b="0" dirty="0"/>
          </a:p>
          <a:p>
            <a:r>
              <a:rPr lang="de-DE" sz="1800" u="sng" dirty="0"/>
              <a:t>Anlagenteile gelten als </a:t>
            </a:r>
            <a:r>
              <a:rPr lang="de-DE" sz="1800" u="sng" dirty="0">
                <a:solidFill>
                  <a:schemeClr val="accent5"/>
                </a:solidFill>
              </a:rPr>
              <a:t>auf Dauer technisch dicht</a:t>
            </a:r>
            <a:r>
              <a:rPr lang="de-DE" sz="1800" u="sng" dirty="0"/>
              <a:t>, wenn </a:t>
            </a:r>
          </a:p>
          <a:p>
            <a:pPr marL="342900" indent="-342900">
              <a:buFont typeface="Arial" panose="020B0604020202020204" pitchFamily="34" charset="0"/>
              <a:buChar char="•"/>
            </a:pPr>
            <a:r>
              <a:rPr lang="de-DE" sz="1600" b="0" dirty="0"/>
              <a:t>sie so ausgeführt sind, dass sie aufgrund ihrer Konstruktion technisch dicht bleiben oder</a:t>
            </a:r>
          </a:p>
          <a:p>
            <a:pPr marL="342900" indent="-342900">
              <a:buFont typeface="Arial" panose="020B0604020202020204" pitchFamily="34" charset="0"/>
              <a:buChar char="•"/>
            </a:pPr>
            <a:r>
              <a:rPr lang="de-DE" sz="1600" b="0" dirty="0"/>
              <a:t>ihre technische Dichtheit </a:t>
            </a:r>
            <a:r>
              <a:rPr lang="de-DE" sz="1600" b="0" dirty="0">
                <a:solidFill>
                  <a:schemeClr val="accent2"/>
                </a:solidFill>
              </a:rPr>
              <a:t>durch Wartung nach Herstellerangaben und Überwachung </a:t>
            </a:r>
            <a:r>
              <a:rPr lang="de-DE" sz="1600" b="0" dirty="0"/>
              <a:t>ständig gewährleistet wird. </a:t>
            </a:r>
            <a:endParaRPr lang="de-DE" sz="1800" b="0" dirty="0">
              <a:sym typeface="Wingdings" panose="05000000000000000000" pitchFamily="2" charset="2"/>
            </a:endParaRPr>
          </a:p>
          <a:p>
            <a:endParaRPr lang="de-DE" sz="1000" b="0" dirty="0">
              <a:sym typeface="Wingdings" panose="05000000000000000000" pitchFamily="2" charset="2"/>
            </a:endParaRPr>
          </a:p>
          <a:p>
            <a:r>
              <a:rPr lang="de-DE" sz="1800" b="0" dirty="0">
                <a:sym typeface="Wingdings" panose="05000000000000000000" pitchFamily="2" charset="2"/>
              </a:rPr>
              <a:t> </a:t>
            </a:r>
            <a:r>
              <a:rPr lang="de-DE" sz="1800" b="0" dirty="0"/>
              <a:t>Anlagenteile, die auf Dauer technisch dicht sind, verursachen durch ihre Bauart in ihrer Umgebung im ungeöffneten Zustand keine explosionsgefährdeten Bereiche. </a:t>
            </a:r>
          </a:p>
          <a:p>
            <a:endParaRPr lang="de-DE" sz="800" dirty="0"/>
          </a:p>
          <a:p>
            <a:endParaRPr lang="de-DE" sz="1800" b="0" dirty="0"/>
          </a:p>
        </p:txBody>
      </p:sp>
    </p:spTree>
    <p:extLst>
      <p:ext uri="{BB962C8B-B14F-4D97-AF65-F5344CB8AC3E}">
        <p14:creationId xmlns:p14="http://schemas.microsoft.com/office/powerpoint/2010/main" val="1508778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169" y="228600"/>
            <a:ext cx="9311247" cy="1143000"/>
          </a:xfrm>
        </p:spPr>
        <p:txBody>
          <a:bodyPr/>
          <a:lstStyle/>
          <a:p>
            <a:r>
              <a:rPr lang="de-DE" dirty="0">
                <a:solidFill>
                  <a:schemeClr val="accent1"/>
                </a:solidFill>
              </a:rPr>
              <a:t>Dichtheit von gasführenden Anlagenteilen</a:t>
            </a:r>
            <a:br>
              <a:rPr lang="de-DE" dirty="0"/>
            </a:br>
            <a:r>
              <a:rPr lang="de-DE" sz="2000" dirty="0">
                <a:solidFill>
                  <a:schemeClr val="accent2"/>
                </a:solidFill>
              </a:rPr>
              <a:t>TRGS 529 4.1.6 und TRGS 722</a:t>
            </a:r>
          </a:p>
        </p:txBody>
      </p:sp>
      <p:sp>
        <p:nvSpPr>
          <p:cNvPr id="8" name="Datumsplatzhalter 7"/>
          <p:cNvSpPr>
            <a:spLocks noGrp="1"/>
          </p:cNvSpPr>
          <p:nvPr>
            <p:ph type="dt" sz="half" idx="10"/>
          </p:nvPr>
        </p:nvSpPr>
        <p:spPr/>
        <p:txBody>
          <a:bodyPr/>
          <a:lstStyle/>
          <a:p>
            <a:r>
              <a:rPr lang="de-DE"/>
              <a:t>Schulung 2025/2026</a:t>
            </a:r>
            <a:endParaRPr lang="de-DE" dirty="0"/>
          </a:p>
        </p:txBody>
      </p:sp>
      <p:sp>
        <p:nvSpPr>
          <p:cNvPr id="6" name="Foliennummernplatzhalter 5"/>
          <p:cNvSpPr>
            <a:spLocks noGrp="1"/>
          </p:cNvSpPr>
          <p:nvPr>
            <p:ph type="sldNum" sz="quarter" idx="12"/>
          </p:nvPr>
        </p:nvSpPr>
        <p:spPr/>
        <p:txBody>
          <a:bodyPr/>
          <a:lstStyle/>
          <a:p>
            <a:fld id="{D42DA815-CE49-4499-B3BB-5F7C969A1704}" type="slidenum">
              <a:rPr lang="de-DE" smtClean="0"/>
              <a:pPr/>
              <a:t>42</a:t>
            </a:fld>
            <a:endParaRPr lang="de-DE" dirty="0"/>
          </a:p>
        </p:txBody>
      </p:sp>
      <p:sp>
        <p:nvSpPr>
          <p:cNvPr id="3" name="Inhaltsplatzhalter 2"/>
          <p:cNvSpPr>
            <a:spLocks noGrp="1"/>
          </p:cNvSpPr>
          <p:nvPr>
            <p:ph type="body" sz="quarter" idx="13"/>
          </p:nvPr>
        </p:nvSpPr>
        <p:spPr>
          <a:xfrm>
            <a:off x="529167" y="1556792"/>
            <a:ext cx="11275185" cy="4536504"/>
          </a:xfrm>
          <a:prstGeom prst="rect">
            <a:avLst/>
          </a:prstGeom>
        </p:spPr>
        <p:txBody>
          <a:bodyPr/>
          <a:lstStyle/>
          <a:p>
            <a:pPr>
              <a:buClr>
                <a:schemeClr val="tx1"/>
              </a:buClr>
            </a:pPr>
            <a:r>
              <a:rPr lang="de-DE" sz="1800" u="sng" dirty="0">
                <a:solidFill>
                  <a:schemeClr val="accent5"/>
                </a:solidFill>
              </a:rPr>
              <a:t>Technisch dichte </a:t>
            </a:r>
            <a:r>
              <a:rPr lang="de-DE" sz="1800" u="sng" dirty="0"/>
              <a:t>Anlagenteile </a:t>
            </a:r>
          </a:p>
          <a:p>
            <a:pPr>
              <a:buClr>
                <a:schemeClr val="tx1"/>
              </a:buClr>
            </a:pPr>
            <a:r>
              <a:rPr lang="de-DE" sz="1800" b="0" dirty="0"/>
              <a:t>Bei Anlagenteilen, die </a:t>
            </a:r>
            <a:r>
              <a:rPr lang="de-DE" sz="1800" b="0" dirty="0">
                <a:solidFill>
                  <a:schemeClr val="accent5"/>
                </a:solidFill>
              </a:rPr>
              <a:t>technisch dicht </a:t>
            </a:r>
            <a:r>
              <a:rPr lang="de-DE" sz="1800" b="0" dirty="0"/>
              <a:t>sind, sind seltene Freisetzungen zu erwarten. Sie gelten als </a:t>
            </a:r>
            <a:r>
              <a:rPr lang="de-DE" sz="1800" b="0" dirty="0">
                <a:solidFill>
                  <a:schemeClr val="accent5"/>
                </a:solidFill>
              </a:rPr>
              <a:t>technisch dicht</a:t>
            </a:r>
            <a:r>
              <a:rPr lang="de-DE" sz="1800" b="0" dirty="0"/>
              <a:t>, wenn bei einer für den Anwendungsfall geeigneten Dichtheitsprüfung oder -überwachung keine Freisetzung zu erkennen ist.</a:t>
            </a:r>
          </a:p>
          <a:p>
            <a:pPr>
              <a:buClr>
                <a:schemeClr val="tx1"/>
              </a:buClr>
            </a:pPr>
            <a:endParaRPr lang="de-DE" sz="800" dirty="0"/>
          </a:p>
          <a:p>
            <a:pPr marL="0" lvl="1" indent="0">
              <a:buClr>
                <a:schemeClr val="tx1"/>
              </a:buClr>
              <a:buNone/>
            </a:pPr>
            <a:r>
              <a:rPr lang="de-DE" dirty="0">
                <a:solidFill>
                  <a:schemeClr val="accent5"/>
                </a:solidFill>
              </a:rPr>
              <a:t>Beispiele:</a:t>
            </a:r>
            <a:r>
              <a:rPr lang="de-DE" dirty="0">
                <a:solidFill>
                  <a:schemeClr val="accent1"/>
                </a:solidFill>
              </a:rPr>
              <a:t> </a:t>
            </a:r>
            <a:r>
              <a:rPr lang="de-DE" altLang="de-DE" dirty="0">
                <a:solidFill>
                  <a:schemeClr val="accent1"/>
                </a:solidFill>
              </a:rPr>
              <a:t> Abdeckungen von Vorgruben o. Behältern, Durchführungen von Leitungen, Rohren, Rührwerken o.ä. durch Gärbehälter im Bereich des Gasraumes, Klemmverbindungen des Folienspeichersystems, technisch dichte Teile von Rohrleitungen (z.B. Flansch mit glatter Dichtleiste und keinen besonderen konstruktiven Anforderungen an die Dichtung), Verdichteranlagen, …</a:t>
            </a:r>
          </a:p>
          <a:p>
            <a:pPr marL="0" lvl="1" indent="0" algn="ctr">
              <a:buClr>
                <a:schemeClr val="tx1"/>
              </a:buClr>
              <a:buNone/>
            </a:pPr>
            <a:endParaRPr lang="de-DE" dirty="0">
              <a:solidFill>
                <a:schemeClr val="accent1"/>
              </a:solidFill>
            </a:endParaRPr>
          </a:p>
          <a:p>
            <a:pPr lvl="1" algn="ctr">
              <a:buClr>
                <a:schemeClr val="tx1"/>
              </a:buClr>
              <a:buFont typeface="Wingdings" panose="05000000000000000000" pitchFamily="2" charset="2"/>
              <a:buChar char="è"/>
            </a:pPr>
            <a:r>
              <a:rPr lang="de-DE" dirty="0">
                <a:solidFill>
                  <a:schemeClr val="accent1"/>
                </a:solidFill>
                <a:sym typeface="Wingdings" panose="05000000000000000000" pitchFamily="2" charset="2"/>
              </a:rPr>
              <a:t>Grundsätzlich ist eine Biogasanlage einschließlich ihrer Ausrüstungsteile so zu betreiben, dass sie bei den auf Grund der vorgesehenen Betriebsweise zu erwartenden mechanischen, chemischen und thermischen Beanspruchungen </a:t>
            </a:r>
          </a:p>
          <a:p>
            <a:pPr marL="0" lvl="1" indent="0" algn="ctr">
              <a:buClr>
                <a:schemeClr val="tx1"/>
              </a:buClr>
              <a:buNone/>
            </a:pPr>
            <a:r>
              <a:rPr lang="de-DE" sz="2800" b="1" dirty="0">
                <a:solidFill>
                  <a:schemeClr val="accent5"/>
                </a:solidFill>
                <a:sym typeface="Wingdings" panose="05000000000000000000" pitchFamily="2" charset="2"/>
              </a:rPr>
              <a:t>mindestens technisch dicht ist!</a:t>
            </a:r>
            <a:endParaRPr lang="de-DE" sz="2800" b="1" dirty="0">
              <a:solidFill>
                <a:schemeClr val="accent5"/>
              </a:solidFill>
            </a:endParaRPr>
          </a:p>
        </p:txBody>
      </p:sp>
    </p:spTree>
    <p:extLst>
      <p:ext uri="{BB962C8B-B14F-4D97-AF65-F5344CB8AC3E}">
        <p14:creationId xmlns:p14="http://schemas.microsoft.com/office/powerpoint/2010/main" val="1751908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DE68B1-05AF-0D9E-CE2C-0488548FBE69}"/>
              </a:ext>
            </a:extLst>
          </p:cNvPr>
          <p:cNvSpPr>
            <a:spLocks noGrp="1"/>
          </p:cNvSpPr>
          <p:nvPr>
            <p:ph type="title"/>
          </p:nvPr>
        </p:nvSpPr>
        <p:spPr>
          <a:xfrm>
            <a:off x="529169" y="228600"/>
            <a:ext cx="9455263" cy="1143000"/>
          </a:xfrm>
        </p:spPr>
        <p:txBody>
          <a:bodyPr/>
          <a:lstStyle/>
          <a:p>
            <a:r>
              <a:rPr lang="de-DE" dirty="0">
                <a:solidFill>
                  <a:schemeClr val="accent1"/>
                </a:solidFill>
              </a:rPr>
              <a:t>Dichtheit von gasführenden Anlagenteilen</a:t>
            </a:r>
            <a:br>
              <a:rPr lang="de-DE" dirty="0"/>
            </a:br>
            <a:r>
              <a:rPr lang="de-DE" sz="2000" dirty="0">
                <a:solidFill>
                  <a:schemeClr val="accent2"/>
                </a:solidFill>
              </a:rPr>
              <a:t>TRGS 529 4.1.6 und TRGS 722</a:t>
            </a:r>
            <a:endParaRPr lang="de-DE" sz="2000" dirty="0"/>
          </a:p>
        </p:txBody>
      </p:sp>
      <p:sp>
        <p:nvSpPr>
          <p:cNvPr id="3" name="Datumsplatzhalter 2">
            <a:extLst>
              <a:ext uri="{FF2B5EF4-FFF2-40B4-BE49-F238E27FC236}">
                <a16:creationId xmlns:a16="http://schemas.microsoft.com/office/drawing/2014/main" id="{FE2D1CAB-5E96-98C3-1BE7-00E8282E8E1B}"/>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0DE3E839-7AE5-C37B-B5CE-AC3602C2FEB3}"/>
              </a:ext>
            </a:extLst>
          </p:cNvPr>
          <p:cNvSpPr>
            <a:spLocks noGrp="1"/>
          </p:cNvSpPr>
          <p:nvPr>
            <p:ph type="sldNum" sz="quarter" idx="12"/>
          </p:nvPr>
        </p:nvSpPr>
        <p:spPr/>
        <p:txBody>
          <a:bodyPr/>
          <a:lstStyle/>
          <a:p>
            <a:fld id="{D42DA815-CE49-4499-B3BB-5F7C969A1704}" type="slidenum">
              <a:rPr lang="de-DE" smtClean="0"/>
              <a:pPr/>
              <a:t>43</a:t>
            </a:fld>
            <a:endParaRPr lang="de-DE" dirty="0"/>
          </a:p>
        </p:txBody>
      </p:sp>
      <p:sp>
        <p:nvSpPr>
          <p:cNvPr id="5" name="Textplatzhalter 4">
            <a:extLst>
              <a:ext uri="{FF2B5EF4-FFF2-40B4-BE49-F238E27FC236}">
                <a16:creationId xmlns:a16="http://schemas.microsoft.com/office/drawing/2014/main" id="{4750F8E5-B0EC-C0D1-A377-C372AD20645B}"/>
              </a:ext>
            </a:extLst>
          </p:cNvPr>
          <p:cNvSpPr>
            <a:spLocks noGrp="1"/>
          </p:cNvSpPr>
          <p:nvPr>
            <p:ph type="body" sz="quarter" idx="13"/>
          </p:nvPr>
        </p:nvSpPr>
        <p:spPr/>
        <p:txBody>
          <a:bodyPr/>
          <a:lstStyle/>
          <a:p>
            <a:r>
              <a:rPr lang="de-DE" dirty="0"/>
              <a:t>Verfahren zur Dichtheitsprüfung:</a:t>
            </a:r>
          </a:p>
        </p:txBody>
      </p:sp>
      <p:graphicFrame>
        <p:nvGraphicFramePr>
          <p:cNvPr id="6" name="Tabelle 5">
            <a:extLst>
              <a:ext uri="{FF2B5EF4-FFF2-40B4-BE49-F238E27FC236}">
                <a16:creationId xmlns:a16="http://schemas.microsoft.com/office/drawing/2014/main" id="{C786F2A3-608C-E2B2-2E6F-60AF12153973}"/>
              </a:ext>
            </a:extLst>
          </p:cNvPr>
          <p:cNvGraphicFramePr>
            <a:graphicFrameLocks noGrp="1"/>
          </p:cNvGraphicFramePr>
          <p:nvPr>
            <p:extLst>
              <p:ext uri="{D42A27DB-BD31-4B8C-83A1-F6EECF244321}">
                <p14:modId xmlns:p14="http://schemas.microsoft.com/office/powerpoint/2010/main" val="2573368716"/>
              </p:ext>
            </p:extLst>
          </p:nvPr>
        </p:nvGraphicFramePr>
        <p:xfrm>
          <a:off x="509447" y="2132856"/>
          <a:ext cx="11275185" cy="2997406"/>
        </p:xfrm>
        <a:graphic>
          <a:graphicData uri="http://schemas.openxmlformats.org/drawingml/2006/table">
            <a:tbl>
              <a:tblPr firstRow="1" bandRow="1">
                <a:tableStyleId>{5C22544A-7EE6-4342-B048-85BDC9FD1C3A}</a:tableStyleId>
              </a:tblPr>
              <a:tblGrid>
                <a:gridCol w="3758395">
                  <a:extLst>
                    <a:ext uri="{9D8B030D-6E8A-4147-A177-3AD203B41FA5}">
                      <a16:colId xmlns:a16="http://schemas.microsoft.com/office/drawing/2014/main" val="20000"/>
                    </a:ext>
                  </a:extLst>
                </a:gridCol>
                <a:gridCol w="3758395">
                  <a:extLst>
                    <a:ext uri="{9D8B030D-6E8A-4147-A177-3AD203B41FA5}">
                      <a16:colId xmlns:a16="http://schemas.microsoft.com/office/drawing/2014/main" val="20001"/>
                    </a:ext>
                  </a:extLst>
                </a:gridCol>
                <a:gridCol w="3758395">
                  <a:extLst>
                    <a:ext uri="{9D8B030D-6E8A-4147-A177-3AD203B41FA5}">
                      <a16:colId xmlns:a16="http://schemas.microsoft.com/office/drawing/2014/main" val="20002"/>
                    </a:ext>
                  </a:extLst>
                </a:gridCol>
              </a:tblGrid>
              <a:tr h="467566">
                <a:tc>
                  <a:txBody>
                    <a:bodyPr/>
                    <a:lstStyle/>
                    <a:p>
                      <a:r>
                        <a:rPr lang="de-DE" sz="2000" dirty="0">
                          <a:latin typeface="Arial" panose="020B0604020202020204" pitchFamily="34" charset="0"/>
                          <a:cs typeface="Arial" panose="020B0604020202020204" pitchFamily="34" charset="0"/>
                        </a:rPr>
                        <a:t>Visuelle Verfahren</a:t>
                      </a:r>
                    </a:p>
                  </a:txBody>
                  <a:tcPr/>
                </a:tc>
                <a:tc>
                  <a:txBody>
                    <a:bodyPr/>
                    <a:lstStyle/>
                    <a:p>
                      <a:r>
                        <a:rPr lang="de-DE" sz="2000" dirty="0">
                          <a:latin typeface="Arial" panose="020B0604020202020204" pitchFamily="34" charset="0"/>
                          <a:cs typeface="Arial" panose="020B0604020202020204" pitchFamily="34" charset="0"/>
                        </a:rPr>
                        <a:t>Optische Verfahren</a:t>
                      </a:r>
                    </a:p>
                  </a:txBody>
                  <a:tcPr/>
                </a:tc>
                <a:tc>
                  <a:txBody>
                    <a:bodyPr/>
                    <a:lstStyle/>
                    <a:p>
                      <a:r>
                        <a:rPr lang="de-DE" sz="2000" dirty="0">
                          <a:latin typeface="Arial" panose="020B0604020202020204" pitchFamily="34" charset="0"/>
                          <a:cs typeface="Arial" panose="020B0604020202020204" pitchFamily="34" charset="0"/>
                        </a:rPr>
                        <a:t>Konzentrationsmessung</a:t>
                      </a:r>
                    </a:p>
                  </a:txBody>
                  <a:tcPr/>
                </a:tc>
                <a:extLst>
                  <a:ext uri="{0D108BD9-81ED-4DB2-BD59-A6C34878D82A}">
                    <a16:rowId xmlns:a16="http://schemas.microsoft.com/office/drawing/2014/main" val="10000"/>
                  </a:ext>
                </a:extLst>
              </a:tr>
              <a:tr h="1287556">
                <a:tc>
                  <a:txBody>
                    <a:bodyPr/>
                    <a:lstStyle/>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Leckagespray</a:t>
                      </a:r>
                      <a:r>
                        <a:rPr lang="de-DE" sz="2000" baseline="0" dirty="0">
                          <a:latin typeface="Arial" panose="020B0604020202020204" pitchFamily="34" charset="0"/>
                          <a:cs typeface="Arial" panose="020B0604020202020204" pitchFamily="34" charset="0"/>
                        </a:rPr>
                        <a:t> oder schaumbildende Mittel</a:t>
                      </a:r>
                    </a:p>
                    <a:p>
                      <a:pPr marL="285750" indent="-285750">
                        <a:buFont typeface="Arial" panose="020B0604020202020204" pitchFamily="34" charset="0"/>
                        <a:buChar char="•"/>
                      </a:pPr>
                      <a:r>
                        <a:rPr lang="de-DE" sz="2000" baseline="0" dirty="0">
                          <a:latin typeface="Arial" panose="020B0604020202020204" pitchFamily="34" charset="0"/>
                          <a:cs typeface="Arial" panose="020B0604020202020204" pitchFamily="34" charset="0"/>
                        </a:rPr>
                        <a:t>Aerosole oder Nebel bildende Mittel in der Gasphase</a:t>
                      </a:r>
                    </a:p>
                    <a:p>
                      <a:pPr marL="285750" indent="-285750">
                        <a:buFont typeface="Arial" panose="020B0604020202020204" pitchFamily="34" charset="0"/>
                        <a:buChar char="•"/>
                      </a:pPr>
                      <a:r>
                        <a:rPr lang="de-DE" sz="2000" baseline="0" dirty="0">
                          <a:latin typeface="Arial" panose="020B0604020202020204" pitchFamily="34" charset="0"/>
                          <a:cs typeface="Arial" panose="020B0604020202020204" pitchFamily="34" charset="0"/>
                        </a:rPr>
                        <a:t>Bei Staub: Kontrolle auf Ablagerungen u. sichtbare Defekte o. Beschädigungen</a:t>
                      </a:r>
                    </a:p>
                  </a:txBody>
                  <a:tcPr/>
                </a:tc>
                <a:tc>
                  <a:txBody>
                    <a:bodyPr/>
                    <a:lstStyle/>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Infrarotkamera / Gaskamera</a:t>
                      </a:r>
                    </a:p>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Methan-Lasermessgerät</a:t>
                      </a:r>
                    </a:p>
                  </a:txBody>
                  <a:tcPr/>
                </a:tc>
                <a:tc>
                  <a:txBody>
                    <a:bodyPr/>
                    <a:lstStyle/>
                    <a:p>
                      <a:pPr marL="285750" indent="-285750">
                        <a:buFont typeface="Arial" panose="020B0604020202020204" pitchFamily="34" charset="0"/>
                        <a:buChar char="•"/>
                      </a:pPr>
                      <a:r>
                        <a:rPr lang="de-DE" sz="2000" dirty="0">
                          <a:latin typeface="Arial" panose="020B0604020202020204" pitchFamily="34" charset="0"/>
                          <a:cs typeface="Arial" panose="020B0604020202020204" pitchFamily="34" charset="0"/>
                        </a:rPr>
                        <a:t>Messung an zuvor lokalisierten Austrittsstellen </a:t>
                      </a:r>
                    </a:p>
                    <a:p>
                      <a:pPr marL="285750" lvl="1" indent="-285750" algn="l" defTabSz="685800" rtl="0" eaLnBrk="1" latinLnBrk="0" hangingPunct="1">
                        <a:buClr>
                          <a:schemeClr val="tx1"/>
                        </a:buClr>
                        <a:buFont typeface="Arial" panose="020B0604020202020204" pitchFamily="34" charset="0"/>
                        <a:buChar char="•"/>
                      </a:pPr>
                      <a:r>
                        <a:rPr lang="de-DE" sz="2000" kern="1200" dirty="0">
                          <a:solidFill>
                            <a:schemeClr val="dk1"/>
                          </a:solidFill>
                          <a:latin typeface="Arial" panose="020B0604020202020204" pitchFamily="34" charset="0"/>
                          <a:ea typeface="+mn-ea"/>
                          <a:cs typeface="Arial" panose="020B0604020202020204" pitchFamily="34" charset="0"/>
                        </a:rPr>
                        <a:t>Periodische o. kontinuierliche Messung (z.B. Überwachung Stützluft) durch selbsttätig arbeitende, fest installierte Messgeräte mit Alarmfunktion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989324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BE425-68DE-3C16-C005-868D6CB48770}"/>
              </a:ext>
            </a:extLst>
          </p:cNvPr>
          <p:cNvSpPr>
            <a:spLocks noGrp="1"/>
          </p:cNvSpPr>
          <p:nvPr>
            <p:ph type="title"/>
          </p:nvPr>
        </p:nvSpPr>
        <p:spPr>
          <a:xfrm>
            <a:off x="529169" y="228600"/>
            <a:ext cx="9311247" cy="1143000"/>
          </a:xfrm>
        </p:spPr>
        <p:txBody>
          <a:bodyPr/>
          <a:lstStyle/>
          <a:p>
            <a:r>
              <a:rPr lang="de-DE" dirty="0">
                <a:solidFill>
                  <a:schemeClr val="accent5"/>
                </a:solidFill>
              </a:rPr>
              <a:t>EXKURS: </a:t>
            </a:r>
            <a:r>
              <a:rPr lang="de-DE" dirty="0"/>
              <a:t>Dichtheitsprüfungen – Fachkundige Person</a:t>
            </a:r>
            <a:br>
              <a:rPr lang="de-DE" sz="2400" dirty="0"/>
            </a:br>
            <a:r>
              <a:rPr lang="de-DE" sz="2000" dirty="0">
                <a:solidFill>
                  <a:schemeClr val="accent2"/>
                </a:solidFill>
              </a:rPr>
              <a:t>TRGS 529 Nr. 4.1.3 und TRAS 120 Nr. 2.6.4</a:t>
            </a:r>
          </a:p>
        </p:txBody>
      </p:sp>
      <p:sp>
        <p:nvSpPr>
          <p:cNvPr id="3" name="Datumsplatzhalter 2">
            <a:extLst>
              <a:ext uri="{FF2B5EF4-FFF2-40B4-BE49-F238E27FC236}">
                <a16:creationId xmlns:a16="http://schemas.microsoft.com/office/drawing/2014/main" id="{92BB570B-3E96-0A3B-2581-CC58D34D6CB0}"/>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83663522-D53B-AAE3-0D1D-F3F0FDD71904}"/>
              </a:ext>
            </a:extLst>
          </p:cNvPr>
          <p:cNvSpPr>
            <a:spLocks noGrp="1"/>
          </p:cNvSpPr>
          <p:nvPr>
            <p:ph type="sldNum" sz="quarter" idx="12"/>
          </p:nvPr>
        </p:nvSpPr>
        <p:spPr/>
        <p:txBody>
          <a:bodyPr/>
          <a:lstStyle/>
          <a:p>
            <a:fld id="{D42DA815-CE49-4499-B3BB-5F7C969A1704}" type="slidenum">
              <a:rPr lang="de-DE" smtClean="0"/>
              <a:pPr/>
              <a:t>44</a:t>
            </a:fld>
            <a:endParaRPr lang="de-DE" dirty="0"/>
          </a:p>
        </p:txBody>
      </p:sp>
      <p:sp>
        <p:nvSpPr>
          <p:cNvPr id="5" name="Textplatzhalter 4">
            <a:extLst>
              <a:ext uri="{FF2B5EF4-FFF2-40B4-BE49-F238E27FC236}">
                <a16:creationId xmlns:a16="http://schemas.microsoft.com/office/drawing/2014/main" id="{BA16EA5C-AE16-4D55-00DF-DE39F8D3C01F}"/>
              </a:ext>
            </a:extLst>
          </p:cNvPr>
          <p:cNvSpPr>
            <a:spLocks noGrp="1"/>
          </p:cNvSpPr>
          <p:nvPr>
            <p:ph type="body" sz="quarter" idx="13"/>
          </p:nvPr>
        </p:nvSpPr>
        <p:spPr/>
        <p:txBody>
          <a:bodyPr/>
          <a:lstStyle/>
          <a:p>
            <a:r>
              <a:rPr lang="de-DE" sz="1800" b="0" dirty="0">
                <a:solidFill>
                  <a:schemeClr val="accent5"/>
                </a:solidFill>
              </a:rPr>
              <a:t>Fachkundige Personen zur Dichtheitsprüfung </a:t>
            </a:r>
            <a:r>
              <a:rPr lang="de-DE" sz="1800" b="0" dirty="0"/>
              <a:t>sind Personen, die aufgrund ihrer fachlichen </a:t>
            </a:r>
            <a:r>
              <a:rPr lang="de-DE" sz="1800" b="0" dirty="0">
                <a:solidFill>
                  <a:schemeClr val="accent5"/>
                </a:solidFill>
              </a:rPr>
              <a:t>Ausbildung, praktischen Tätigkeit oder Berufserfahrung ausreichende Kenntnisse </a:t>
            </a:r>
            <a:r>
              <a:rPr lang="de-DE" sz="1800" b="0" dirty="0"/>
              <a:t>auf dem Gebiet der Dichtheitsprüfung von gasführenden Anlagenteilen und Gasleitungen haben:</a:t>
            </a:r>
          </a:p>
          <a:p>
            <a:pPr algn="ctr"/>
            <a:endParaRPr lang="de-DE" sz="800" b="0" dirty="0"/>
          </a:p>
          <a:p>
            <a:pPr marL="285750" indent="-285750">
              <a:buFont typeface="Arial" panose="020B0604020202020204" pitchFamily="34" charset="0"/>
              <a:buChar char="•"/>
            </a:pPr>
            <a:r>
              <a:rPr lang="de-DE" sz="1800" b="0" dirty="0"/>
              <a:t>Technik von Anlagen zur Erzeugung von Biogas</a:t>
            </a:r>
          </a:p>
          <a:p>
            <a:pPr marL="285750" indent="-285750">
              <a:buFont typeface="Arial" panose="020B0604020202020204" pitchFamily="34" charset="0"/>
              <a:buChar char="•"/>
            </a:pPr>
            <a:r>
              <a:rPr lang="de-DE" sz="1800" b="0" dirty="0"/>
              <a:t>Zusammensetzung und sicherheitstechnische Kenngrößen von Biogas und Wirkung der Biogasbestandteile auf den Menschen</a:t>
            </a:r>
          </a:p>
          <a:p>
            <a:pPr marL="285750" indent="-285750">
              <a:buFont typeface="Arial" panose="020B0604020202020204" pitchFamily="34" charset="0"/>
              <a:buChar char="•"/>
            </a:pPr>
            <a:r>
              <a:rPr lang="de-DE" sz="1800" b="0" dirty="0"/>
              <a:t>Explosionsschutz</a:t>
            </a:r>
          </a:p>
          <a:p>
            <a:pPr marL="285750" indent="-285750">
              <a:buFont typeface="Arial" panose="020B0604020202020204" pitchFamily="34" charset="0"/>
              <a:buChar char="•"/>
            </a:pPr>
            <a:r>
              <a:rPr lang="de-DE" sz="1800" b="0" dirty="0"/>
              <a:t>Eignung der Prüfmethode für den jeweiligen Anwenderfall</a:t>
            </a:r>
          </a:p>
          <a:p>
            <a:pPr marL="285750" indent="-285750">
              <a:buFont typeface="Arial" panose="020B0604020202020204" pitchFamily="34" charset="0"/>
              <a:buChar char="•"/>
            </a:pPr>
            <a:r>
              <a:rPr lang="de-DE" sz="1800" b="0" dirty="0"/>
              <a:t>Einschlägiges Regelwerk</a:t>
            </a:r>
          </a:p>
          <a:p>
            <a:pPr marL="285750" indent="-285750">
              <a:buFont typeface="Arial" panose="020B0604020202020204" pitchFamily="34" charset="0"/>
              <a:buChar char="•"/>
            </a:pPr>
            <a:r>
              <a:rPr lang="de-DE" sz="1800" b="0" dirty="0"/>
              <a:t>Interpretation der Prüfergebnisse</a:t>
            </a:r>
          </a:p>
          <a:p>
            <a:pPr marL="285750" indent="-285750">
              <a:buFont typeface="Arial" panose="020B0604020202020204" pitchFamily="34" charset="0"/>
              <a:buChar char="•"/>
            </a:pPr>
            <a:endParaRPr lang="de-DE" sz="800" b="0" dirty="0"/>
          </a:p>
          <a:p>
            <a:pPr marL="285750" indent="-285750" algn="ctr">
              <a:buFont typeface="Wingdings" panose="05000000000000000000" pitchFamily="2" charset="2"/>
              <a:buChar char="è"/>
            </a:pPr>
            <a:r>
              <a:rPr lang="de-DE" sz="1800" b="0" dirty="0">
                <a:solidFill>
                  <a:schemeClr val="accent5"/>
                </a:solidFill>
                <a:sym typeface="Wingdings" panose="05000000000000000000" pitchFamily="2" charset="2"/>
              </a:rPr>
              <a:t>Unter Erdgleiche verlegte gasführende Anlagenteile müssen i.d.R. durch ein Rohrleitungsprüfunternehmen gemäß DVGW Arbeitsblatt G 468-1 geprüft werden!</a:t>
            </a:r>
          </a:p>
          <a:p>
            <a:pPr algn="ctr"/>
            <a:endParaRPr lang="de-DE" sz="800" b="0" dirty="0">
              <a:solidFill>
                <a:schemeClr val="accent5"/>
              </a:solidFill>
              <a:sym typeface="Wingdings" panose="05000000000000000000" pitchFamily="2" charset="2"/>
            </a:endParaRPr>
          </a:p>
          <a:p>
            <a:pPr algn="ctr"/>
            <a:r>
              <a:rPr lang="de-DE" sz="1800" b="0" dirty="0">
                <a:solidFill>
                  <a:schemeClr val="accent5"/>
                </a:solidFill>
                <a:sym typeface="Wingdings" panose="05000000000000000000" pitchFamily="2" charset="2"/>
              </a:rPr>
              <a:t> Das Ergebnis der Prüfung ist zu dokumentieren.</a:t>
            </a:r>
            <a:endParaRPr lang="de-DE" sz="1800" b="0" dirty="0">
              <a:solidFill>
                <a:schemeClr val="accent5"/>
              </a:solidFill>
            </a:endParaRPr>
          </a:p>
        </p:txBody>
      </p:sp>
    </p:spTree>
    <p:extLst>
      <p:ext uri="{BB962C8B-B14F-4D97-AF65-F5344CB8AC3E}">
        <p14:creationId xmlns:p14="http://schemas.microsoft.com/office/powerpoint/2010/main" val="17198365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solidFill>
                  <a:schemeClr val="accent5"/>
                </a:solidFill>
              </a:rPr>
              <a:t>EXKURS: </a:t>
            </a:r>
            <a:r>
              <a:rPr lang="de-DE" altLang="de-DE" dirty="0">
                <a:solidFill>
                  <a:schemeClr val="accent1"/>
                </a:solidFill>
              </a:rPr>
              <a:t>Dichtheitsprüfungen</a:t>
            </a:r>
            <a:br>
              <a:rPr lang="de-DE" altLang="de-DE" dirty="0">
                <a:solidFill>
                  <a:srgbClr val="004994"/>
                </a:solidFill>
              </a:rPr>
            </a:br>
            <a:r>
              <a:rPr lang="de-DE" altLang="de-DE" sz="2000" dirty="0">
                <a:solidFill>
                  <a:schemeClr val="accent2"/>
                </a:solidFill>
              </a:rPr>
              <a:t>Auswahl geeigneter Prüf- / Messverfahren</a:t>
            </a:r>
            <a:endParaRPr lang="de-DE" dirty="0"/>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42DA815-CE49-4499-B3BB-5F7C969A1704}" type="slidenum">
              <a:rPr lang="de-DE" smtClean="0"/>
              <a:pPr/>
              <a:t>45</a:t>
            </a:fld>
            <a:endParaRPr lang="de-DE" dirty="0"/>
          </a:p>
        </p:txBody>
      </p:sp>
      <p:sp>
        <p:nvSpPr>
          <p:cNvPr id="5" name="Textplatzhalter 4"/>
          <p:cNvSpPr>
            <a:spLocks noGrp="1"/>
          </p:cNvSpPr>
          <p:nvPr>
            <p:ph type="body" sz="quarter" idx="13"/>
          </p:nvPr>
        </p:nvSpPr>
        <p:spPr>
          <a:xfrm>
            <a:off x="529167" y="1556792"/>
            <a:ext cx="11275185" cy="5072608"/>
          </a:xfrm>
        </p:spPr>
        <p:txBody>
          <a:bodyPr/>
          <a:lstStyle/>
          <a:p>
            <a:r>
              <a:rPr lang="de-DE" altLang="de-DE" sz="1800" dirty="0"/>
              <a:t>Einflussfaktoren bei der Auswahl eines Verfahrens zur Dichtheitsprüfung:</a:t>
            </a:r>
          </a:p>
          <a:p>
            <a:pPr marL="355600" lvl="1" indent="-355600"/>
            <a:r>
              <a:rPr lang="de-DE" altLang="de-DE" sz="1600" dirty="0">
                <a:solidFill>
                  <a:schemeClr val="accent1"/>
                </a:solidFill>
              </a:rPr>
              <a:t>Witterungsbedingungen</a:t>
            </a:r>
          </a:p>
          <a:p>
            <a:pPr marL="355600" lvl="1" indent="-355600"/>
            <a:r>
              <a:rPr lang="de-DE" altLang="de-DE" sz="1600" dirty="0">
                <a:solidFill>
                  <a:schemeClr val="accent1"/>
                </a:solidFill>
              </a:rPr>
              <a:t>Standortbedingungen (z.B. Besonderheiten des zu überprüfenden Anlagenteils, Möglichkeiten zur Versuchsanordnung)</a:t>
            </a:r>
          </a:p>
          <a:p>
            <a:pPr marL="355600" lvl="1" indent="-355600"/>
            <a:r>
              <a:rPr lang="de-DE" altLang="de-DE" sz="1600" dirty="0">
                <a:solidFill>
                  <a:schemeClr val="accent1"/>
                </a:solidFill>
              </a:rPr>
              <a:t>Eigenschaften (Vor- und Nachteile) der verwendeten Messtechnik</a:t>
            </a:r>
          </a:p>
          <a:p>
            <a:pPr marL="355600" lvl="1" indent="-355600"/>
            <a:r>
              <a:rPr lang="de-DE" altLang="de-DE" sz="1600" dirty="0">
                <a:solidFill>
                  <a:schemeClr val="accent1"/>
                </a:solidFill>
              </a:rPr>
              <a:t>Erfahrung und Qualifikation der Person, welche die Messung durchführt</a:t>
            </a:r>
          </a:p>
          <a:p>
            <a:pPr marL="355600" lvl="1" indent="-355600"/>
            <a:endParaRPr lang="de-DE" altLang="de-DE" sz="500" dirty="0"/>
          </a:p>
          <a:p>
            <a:pPr lvl="1" algn="ctr">
              <a:buFont typeface="Wingdings" panose="05000000000000000000" pitchFamily="2" charset="2"/>
              <a:buChar char="è"/>
            </a:pPr>
            <a:r>
              <a:rPr lang="de-DE" sz="1600" dirty="0">
                <a:solidFill>
                  <a:schemeClr val="accent5"/>
                </a:solidFill>
              </a:rPr>
              <a:t>Siehe auch DWA-M 375 und die Herstellerangaben des Anlagenteils. </a:t>
            </a:r>
          </a:p>
          <a:p>
            <a:pPr lvl="1" algn="ctr">
              <a:buFont typeface="Wingdings" panose="05000000000000000000" pitchFamily="2" charset="2"/>
              <a:buChar char="è"/>
            </a:pPr>
            <a:r>
              <a:rPr lang="de-DE" sz="1600" dirty="0">
                <a:solidFill>
                  <a:schemeClr val="accent5"/>
                </a:solidFill>
              </a:rPr>
              <a:t>Werden Dichtheitsprüfungen mit dem Betriebsgas Biogas durchgeführt, so sind die gefährlichen Eigenschaften für das Prüfpersonal und die umliegenden Anlagenteile zu berücksichtigen.</a:t>
            </a:r>
            <a:endParaRPr lang="de-DE" sz="1800" dirty="0">
              <a:solidFill>
                <a:schemeClr val="accent5"/>
              </a:solidFill>
            </a:endParaRPr>
          </a:p>
          <a:p>
            <a:pPr lvl="1" algn="ctr">
              <a:buFont typeface="Wingdings" panose="05000000000000000000" pitchFamily="2" charset="2"/>
              <a:buChar char="è"/>
            </a:pPr>
            <a:endParaRPr lang="de-DE" sz="1600" dirty="0">
              <a:solidFill>
                <a:schemeClr val="accent5"/>
              </a:solidFill>
            </a:endParaRPr>
          </a:p>
          <a:p>
            <a:pPr marL="0" lvl="1" indent="0">
              <a:buClr>
                <a:srgbClr val="007FAC"/>
              </a:buClr>
              <a:buNone/>
            </a:pPr>
            <a:r>
              <a:rPr lang="de-DE" b="1" dirty="0">
                <a:solidFill>
                  <a:schemeClr val="accent1"/>
                </a:solidFill>
              </a:rPr>
              <a:t>Eine Dichtheitsprüfung umfasst insbesondere die Kontrolle von </a:t>
            </a:r>
          </a:p>
          <a:p>
            <a:pPr marL="355600" lvl="1" indent="-355600"/>
            <a:r>
              <a:rPr lang="de-DE" sz="1600" dirty="0">
                <a:solidFill>
                  <a:schemeClr val="accent1"/>
                </a:solidFill>
              </a:rPr>
              <a:t>Lösbaren Verbindungen, die nicht durch Konstruktion dauerhaft technisch dicht sind (z.B. Wanddurchbrüche, Gasspeicherbefestigungen)</a:t>
            </a:r>
          </a:p>
          <a:p>
            <a:pPr marL="355600" lvl="1" indent="-355600"/>
            <a:r>
              <a:rPr lang="de-DE" sz="1600" dirty="0">
                <a:solidFill>
                  <a:schemeClr val="accent1"/>
                </a:solidFill>
              </a:rPr>
              <a:t>Dynamisch beanspruchte Anlagenteile (z.B. Membranabdeckungen, Wellendurchführungen, Kompensatoren)</a:t>
            </a:r>
          </a:p>
          <a:p>
            <a:pPr lvl="1" algn="ctr">
              <a:buFont typeface="Wingdings" panose="05000000000000000000" pitchFamily="2" charset="2"/>
              <a:buChar char="è"/>
            </a:pPr>
            <a:endParaRPr lang="de-DE" dirty="0">
              <a:solidFill>
                <a:schemeClr val="accent5"/>
              </a:solidFill>
            </a:endParaRPr>
          </a:p>
          <a:p>
            <a:pPr lvl="1" algn="ctr">
              <a:buFont typeface="Wingdings" panose="05000000000000000000" pitchFamily="2" charset="2"/>
              <a:buChar char="è"/>
            </a:pPr>
            <a:endParaRPr lang="de-DE" sz="1800" dirty="0">
              <a:solidFill>
                <a:schemeClr val="accent5"/>
              </a:solidFill>
            </a:endParaRPr>
          </a:p>
          <a:p>
            <a:pPr lvl="1" algn="ctr">
              <a:buFont typeface="Wingdings" panose="05000000000000000000" pitchFamily="2" charset="2"/>
              <a:buChar char="è"/>
            </a:pPr>
            <a:endParaRPr lang="de-DE" sz="1800" dirty="0">
              <a:solidFill>
                <a:schemeClr val="accent5"/>
              </a:solidFill>
            </a:endParaRPr>
          </a:p>
          <a:p>
            <a:pPr lvl="1" algn="ctr">
              <a:buFont typeface="Wingdings" panose="05000000000000000000" pitchFamily="2" charset="2"/>
              <a:buChar char="è"/>
            </a:pPr>
            <a:endParaRPr lang="de-DE" sz="1800" dirty="0">
              <a:solidFill>
                <a:schemeClr val="accent5"/>
              </a:solidFill>
            </a:endParaRPr>
          </a:p>
          <a:p>
            <a:pPr lvl="1" algn="ctr">
              <a:buFont typeface="Wingdings" panose="05000000000000000000" pitchFamily="2" charset="2"/>
              <a:buChar char="è"/>
            </a:pPr>
            <a:endParaRPr lang="de-DE" sz="800" dirty="0">
              <a:solidFill>
                <a:schemeClr val="accent5"/>
              </a:solidFill>
            </a:endParaRPr>
          </a:p>
        </p:txBody>
      </p:sp>
    </p:spTree>
    <p:extLst>
      <p:ext uri="{BB962C8B-B14F-4D97-AF65-F5344CB8AC3E}">
        <p14:creationId xmlns:p14="http://schemas.microsoft.com/office/powerpoint/2010/main" val="3385034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5"/>
                </a:solidFill>
              </a:rPr>
              <a:t>EXKURS: </a:t>
            </a:r>
            <a:r>
              <a:rPr lang="de-DE" dirty="0"/>
              <a:t>Dichtheitsprüfungen </a:t>
            </a:r>
            <a:br>
              <a:rPr lang="de-DE" dirty="0"/>
            </a:br>
            <a:r>
              <a:rPr lang="de-DE" sz="2000" dirty="0">
                <a:solidFill>
                  <a:schemeClr val="accent2"/>
                </a:solidFill>
              </a:rPr>
              <a:t>TRGS 529 Nr. 4.1.3 – Behebung von Undichtigkeiten</a:t>
            </a: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42DA815-CE49-4499-B3BB-5F7C969A1704}" type="slidenum">
              <a:rPr lang="de-DE" smtClean="0"/>
              <a:pPr/>
              <a:t>46</a:t>
            </a:fld>
            <a:endParaRPr lang="de-DE" dirty="0"/>
          </a:p>
        </p:txBody>
      </p:sp>
      <p:sp>
        <p:nvSpPr>
          <p:cNvPr id="6" name="Textplatzhalter 5">
            <a:extLst>
              <a:ext uri="{FF2B5EF4-FFF2-40B4-BE49-F238E27FC236}">
                <a16:creationId xmlns:a16="http://schemas.microsoft.com/office/drawing/2014/main" id="{677CAB70-5DF6-6036-994E-991413C18917}"/>
              </a:ext>
            </a:extLst>
          </p:cNvPr>
          <p:cNvSpPr>
            <a:spLocks noGrp="1"/>
          </p:cNvSpPr>
          <p:nvPr>
            <p:ph type="body" sz="quarter" idx="13"/>
          </p:nvPr>
        </p:nvSpPr>
        <p:spPr/>
        <p:txBody>
          <a:bodyPr/>
          <a:lstStyle/>
          <a:p>
            <a:r>
              <a:rPr lang="de-DE" sz="1800" dirty="0"/>
              <a:t>Festgestellte Undichtigkeiten sind unverzüglich, fachgerecht und dauerhaft zu beseitigen, dabei sind folgende Grundsätze zu beachten:</a:t>
            </a:r>
          </a:p>
          <a:p>
            <a:endParaRPr lang="de-DE" sz="800" dirty="0"/>
          </a:p>
          <a:p>
            <a:pPr marL="285750" indent="-285750">
              <a:buFont typeface="Arial" panose="020B0604020202020204" pitchFamily="34" charset="0"/>
              <a:buChar char="•"/>
            </a:pPr>
            <a:r>
              <a:rPr lang="de-DE" sz="1800" b="0" dirty="0">
                <a:solidFill>
                  <a:schemeClr val="accent5"/>
                </a:solidFill>
              </a:rPr>
              <a:t>Bewertung der Gefährdung </a:t>
            </a:r>
            <a:r>
              <a:rPr lang="de-DE" sz="1800" b="0" dirty="0"/>
              <a:t>durch die Undichtigkeit</a:t>
            </a:r>
          </a:p>
          <a:p>
            <a:pPr marL="554831" lvl="1" indent="-285750"/>
            <a:r>
              <a:rPr lang="de-DE" sz="1600" dirty="0"/>
              <a:t>Lage und Ausmaß der entstehenden explosions- und gesundheitsgefährdenden Atmosphäre.</a:t>
            </a:r>
          </a:p>
          <a:p>
            <a:pPr marL="554831" lvl="1" indent="-285750"/>
            <a:r>
              <a:rPr lang="de-DE" sz="1600" b="0" dirty="0"/>
              <a:t>Vorhandensein von Zündquellen</a:t>
            </a:r>
          </a:p>
          <a:p>
            <a:pPr marL="554831" lvl="1" indent="-285750"/>
            <a:r>
              <a:rPr lang="de-DE" sz="1600" dirty="0"/>
              <a:t>Gefahr der Schadensausweitung</a:t>
            </a:r>
          </a:p>
          <a:p>
            <a:pPr marL="554831" lvl="1" indent="-285750"/>
            <a:endParaRPr lang="de-DE" sz="1600" b="0" dirty="0"/>
          </a:p>
          <a:p>
            <a:pPr marL="285750" lvl="1" indent="-285750">
              <a:buClr>
                <a:srgbClr val="007FAC"/>
              </a:buClr>
            </a:pPr>
            <a:r>
              <a:rPr lang="de-DE" dirty="0">
                <a:solidFill>
                  <a:schemeClr val="accent5"/>
                </a:solidFill>
              </a:rPr>
              <a:t>Notwenige Maßnahmen </a:t>
            </a:r>
            <a:r>
              <a:rPr lang="de-DE" dirty="0">
                <a:solidFill>
                  <a:schemeClr val="accent1"/>
                </a:solidFill>
              </a:rPr>
              <a:t>bei der Feststellung einer Undichtigkeit:</a:t>
            </a:r>
          </a:p>
          <a:p>
            <a:pPr marL="554831" lvl="1" indent="-285750"/>
            <a:r>
              <a:rPr lang="de-DE" sz="1600" dirty="0"/>
              <a:t>Entfernen bzw. Unwirksam machen von Zündquellen</a:t>
            </a:r>
          </a:p>
          <a:p>
            <a:pPr marL="554831" lvl="1" indent="-285750"/>
            <a:r>
              <a:rPr lang="de-DE" sz="1600" dirty="0"/>
              <a:t>Sofortiges Abdichten von lösbaren Verbindungen</a:t>
            </a:r>
          </a:p>
          <a:p>
            <a:pPr marL="554831" lvl="1" indent="-285750"/>
            <a:r>
              <a:rPr lang="de-DE" sz="1600" dirty="0"/>
              <a:t>Unverzügliche Instandsetzung</a:t>
            </a:r>
          </a:p>
          <a:p>
            <a:pPr marL="554831" lvl="1" indent="-285750"/>
            <a:r>
              <a:rPr lang="de-DE" sz="1600" dirty="0"/>
              <a:t>Kennzeichnung des gefährdeten Bereiches und absperren</a:t>
            </a:r>
          </a:p>
          <a:p>
            <a:pPr marL="554831" lvl="1" indent="-285750"/>
            <a:r>
              <a:rPr lang="de-DE" sz="1600" dirty="0"/>
              <a:t>Festlegung von Schutzmaßnahmen für das bedarfsweise Betreten des Bereiches</a:t>
            </a:r>
          </a:p>
          <a:p>
            <a:pPr marL="554831" lvl="1" indent="-285750"/>
            <a:r>
              <a:rPr lang="de-DE" sz="1600" dirty="0"/>
              <a:t>Ggf. Außerbetriebnahme von Anlagenteilen</a:t>
            </a:r>
          </a:p>
        </p:txBody>
      </p:sp>
    </p:spTree>
    <p:extLst>
      <p:ext uri="{BB962C8B-B14F-4D97-AF65-F5344CB8AC3E}">
        <p14:creationId xmlns:p14="http://schemas.microsoft.com/office/powerpoint/2010/main" val="3304675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08B584-3163-7BC5-7B71-EFA1F27B08D3}"/>
              </a:ext>
            </a:extLst>
          </p:cNvPr>
          <p:cNvSpPr>
            <a:spLocks noGrp="1"/>
          </p:cNvSpPr>
          <p:nvPr>
            <p:ph type="title"/>
          </p:nvPr>
        </p:nvSpPr>
        <p:spPr/>
        <p:txBody>
          <a:bodyPr/>
          <a:lstStyle/>
          <a:p>
            <a:r>
              <a:rPr lang="de-DE" dirty="0"/>
              <a:t>Arbeiten an Gasleitungen</a:t>
            </a:r>
            <a:br>
              <a:rPr lang="de-DE" dirty="0"/>
            </a:br>
            <a:r>
              <a:rPr lang="de-DE" sz="2000" dirty="0">
                <a:solidFill>
                  <a:schemeClr val="accent2"/>
                </a:solidFill>
              </a:rPr>
              <a:t>Bausteine der BG Bau</a:t>
            </a:r>
          </a:p>
        </p:txBody>
      </p:sp>
      <p:sp>
        <p:nvSpPr>
          <p:cNvPr id="3" name="Datumsplatzhalter 2">
            <a:extLst>
              <a:ext uri="{FF2B5EF4-FFF2-40B4-BE49-F238E27FC236}">
                <a16:creationId xmlns:a16="http://schemas.microsoft.com/office/drawing/2014/main" id="{B348996B-540C-C01D-9B5A-E1E6C1AAA18D}"/>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9C3A8CCC-B22B-728E-04B7-68335A540C89}"/>
              </a:ext>
            </a:extLst>
          </p:cNvPr>
          <p:cNvSpPr>
            <a:spLocks noGrp="1"/>
          </p:cNvSpPr>
          <p:nvPr>
            <p:ph type="sldNum" sz="quarter" idx="12"/>
          </p:nvPr>
        </p:nvSpPr>
        <p:spPr/>
        <p:txBody>
          <a:bodyPr/>
          <a:lstStyle/>
          <a:p>
            <a:fld id="{D42DA815-CE49-4499-B3BB-5F7C969A1704}" type="slidenum">
              <a:rPr lang="de-DE" smtClean="0"/>
              <a:pPr/>
              <a:t>47</a:t>
            </a:fld>
            <a:endParaRPr lang="de-DE" dirty="0"/>
          </a:p>
        </p:txBody>
      </p:sp>
      <p:sp>
        <p:nvSpPr>
          <p:cNvPr id="5" name="Textplatzhalter 4">
            <a:extLst>
              <a:ext uri="{FF2B5EF4-FFF2-40B4-BE49-F238E27FC236}">
                <a16:creationId xmlns:a16="http://schemas.microsoft.com/office/drawing/2014/main" id="{A4743302-B1F0-853E-5977-ED16A974C17A}"/>
              </a:ext>
            </a:extLst>
          </p:cNvPr>
          <p:cNvSpPr>
            <a:spLocks noGrp="1"/>
          </p:cNvSpPr>
          <p:nvPr>
            <p:ph type="body" sz="quarter" idx="13"/>
          </p:nvPr>
        </p:nvSpPr>
        <p:spPr>
          <a:xfrm>
            <a:off x="529169" y="1556792"/>
            <a:ext cx="4126671" cy="4536504"/>
          </a:xfrm>
        </p:spPr>
        <p:txBody>
          <a:bodyPr/>
          <a:lstStyle/>
          <a:p>
            <a:r>
              <a:rPr lang="de-DE" sz="1800" dirty="0"/>
              <a:t>Arbeiten an Gasleitungen</a:t>
            </a:r>
          </a:p>
          <a:p>
            <a:r>
              <a:rPr lang="de-DE" sz="1800" b="0" dirty="0"/>
              <a:t>Quelle: </a:t>
            </a:r>
            <a:r>
              <a:rPr lang="de-DE" sz="1800" b="0" dirty="0">
                <a:hlinkClick r:id="rId2"/>
              </a:rPr>
              <a:t>Arbeiten an Gasleitungen </a:t>
            </a:r>
            <a:endParaRPr lang="de-DE" sz="1800" b="0" dirty="0"/>
          </a:p>
          <a:p>
            <a:r>
              <a:rPr lang="de-DE" sz="1800" b="0" dirty="0"/>
              <a:t>Baustein - Arbeitsverfahren C 482</a:t>
            </a:r>
            <a:br>
              <a:rPr lang="de-DE" sz="1800" b="0" dirty="0"/>
            </a:br>
            <a:r>
              <a:rPr lang="de-DE" sz="1800" b="0" dirty="0"/>
              <a:t>Stand 07/2021</a:t>
            </a:r>
            <a:br>
              <a:rPr lang="de-DE" sz="1800" b="0" dirty="0"/>
            </a:br>
            <a:r>
              <a:rPr lang="de-DE" sz="1800" b="0" dirty="0"/>
              <a:t>Herausgeber: BG BAU</a:t>
            </a:r>
          </a:p>
          <a:p>
            <a:endParaRPr lang="de-DE" sz="1800" dirty="0">
              <a:hlinkClick r:id="rId2"/>
            </a:endParaRPr>
          </a:p>
          <a:p>
            <a:endParaRPr lang="de-DE" sz="1800" dirty="0">
              <a:hlinkClick r:id="rId2"/>
            </a:endParaRPr>
          </a:p>
        </p:txBody>
      </p:sp>
      <p:pic>
        <p:nvPicPr>
          <p:cNvPr id="7" name="Grafik 6">
            <a:extLst>
              <a:ext uri="{FF2B5EF4-FFF2-40B4-BE49-F238E27FC236}">
                <a16:creationId xmlns:a16="http://schemas.microsoft.com/office/drawing/2014/main" id="{042783AC-6B38-55CD-15BA-E0BF2A33CA80}"/>
              </a:ext>
            </a:extLst>
          </p:cNvPr>
          <p:cNvPicPr>
            <a:picLocks noChangeAspect="1"/>
          </p:cNvPicPr>
          <p:nvPr/>
        </p:nvPicPr>
        <p:blipFill>
          <a:blip r:embed="rId3"/>
          <a:srcRect l="38188" t="15937" r="35235" b="9343"/>
          <a:stretch>
            <a:fillRect/>
          </a:stretch>
        </p:blipFill>
        <p:spPr>
          <a:xfrm>
            <a:off x="5591944" y="393542"/>
            <a:ext cx="4126671" cy="6235858"/>
          </a:xfrm>
          <a:prstGeom prst="rect">
            <a:avLst/>
          </a:prstGeom>
          <a:ln>
            <a:solidFill>
              <a:schemeClr val="accent1"/>
            </a:solidFill>
          </a:ln>
        </p:spPr>
      </p:pic>
    </p:spTree>
    <p:extLst>
      <p:ext uri="{BB962C8B-B14F-4D97-AF65-F5344CB8AC3E}">
        <p14:creationId xmlns:p14="http://schemas.microsoft.com/office/powerpoint/2010/main" val="20184943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13CE03-A499-FCBA-5543-52DEA5A8DA42}"/>
              </a:ext>
            </a:extLst>
          </p:cNvPr>
          <p:cNvSpPr>
            <a:spLocks noGrp="1"/>
          </p:cNvSpPr>
          <p:nvPr>
            <p:ph type="title"/>
          </p:nvPr>
        </p:nvSpPr>
        <p:spPr/>
        <p:txBody>
          <a:bodyPr/>
          <a:lstStyle/>
          <a:p>
            <a:r>
              <a:rPr lang="de-DE" dirty="0">
                <a:solidFill>
                  <a:schemeClr val="accent5"/>
                </a:solidFill>
              </a:rPr>
              <a:t>EXKURS: </a:t>
            </a:r>
            <a:r>
              <a:rPr lang="de-DE" dirty="0">
                <a:solidFill>
                  <a:schemeClr val="accent1"/>
                </a:solidFill>
              </a:rPr>
              <a:t>Allgemeine Hinweise zur Wiederinbetriebnahme von Anlagenteilen</a:t>
            </a:r>
          </a:p>
        </p:txBody>
      </p:sp>
      <p:sp>
        <p:nvSpPr>
          <p:cNvPr id="3" name="Datumsplatzhalter 2">
            <a:extLst>
              <a:ext uri="{FF2B5EF4-FFF2-40B4-BE49-F238E27FC236}">
                <a16:creationId xmlns:a16="http://schemas.microsoft.com/office/drawing/2014/main" id="{E5737055-6C61-51D3-260A-42D8937355F6}"/>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5ECC2CD4-EAD4-D1D7-C7DC-6278EBFFE762}"/>
              </a:ext>
            </a:extLst>
          </p:cNvPr>
          <p:cNvSpPr>
            <a:spLocks noGrp="1"/>
          </p:cNvSpPr>
          <p:nvPr>
            <p:ph type="sldNum" sz="quarter" idx="12"/>
          </p:nvPr>
        </p:nvSpPr>
        <p:spPr/>
        <p:txBody>
          <a:bodyPr/>
          <a:lstStyle/>
          <a:p>
            <a:fld id="{D42DA815-CE49-4499-B3BB-5F7C969A1704}" type="slidenum">
              <a:rPr lang="de-DE" smtClean="0"/>
              <a:pPr/>
              <a:t>48</a:t>
            </a:fld>
            <a:endParaRPr lang="de-DE" dirty="0"/>
          </a:p>
        </p:txBody>
      </p:sp>
      <p:sp>
        <p:nvSpPr>
          <p:cNvPr id="5" name="Textplatzhalter 4">
            <a:extLst>
              <a:ext uri="{FF2B5EF4-FFF2-40B4-BE49-F238E27FC236}">
                <a16:creationId xmlns:a16="http://schemas.microsoft.com/office/drawing/2014/main" id="{707C8815-8820-EFE3-E89B-71F79FF3AEFE}"/>
              </a:ext>
            </a:extLst>
          </p:cNvPr>
          <p:cNvSpPr>
            <a:spLocks noGrp="1"/>
          </p:cNvSpPr>
          <p:nvPr>
            <p:ph type="body" sz="quarter" idx="13"/>
          </p:nvPr>
        </p:nvSpPr>
        <p:spPr>
          <a:xfrm>
            <a:off x="529169" y="1556792"/>
            <a:ext cx="11543495" cy="4536504"/>
          </a:xfrm>
        </p:spPr>
        <p:txBody>
          <a:bodyPr/>
          <a:lstStyle/>
          <a:p>
            <a:r>
              <a:rPr lang="de-DE" sz="1800" b="0" dirty="0"/>
              <a:t>Folgende Punkte sind im Rahmen der Wiederinbetriebnahme zu beachten:</a:t>
            </a:r>
          </a:p>
          <a:p>
            <a:pPr marL="342900" indent="-342900">
              <a:buFont typeface="Arial" panose="020B0604020202020204" pitchFamily="34" charset="0"/>
              <a:buChar char="•"/>
            </a:pPr>
            <a:r>
              <a:rPr lang="de-DE" sz="1800" b="0" dirty="0"/>
              <a:t>Dokumentation der Fachfirma (z. B. Konformitätserklärung, Montageerklärung, Bedienungsanleitungen, etc.)</a:t>
            </a:r>
          </a:p>
          <a:p>
            <a:pPr marL="342900" indent="-342900">
              <a:buFont typeface="Arial" panose="020B0604020202020204" pitchFamily="34" charset="0"/>
              <a:buChar char="•"/>
            </a:pPr>
            <a:r>
              <a:rPr lang="de-DE" sz="1800" b="0" dirty="0"/>
              <a:t>Ggf. Prüfprotokolle (z.B. Dichtheitsprüfungen, Funktionsprüfungen, etc.)</a:t>
            </a:r>
          </a:p>
          <a:p>
            <a:pPr marL="342900" indent="-342900">
              <a:buFont typeface="Arial" panose="020B0604020202020204" pitchFamily="34" charset="0"/>
              <a:buChar char="•"/>
            </a:pPr>
            <a:r>
              <a:rPr lang="de-DE" sz="1800" b="0" dirty="0"/>
              <a:t>Ggf. Füllstände und Drücke kontrollieren</a:t>
            </a:r>
          </a:p>
          <a:p>
            <a:pPr marL="342900" indent="-342900">
              <a:buFont typeface="Arial" panose="020B0604020202020204" pitchFamily="34" charset="0"/>
              <a:buChar char="•"/>
            </a:pPr>
            <a:r>
              <a:rPr lang="de-DE" sz="1800" b="0" dirty="0"/>
              <a:t>Ggf. Funktion der sicherheitsrelevanten Sensoren (Gaswarntechnik, Über-/Unterdrucksicherung) testen</a:t>
            </a:r>
          </a:p>
          <a:p>
            <a:pPr marL="342900" indent="-342900">
              <a:buFont typeface="Arial" panose="020B0604020202020204" pitchFamily="34" charset="0"/>
              <a:buChar char="•"/>
            </a:pPr>
            <a:r>
              <a:rPr lang="de-DE" sz="1800" b="0" dirty="0"/>
              <a:t>Ggf. Not-Aus-Systeme testen</a:t>
            </a:r>
          </a:p>
          <a:p>
            <a:pPr marL="342900" indent="-342900">
              <a:buFont typeface="Arial" panose="020B0604020202020204" pitchFamily="34" charset="0"/>
              <a:buChar char="•"/>
            </a:pPr>
            <a:r>
              <a:rPr lang="de-DE" sz="1800" b="0" dirty="0"/>
              <a:t>Ggf. Steuerung/Leittechnik starten und Fehlermeldungen prüfen</a:t>
            </a:r>
          </a:p>
          <a:p>
            <a:pPr marL="342900" indent="-342900">
              <a:buFont typeface="Arial" panose="020B0604020202020204" pitchFamily="34" charset="0"/>
              <a:buChar char="•"/>
            </a:pPr>
            <a:r>
              <a:rPr lang="de-DE" sz="1800" b="0" dirty="0"/>
              <a:t>Ggf. </a:t>
            </a:r>
            <a:r>
              <a:rPr lang="de-DE" sz="1800" b="0"/>
              <a:t>Anlagendokumentation anpassen (GBU, Ex-Schutzdokument, R&amp;I, Wartungsplan, etc.)</a:t>
            </a:r>
            <a:endParaRPr lang="de-DE" sz="1800" b="0" dirty="0"/>
          </a:p>
          <a:p>
            <a:pPr marL="342900" indent="-342900">
              <a:buFont typeface="Arial" panose="020B0604020202020204" pitchFamily="34" charset="0"/>
              <a:buChar char="•"/>
            </a:pPr>
            <a:r>
              <a:rPr lang="de-DE" sz="1800" b="0" dirty="0">
                <a:solidFill>
                  <a:schemeClr val="accent5"/>
                </a:solidFill>
              </a:rPr>
              <a:t>…</a:t>
            </a:r>
            <a:endParaRPr lang="de-DE" sz="1800" b="0" dirty="0"/>
          </a:p>
          <a:p>
            <a:pPr marL="342900" indent="-342900">
              <a:buFont typeface="Arial" panose="020B0604020202020204" pitchFamily="34" charset="0"/>
              <a:buChar char="•"/>
            </a:pPr>
            <a:r>
              <a:rPr lang="de-DE" sz="1800" b="0" dirty="0">
                <a:solidFill>
                  <a:schemeClr val="accent5"/>
                </a:solidFill>
              </a:rPr>
              <a:t>Freigabe zur Wiederinbetriebnahme durch den Anlagenverantwortlichen einholen</a:t>
            </a:r>
            <a:endParaRPr lang="de-DE" sz="1800" b="0" dirty="0"/>
          </a:p>
          <a:p>
            <a:pPr marL="342900" indent="-342900">
              <a:buFont typeface="Arial" panose="020B0604020202020204" pitchFamily="34" charset="0"/>
              <a:buChar char="•"/>
            </a:pPr>
            <a:r>
              <a:rPr lang="de-DE" sz="1800" b="0" dirty="0"/>
              <a:t>Wiederinbetriebnahme im Betriebsbuch dokumentieren</a:t>
            </a:r>
          </a:p>
          <a:p>
            <a:pPr marL="342900" indent="-342900">
              <a:buFont typeface="Arial" panose="020B0604020202020204" pitchFamily="34" charset="0"/>
              <a:buChar char="•"/>
            </a:pPr>
            <a:r>
              <a:rPr lang="de-DE" sz="1800" b="0" dirty="0"/>
              <a:t>Auffälligkeiten sofort an den Anlagenverantwortlichen melden</a:t>
            </a:r>
          </a:p>
          <a:p>
            <a:pPr marL="342900" indent="-342900">
              <a:buFont typeface="Arial" panose="020B0604020202020204" pitchFamily="34" charset="0"/>
              <a:buChar char="•"/>
            </a:pPr>
            <a:endParaRPr lang="de-DE" sz="1800" b="0" dirty="0"/>
          </a:p>
        </p:txBody>
      </p:sp>
    </p:spTree>
    <p:extLst>
      <p:ext uri="{BB962C8B-B14F-4D97-AF65-F5344CB8AC3E}">
        <p14:creationId xmlns:p14="http://schemas.microsoft.com/office/powerpoint/2010/main" val="3687635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9"/>
          <p:cNvGrpSpPr>
            <a:grpSpLocks/>
          </p:cNvGrpSpPr>
          <p:nvPr/>
        </p:nvGrpSpPr>
        <p:grpSpPr bwMode="auto">
          <a:xfrm>
            <a:off x="1920876" y="2143123"/>
            <a:ext cx="8373133" cy="2928937"/>
            <a:chOff x="357188" y="2786063"/>
            <a:chExt cx="8429625" cy="2928937"/>
          </a:xfrm>
        </p:grpSpPr>
        <p:sp>
          <p:nvSpPr>
            <p:cNvPr id="5" name="Rechteck 4"/>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p:cNvSpPr>
              <a:spLocks noChangeArrowheads="1"/>
            </p:cNvSpPr>
            <p:nvPr/>
          </p:nvSpPr>
          <p:spPr bwMode="auto">
            <a:xfrm>
              <a:off x="428334"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800" b="1" dirty="0">
                  <a:solidFill>
                    <a:schemeClr val="accent1"/>
                  </a:solidFill>
                  <a:latin typeface="+mj-lt"/>
                </a:rPr>
                <a:t>Brandschutz</a:t>
              </a:r>
              <a:endParaRPr lang="de-DE" altLang="de-DE" sz="800" dirty="0">
                <a:latin typeface="+mj-lt"/>
              </a:endParaRPr>
            </a:p>
          </p:txBody>
        </p:sp>
        <p:pic>
          <p:nvPicPr>
            <p:cNvPr id="17414" name="Picture 8"/>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p:cNvSpPr>
            <a:spLocks noGrp="1"/>
          </p:cNvSpPr>
          <p:nvPr>
            <p:ph type="dt" sz="half" idx="10"/>
          </p:nvPr>
        </p:nvSpPr>
        <p:spPr/>
        <p:txBody>
          <a:bodyPr/>
          <a:lstStyle/>
          <a:p>
            <a:pPr>
              <a:defRPr/>
            </a:pPr>
            <a:r>
              <a:rPr lang="de-DE"/>
              <a:t>Schulung 2025/2026</a:t>
            </a:r>
            <a:endParaRPr lang="de-DE" dirty="0"/>
          </a:p>
        </p:txBody>
      </p:sp>
      <p:sp>
        <p:nvSpPr>
          <p:cNvPr id="8" name="Foliennummernplatzhalter 7"/>
          <p:cNvSpPr>
            <a:spLocks noGrp="1"/>
          </p:cNvSpPr>
          <p:nvPr>
            <p:ph type="sldNum" sz="quarter" idx="11"/>
          </p:nvPr>
        </p:nvSpPr>
        <p:spPr/>
        <p:txBody>
          <a:bodyPr/>
          <a:lstStyle/>
          <a:p>
            <a:pPr>
              <a:defRPr/>
            </a:pPr>
            <a:fld id="{42020CB9-598F-41BD-B058-380FB38EF93E}" type="slidenum">
              <a:rPr lang="de-DE" smtClean="0"/>
              <a:pPr>
                <a:defRPr/>
              </a:pPr>
              <a:t>49</a:t>
            </a:fld>
            <a:endParaRPr 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9170" y="228600"/>
            <a:ext cx="8447150" cy="1143000"/>
          </a:xfrm>
        </p:spPr>
        <p:txBody>
          <a:bodyPr/>
          <a:lstStyle/>
          <a:p>
            <a:r>
              <a:rPr lang="de-DE" sz="2400" dirty="0"/>
              <a:t>Rechtliche Grundlagen Explosionsschutz</a:t>
            </a:r>
            <a:br>
              <a:rPr lang="de-DE" sz="2400" dirty="0"/>
            </a:br>
            <a:r>
              <a:rPr lang="de-DE" sz="2000" dirty="0">
                <a:solidFill>
                  <a:schemeClr val="accent2"/>
                </a:solidFill>
              </a:rPr>
              <a:t>BetrSichV § 11 / TRGS 529 Nr. 4.2.3</a:t>
            </a:r>
          </a:p>
        </p:txBody>
      </p:sp>
      <p:sp>
        <p:nvSpPr>
          <p:cNvPr id="7" name="Datumsplatzhalter 6"/>
          <p:cNvSpPr>
            <a:spLocks noGrp="1"/>
          </p:cNvSpPr>
          <p:nvPr>
            <p:ph type="dt" sz="half" idx="10"/>
          </p:nvPr>
        </p:nvSpPr>
        <p:spPr/>
        <p:txBody>
          <a:bodyPr/>
          <a:lstStyle/>
          <a:p>
            <a:r>
              <a:rPr lang="de-DE"/>
              <a:t>Schulung 2025/2026</a:t>
            </a:r>
            <a:endParaRPr lang="de-DE" dirty="0"/>
          </a:p>
        </p:txBody>
      </p:sp>
      <p:sp>
        <p:nvSpPr>
          <p:cNvPr id="8" name="Foliennummernplatzhalter 7"/>
          <p:cNvSpPr>
            <a:spLocks noGrp="1"/>
          </p:cNvSpPr>
          <p:nvPr>
            <p:ph type="sldNum" sz="quarter" idx="12"/>
          </p:nvPr>
        </p:nvSpPr>
        <p:spPr/>
        <p:txBody>
          <a:bodyPr/>
          <a:lstStyle/>
          <a:p>
            <a:fld id="{D42DA815-CE49-4499-B3BB-5F7C969A1704}" type="slidenum">
              <a:rPr lang="de-DE" smtClean="0"/>
              <a:pPr/>
              <a:t>5</a:t>
            </a:fld>
            <a:endParaRPr lang="de-DE" dirty="0"/>
          </a:p>
        </p:txBody>
      </p:sp>
      <p:sp>
        <p:nvSpPr>
          <p:cNvPr id="3" name="Inhaltsplatzhalter 2"/>
          <p:cNvSpPr>
            <a:spLocks noGrp="1"/>
          </p:cNvSpPr>
          <p:nvPr>
            <p:ph type="body" sz="quarter" idx="13"/>
          </p:nvPr>
        </p:nvSpPr>
        <p:spPr>
          <a:xfrm>
            <a:off x="529169" y="1556792"/>
            <a:ext cx="11178119" cy="4752528"/>
          </a:xfrm>
          <a:prstGeom prst="rect">
            <a:avLst/>
          </a:prstGeom>
        </p:spPr>
        <p:txBody>
          <a:bodyPr/>
          <a:lstStyle/>
          <a:p>
            <a:pPr marL="0" indent="0">
              <a:buNone/>
            </a:pPr>
            <a:r>
              <a:rPr lang="de-DE" sz="1800" b="1" dirty="0"/>
              <a:t>Besondere Betriebszustände, Betriebsstörungen u. Unfälle</a:t>
            </a:r>
          </a:p>
          <a:p>
            <a:r>
              <a:rPr lang="de-DE" sz="1700" b="0" dirty="0"/>
              <a:t>Der Arbeitgeber hat Maßnahmen zu ergreifen, durch die unzulässige oder instabile Betriebszustände von Arbeitsmitteln verhindert werden. </a:t>
            </a:r>
            <a:r>
              <a:rPr lang="de-DE" sz="1700" b="0" dirty="0">
                <a:solidFill>
                  <a:schemeClr val="accent5"/>
                </a:solidFill>
              </a:rPr>
              <a:t>Können instabile Zustände nicht sicher verhindert werden, hat der Arbeitgeber Maßnahmen zu treffen, dass die Anlage in einen sicheren Zustand überführt werden kann. </a:t>
            </a:r>
            <a:r>
              <a:rPr lang="de-DE" sz="1700" b="0" dirty="0"/>
              <a:t>Dies gilt auch für An- und Abfahr- sowie Erprobungsvorgänge.</a:t>
            </a:r>
          </a:p>
          <a:p>
            <a:endParaRPr lang="de-DE" sz="800" b="0" dirty="0"/>
          </a:p>
          <a:p>
            <a:r>
              <a:rPr lang="de-DE" sz="1800" dirty="0"/>
              <a:t>Schutzmaßnahmen gemäß </a:t>
            </a:r>
            <a:r>
              <a:rPr lang="de-DE" sz="1800" dirty="0">
                <a:solidFill>
                  <a:schemeClr val="accent5"/>
                </a:solidFill>
              </a:rPr>
              <a:t>TRBS 1112 - (1)</a:t>
            </a:r>
            <a:r>
              <a:rPr lang="de-DE" sz="1800" dirty="0"/>
              <a:t> Bei gefährlichen Instandhaltungsarbeiten sind in der folgenden Rangfolge zu treffen: </a:t>
            </a:r>
          </a:p>
          <a:p>
            <a:endParaRPr lang="de-DE" sz="1000" b="0" dirty="0"/>
          </a:p>
          <a:p>
            <a:endParaRPr lang="de-DE" sz="1800" b="0" dirty="0"/>
          </a:p>
          <a:p>
            <a:endParaRPr lang="de-DE" sz="1800" b="0" dirty="0"/>
          </a:p>
          <a:p>
            <a:endParaRPr lang="de-DE" sz="1800" b="0" dirty="0"/>
          </a:p>
        </p:txBody>
      </p:sp>
      <p:graphicFrame>
        <p:nvGraphicFramePr>
          <p:cNvPr id="9" name="Diagramm 8"/>
          <p:cNvGraphicFramePr/>
          <p:nvPr/>
        </p:nvGraphicFramePr>
        <p:xfrm>
          <a:off x="1833752" y="3919459"/>
          <a:ext cx="8568952" cy="2508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38350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29169" y="228600"/>
            <a:ext cx="8519159" cy="1143000"/>
          </a:xfrm>
        </p:spPr>
        <p:txBody>
          <a:bodyPr/>
          <a:lstStyle/>
          <a:p>
            <a:r>
              <a:rPr lang="de-DE" dirty="0"/>
              <a:t>Gefährdungsbeurteilung und Schutzmaßnahmen </a:t>
            </a:r>
            <a:br>
              <a:rPr lang="de-DE" dirty="0"/>
            </a:br>
            <a:r>
              <a:rPr lang="de-DE" sz="2000" dirty="0">
                <a:solidFill>
                  <a:schemeClr val="accent2"/>
                </a:solidFill>
              </a:rPr>
              <a:t>TRGS 529, 4.2.11</a:t>
            </a:r>
          </a:p>
        </p:txBody>
      </p:sp>
      <p:sp>
        <p:nvSpPr>
          <p:cNvPr id="2" name="Datumsplatzhalter 1"/>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42020CB9-598F-41BD-B058-380FB38EF93E}" type="slidenum">
              <a:rPr lang="de-DE" smtClean="0"/>
              <a:pPr>
                <a:defRPr/>
              </a:pPr>
              <a:t>50</a:t>
            </a:fld>
            <a:endParaRPr lang="de-DE" dirty="0"/>
          </a:p>
        </p:txBody>
      </p:sp>
      <p:sp>
        <p:nvSpPr>
          <p:cNvPr id="6" name="Textplatzhalter 5"/>
          <p:cNvSpPr>
            <a:spLocks noGrp="1"/>
          </p:cNvSpPr>
          <p:nvPr>
            <p:ph type="body" sz="quarter" idx="13"/>
          </p:nvPr>
        </p:nvSpPr>
        <p:spPr>
          <a:xfrm>
            <a:off x="529167" y="1556792"/>
            <a:ext cx="11111449" cy="5072608"/>
          </a:xfrm>
        </p:spPr>
        <p:txBody>
          <a:bodyPr/>
          <a:lstStyle/>
          <a:p>
            <a:pPr marL="0" lvl="1" indent="0">
              <a:buNone/>
            </a:pPr>
            <a:r>
              <a:rPr lang="de-DE" altLang="de-DE" b="1" dirty="0">
                <a:solidFill>
                  <a:schemeClr val="tx1"/>
                </a:solidFill>
              </a:rPr>
              <a:t>Brandschutzmaßnahmen müssen im Rahmen der </a:t>
            </a:r>
            <a:r>
              <a:rPr lang="de-DE" altLang="de-DE" b="1" dirty="0">
                <a:solidFill>
                  <a:schemeClr val="accent5"/>
                </a:solidFill>
              </a:rPr>
              <a:t>Gefährdungsbeurteilung</a:t>
            </a:r>
            <a:r>
              <a:rPr lang="de-DE" altLang="de-DE" b="1" dirty="0"/>
              <a:t> </a:t>
            </a:r>
            <a:r>
              <a:rPr lang="de-DE" altLang="de-DE" b="1" dirty="0">
                <a:solidFill>
                  <a:schemeClr val="tx1"/>
                </a:solidFill>
              </a:rPr>
              <a:t>festgelegt werden.</a:t>
            </a:r>
            <a:r>
              <a:rPr lang="de-DE" altLang="de-DE" b="0" dirty="0">
                <a:solidFill>
                  <a:schemeClr val="tx1"/>
                </a:solidFill>
              </a:rPr>
              <a:t> </a:t>
            </a:r>
          </a:p>
          <a:p>
            <a:pPr marL="0" lvl="1" indent="0">
              <a:buNone/>
            </a:pPr>
            <a:r>
              <a:rPr lang="de-DE" altLang="de-DE" sz="1600" b="0" dirty="0">
                <a:solidFill>
                  <a:schemeClr val="tx1"/>
                </a:solidFill>
              </a:rPr>
              <a:t>Aufgrund der erhöhten Brandgefährdung auf Biogasanlagen hat der Betreiber </a:t>
            </a:r>
            <a:r>
              <a:rPr lang="de-DE" altLang="de-DE" sz="1600" b="0" dirty="0">
                <a:solidFill>
                  <a:schemeClr val="accent5"/>
                </a:solidFill>
              </a:rPr>
              <a:t>mit der für den Brandschutz zuständigen Stelle </a:t>
            </a:r>
            <a:r>
              <a:rPr lang="de-DE" altLang="de-DE" sz="1600" b="0" dirty="0">
                <a:solidFill>
                  <a:schemeClr val="tx1"/>
                </a:solidFill>
              </a:rPr>
              <a:t>zusätzliche </a:t>
            </a:r>
            <a:r>
              <a:rPr lang="de-DE" altLang="de-DE" sz="1600" dirty="0">
                <a:solidFill>
                  <a:schemeClr val="tx1"/>
                </a:solidFill>
              </a:rPr>
              <a:t>Brandschutzmaßnahmen (z.B. gemäß TRGS 800, ASR 2.2) getroffen. Diese sind von Ihnen als Instandhaltungsunternehmen zu beachten.</a:t>
            </a:r>
          </a:p>
          <a:p>
            <a:pPr marL="0" lvl="1" indent="0">
              <a:buNone/>
            </a:pPr>
            <a:endParaRPr lang="de-DE" altLang="de-DE" sz="500" dirty="0">
              <a:solidFill>
                <a:schemeClr val="tx1"/>
              </a:solidFill>
            </a:endParaRPr>
          </a:p>
          <a:p>
            <a:r>
              <a:rPr lang="de-DE" altLang="de-DE" sz="1800" dirty="0">
                <a:solidFill>
                  <a:schemeClr val="tx1"/>
                </a:solidFill>
              </a:rPr>
              <a:t>Zusätzliche Brandschutzmaßnahmen in diesem Sinne können sein:</a:t>
            </a:r>
          </a:p>
          <a:p>
            <a:pPr marL="554831" lvl="1" indent="-285750"/>
            <a:r>
              <a:rPr lang="de-DE" altLang="de-DE" sz="1600" b="0" dirty="0">
                <a:solidFill>
                  <a:schemeClr val="tx1"/>
                </a:solidFill>
              </a:rPr>
              <a:t>Trennung durch Schutzabstände o. Brandwände</a:t>
            </a:r>
          </a:p>
          <a:p>
            <a:pPr marL="554831" lvl="1" indent="-285750"/>
            <a:r>
              <a:rPr lang="de-DE" altLang="de-DE" sz="1600" b="0" dirty="0">
                <a:solidFill>
                  <a:schemeClr val="tx1"/>
                </a:solidFill>
              </a:rPr>
              <a:t>Automatische Brandmeldeanlagen (z.B. Rauchmelder)</a:t>
            </a:r>
          </a:p>
          <a:p>
            <a:pPr marL="554831" lvl="1" indent="-285750"/>
            <a:endParaRPr lang="de-DE" altLang="de-DE" sz="800" b="0" dirty="0">
              <a:solidFill>
                <a:schemeClr val="tx1"/>
              </a:solidFill>
            </a:endParaRPr>
          </a:p>
          <a:p>
            <a:r>
              <a:rPr lang="de-DE" altLang="de-DE" sz="1800" dirty="0">
                <a:solidFill>
                  <a:schemeClr val="tx1"/>
                </a:solidFill>
              </a:rPr>
              <a:t>Innerhalb der festgelegten Schutzabstände gilt:</a:t>
            </a:r>
          </a:p>
          <a:p>
            <a:pPr marL="554831" lvl="1" indent="-285750"/>
            <a:r>
              <a:rPr lang="de-DE" altLang="de-DE" sz="1600" dirty="0">
                <a:solidFill>
                  <a:schemeClr val="tx1"/>
                </a:solidFill>
              </a:rPr>
              <a:t>Keine Lagerung brennbarer Stoffe in Mengen</a:t>
            </a:r>
            <a:r>
              <a:rPr lang="de-DE" altLang="de-DE" sz="1600" b="0" dirty="0">
                <a:solidFill>
                  <a:schemeClr val="tx1"/>
                </a:solidFill>
              </a:rPr>
              <a:t> </a:t>
            </a:r>
            <a:r>
              <a:rPr lang="de-DE" altLang="de-DE" sz="1600" b="0" dirty="0">
                <a:solidFill>
                  <a:schemeClr val="accent5"/>
                </a:solidFill>
              </a:rPr>
              <a:t>&gt; 200 kg</a:t>
            </a:r>
          </a:p>
          <a:p>
            <a:pPr marL="554831" lvl="1" indent="-285750"/>
            <a:r>
              <a:rPr lang="de-DE" altLang="de-DE" sz="1600" dirty="0">
                <a:solidFill>
                  <a:schemeClr val="accent1"/>
                </a:solidFill>
              </a:rPr>
              <a:t>Keine anderen Gebäude, öffentliche Straßen, Wege</a:t>
            </a:r>
          </a:p>
          <a:p>
            <a:pPr marL="554831" lvl="1" indent="-285750"/>
            <a:r>
              <a:rPr lang="de-DE" altLang="de-DE" sz="1600" b="0" dirty="0">
                <a:solidFill>
                  <a:schemeClr val="accent1"/>
                </a:solidFill>
              </a:rPr>
              <a:t>Es sind nur für den Betrieb der Anlage erforderliche </a:t>
            </a:r>
            <a:r>
              <a:rPr lang="de-DE" altLang="de-DE" sz="1600" dirty="0">
                <a:solidFill>
                  <a:schemeClr val="accent1"/>
                </a:solidFill>
              </a:rPr>
              <a:t>Verkehrsw</a:t>
            </a:r>
            <a:r>
              <a:rPr lang="de-DE" altLang="de-DE" sz="1600" b="0" dirty="0">
                <a:solidFill>
                  <a:schemeClr val="accent1"/>
                </a:solidFill>
              </a:rPr>
              <a:t>ege zuläss</a:t>
            </a:r>
            <a:r>
              <a:rPr lang="de-DE" altLang="de-DE" sz="1600" dirty="0">
                <a:solidFill>
                  <a:schemeClr val="accent1"/>
                </a:solidFill>
              </a:rPr>
              <a:t>ig</a:t>
            </a:r>
          </a:p>
          <a:p>
            <a:pPr marL="554831" lvl="1" indent="-285750"/>
            <a:r>
              <a:rPr lang="de-DE" altLang="de-DE" sz="1600" dirty="0">
                <a:solidFill>
                  <a:schemeClr val="accent1"/>
                </a:solidFill>
              </a:rPr>
              <a:t>Es dürfen keine Fahrzeuge abgestellt werden</a:t>
            </a:r>
          </a:p>
          <a:p>
            <a:pPr marL="554831" lvl="1" indent="-285750"/>
            <a:r>
              <a:rPr lang="de-DE" altLang="de-DE" sz="1600" b="0" dirty="0">
                <a:solidFill>
                  <a:schemeClr val="accent1"/>
                </a:solidFill>
              </a:rPr>
              <a:t>Sind </a:t>
            </a:r>
            <a:r>
              <a:rPr lang="de-DE" sz="1600" b="0" dirty="0"/>
              <a:t>ohne weitergehende Schutzmaßnahmen Maschinen und Tätigkeiten verboten, die zu einer Gefährdung des Gasspeichers führen können (z.B. Schweißen, Schneiden).</a:t>
            </a:r>
          </a:p>
          <a:p>
            <a:pPr marL="554831" lvl="1" indent="-285750"/>
            <a:r>
              <a:rPr lang="de-DE" altLang="de-DE" sz="1600" dirty="0">
                <a:solidFill>
                  <a:schemeClr val="accent1"/>
                </a:solidFill>
              </a:rPr>
              <a:t>Es dürfen keine Gasfackeln betrieben werden</a:t>
            </a:r>
          </a:p>
          <a:p>
            <a:pPr marL="554831" lvl="1" indent="-285750"/>
            <a:r>
              <a:rPr lang="de-DE" altLang="de-DE" sz="1600" dirty="0">
                <a:solidFill>
                  <a:schemeClr val="accent1"/>
                </a:solidFill>
              </a:rPr>
              <a:t>Feuer/Rauchen und offenes Licht sind verboten</a:t>
            </a:r>
          </a:p>
          <a:p>
            <a:pPr marL="554831" lvl="1" indent="-285750"/>
            <a:endParaRPr lang="de-DE" altLang="de-DE" sz="800" b="0" dirty="0">
              <a:solidFill>
                <a:schemeClr val="accent1"/>
              </a:solidFill>
            </a:endParaRPr>
          </a:p>
          <a:p>
            <a:pPr marL="0" indent="0">
              <a:buNone/>
            </a:pPr>
            <a:endParaRPr lang="de-D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5D267CC-D8E5-7FDB-686E-F2AB79CEEA3D}"/>
              </a:ext>
            </a:extLst>
          </p:cNvPr>
          <p:cNvSpPr>
            <a:spLocks noGrp="1"/>
          </p:cNvSpPr>
          <p:nvPr>
            <p:ph type="title"/>
          </p:nvPr>
        </p:nvSpPr>
        <p:spPr>
          <a:xfrm>
            <a:off x="529169" y="228600"/>
            <a:ext cx="7943095" cy="1143000"/>
          </a:xfrm>
        </p:spPr>
        <p:txBody>
          <a:bodyPr/>
          <a:lstStyle/>
          <a:p>
            <a:r>
              <a:rPr lang="de-DE" sz="2400" dirty="0">
                <a:solidFill>
                  <a:schemeClr val="accent5"/>
                </a:solidFill>
              </a:rPr>
              <a:t>EXKURS: </a:t>
            </a:r>
            <a:r>
              <a:rPr lang="de-DE" sz="2400" dirty="0"/>
              <a:t>Feuergefährlichen Tätigkeiten</a:t>
            </a:r>
          </a:p>
        </p:txBody>
      </p:sp>
      <p:sp>
        <p:nvSpPr>
          <p:cNvPr id="2" name="Datumsplatzhalter 1">
            <a:extLst>
              <a:ext uri="{FF2B5EF4-FFF2-40B4-BE49-F238E27FC236}">
                <a16:creationId xmlns:a16="http://schemas.microsoft.com/office/drawing/2014/main" id="{E335BFD9-AACE-AA54-6C56-21CA9362A430}"/>
              </a:ext>
            </a:extLst>
          </p:cNvPr>
          <p:cNvSpPr>
            <a:spLocks noGrp="1"/>
          </p:cNvSpPr>
          <p:nvPr>
            <p:ph type="dt" sz="half" idx="10"/>
          </p:nvPr>
        </p:nvSpPr>
        <p:spPr/>
        <p:txBody>
          <a:bodyPr/>
          <a:lstStyle/>
          <a:p>
            <a:pPr>
              <a:defRPr/>
            </a:pPr>
            <a:r>
              <a:rPr lang="de-DE"/>
              <a:t>Schulung 2025/2026</a:t>
            </a:r>
            <a:endParaRPr lang="de-DE" dirty="0"/>
          </a:p>
        </p:txBody>
      </p:sp>
      <p:sp>
        <p:nvSpPr>
          <p:cNvPr id="3" name="Foliennummernplatzhalter 2">
            <a:extLst>
              <a:ext uri="{FF2B5EF4-FFF2-40B4-BE49-F238E27FC236}">
                <a16:creationId xmlns:a16="http://schemas.microsoft.com/office/drawing/2014/main" id="{30E0F61C-7DBD-BA9C-8448-A7C486AB0FE8}"/>
              </a:ext>
            </a:extLst>
          </p:cNvPr>
          <p:cNvSpPr>
            <a:spLocks noGrp="1"/>
          </p:cNvSpPr>
          <p:nvPr>
            <p:ph type="sldNum" sz="quarter" idx="12"/>
          </p:nvPr>
        </p:nvSpPr>
        <p:spPr/>
        <p:txBody>
          <a:bodyPr/>
          <a:lstStyle/>
          <a:p>
            <a:pPr algn="r">
              <a:defRPr/>
            </a:pPr>
            <a:fld id="{42020CB9-598F-41BD-B058-380FB38EF93E}" type="slidenum">
              <a:rPr lang="de-DE" smtClean="0"/>
              <a:pPr algn="r">
                <a:defRPr/>
              </a:pPr>
              <a:t>51</a:t>
            </a:fld>
            <a:endParaRPr lang="de-DE" dirty="0"/>
          </a:p>
        </p:txBody>
      </p:sp>
      <p:sp>
        <p:nvSpPr>
          <p:cNvPr id="5" name="Textplatzhalter 4">
            <a:extLst>
              <a:ext uri="{FF2B5EF4-FFF2-40B4-BE49-F238E27FC236}">
                <a16:creationId xmlns:a16="http://schemas.microsoft.com/office/drawing/2014/main" id="{ACFBA5B9-6A45-BC4C-ABA9-9125B681FB31}"/>
              </a:ext>
            </a:extLst>
          </p:cNvPr>
          <p:cNvSpPr>
            <a:spLocks noGrp="1"/>
          </p:cNvSpPr>
          <p:nvPr>
            <p:ph type="body" sz="quarter" idx="13"/>
          </p:nvPr>
        </p:nvSpPr>
        <p:spPr>
          <a:xfrm>
            <a:off x="529169" y="1556792"/>
            <a:ext cx="11039439" cy="4536504"/>
          </a:xfrm>
        </p:spPr>
        <p:txBody>
          <a:bodyPr/>
          <a:lstStyle/>
          <a:p>
            <a:pPr marL="0" lvl="1" indent="0">
              <a:buNone/>
            </a:pPr>
            <a:r>
              <a:rPr lang="de-DE" sz="1800" b="1" dirty="0"/>
              <a:t>Alle Arbeiten, die Funken, Flammen oder heiße Oberflächen erzeugen, sind feuergefährliche Tätigkeiten</a:t>
            </a:r>
            <a:r>
              <a:rPr lang="de-DE" sz="1800" b="1" dirty="0">
                <a:solidFill>
                  <a:schemeClr val="accent1"/>
                </a:solidFill>
              </a:rPr>
              <a:t> und auf einer Biogasanlage nur mit schriftlicher Freigabe / Schweißerlaubnis und besonderen Schutzmaßnahmen zulässig:</a:t>
            </a:r>
          </a:p>
          <a:p>
            <a:pPr marL="0" lvl="1" indent="0">
              <a:buNone/>
            </a:pPr>
            <a:endParaRPr lang="de-DE" sz="800" b="1" dirty="0">
              <a:solidFill>
                <a:schemeClr val="accent1"/>
              </a:solidFill>
            </a:endParaRPr>
          </a:p>
          <a:p>
            <a:pPr marL="355600" lvl="1" indent="-355600">
              <a:buFont typeface="Arial" pitchFamily="34" charset="0"/>
              <a:buChar char="•"/>
            </a:pPr>
            <a:r>
              <a:rPr lang="de-DE" sz="1800" dirty="0">
                <a:solidFill>
                  <a:schemeClr val="accent1"/>
                </a:solidFill>
              </a:rPr>
              <a:t>Bereits besprochene Schutzmaßnahmen aus dem Kapitel Explosionsschutzmaßnahmen</a:t>
            </a:r>
          </a:p>
          <a:p>
            <a:pPr marL="355600" lvl="1" indent="-355600">
              <a:buFont typeface="Arial" pitchFamily="34" charset="0"/>
              <a:buChar char="•"/>
            </a:pPr>
            <a:r>
              <a:rPr lang="de-DE" sz="1800" dirty="0">
                <a:solidFill>
                  <a:schemeClr val="accent1"/>
                </a:solidFill>
              </a:rPr>
              <a:t>Entfernung brennbarer Gegenstände/Stoffe/Staub- und Schwefelablagerungen sowie brennbaren Umkleidungen und Isolierungen im Gefahrenbereich.</a:t>
            </a:r>
          </a:p>
          <a:p>
            <a:pPr marL="355600" lvl="1" indent="-355600">
              <a:buFont typeface="Arial" pitchFamily="34" charset="0"/>
              <a:buChar char="•"/>
            </a:pPr>
            <a:r>
              <a:rPr lang="de-DE" sz="1800" dirty="0">
                <a:solidFill>
                  <a:schemeClr val="accent1"/>
                </a:solidFill>
              </a:rPr>
              <a:t>Abdecken der gefährdeten brennbaren Gegenstände neben und unterhalb der Arbeitsstelle.</a:t>
            </a:r>
          </a:p>
          <a:p>
            <a:pPr marL="355600" lvl="1" indent="-355600">
              <a:buFont typeface="Arial" pitchFamily="34" charset="0"/>
              <a:buChar char="•"/>
            </a:pPr>
            <a:r>
              <a:rPr lang="de-DE" sz="1800" dirty="0">
                <a:solidFill>
                  <a:schemeClr val="accent1"/>
                </a:solidFill>
              </a:rPr>
              <a:t>Besonders auf kleine Neben-Brände und Glutnester durch Schweißperlen/Flexfunken achten!</a:t>
            </a:r>
          </a:p>
          <a:p>
            <a:pPr marL="355600" lvl="1" indent="-355600">
              <a:buFont typeface="Arial" pitchFamily="34" charset="0"/>
              <a:buChar char="•"/>
            </a:pPr>
            <a:r>
              <a:rPr lang="de-DE" sz="1800" dirty="0">
                <a:solidFill>
                  <a:schemeClr val="accent1"/>
                </a:solidFill>
              </a:rPr>
              <a:t>…</a:t>
            </a:r>
          </a:p>
          <a:p>
            <a:endParaRPr lang="de-DE" dirty="0">
              <a:ea typeface="MS Gothic" panose="020B0609070205080204" pitchFamily="49" charset="-128"/>
              <a:cs typeface="Times New Roman" panose="02020603050405020304" pitchFamily="18" charset="0"/>
            </a:endParaRPr>
          </a:p>
          <a:p>
            <a:endParaRPr lang="de-DE" dirty="0">
              <a:ea typeface="MS Gothic" panose="020B0609070205080204" pitchFamily="49" charset="-128"/>
              <a:cs typeface="Times New Roman" panose="02020603050405020304" pitchFamily="18" charset="0"/>
            </a:endParaRPr>
          </a:p>
          <a:p>
            <a:pPr marL="0" indent="0">
              <a:buNone/>
            </a:pPr>
            <a:r>
              <a:rPr lang="de-DE" dirty="0">
                <a:solidFill>
                  <a:schemeClr val="accent5"/>
                </a:solidFill>
                <a:sym typeface="Wingdings" panose="05000000000000000000" pitchFamily="2" charset="2"/>
              </a:rPr>
              <a:t> Ist der Mitarbeiter qualifiziert?</a:t>
            </a:r>
            <a:endParaRPr lang="de-DE" dirty="0">
              <a:solidFill>
                <a:schemeClr val="accent5"/>
              </a:solidFill>
            </a:endParaRPr>
          </a:p>
        </p:txBody>
      </p:sp>
    </p:spTree>
    <p:extLst>
      <p:ext uri="{BB962C8B-B14F-4D97-AF65-F5344CB8AC3E}">
        <p14:creationId xmlns:p14="http://schemas.microsoft.com/office/powerpoint/2010/main" val="4094925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accent1"/>
                </a:solidFill>
              </a:rPr>
              <a:t>Brandschutzordnung</a:t>
            </a:r>
          </a:p>
        </p:txBody>
      </p:sp>
      <p:sp>
        <p:nvSpPr>
          <p:cNvPr id="9" name="Datumsplatzhalter 8"/>
          <p:cNvSpPr>
            <a:spLocks noGrp="1"/>
          </p:cNvSpPr>
          <p:nvPr>
            <p:ph type="dt" sz="half" idx="10"/>
          </p:nvPr>
        </p:nvSpPr>
        <p:spPr/>
        <p:txBody>
          <a:bodyPr/>
          <a:lstStyle/>
          <a:p>
            <a:r>
              <a:rPr lang="de-DE"/>
              <a:t>Schulung 2025/2026</a:t>
            </a:r>
            <a:endParaRPr lang="de-DE" dirty="0"/>
          </a:p>
        </p:txBody>
      </p:sp>
      <p:sp>
        <p:nvSpPr>
          <p:cNvPr id="7" name="Foliennummernplatzhalter 6"/>
          <p:cNvSpPr>
            <a:spLocks noGrp="1"/>
          </p:cNvSpPr>
          <p:nvPr>
            <p:ph type="sldNum" sz="quarter" idx="12"/>
          </p:nvPr>
        </p:nvSpPr>
        <p:spPr/>
        <p:txBody>
          <a:bodyPr/>
          <a:lstStyle/>
          <a:p>
            <a:fld id="{D42DA815-CE49-4499-B3BB-5F7C969A1704}" type="slidenum">
              <a:rPr lang="de-DE" smtClean="0"/>
              <a:pPr/>
              <a:t>52</a:t>
            </a:fld>
            <a:endParaRPr lang="de-DE" dirty="0"/>
          </a:p>
        </p:txBody>
      </p:sp>
      <p:sp>
        <p:nvSpPr>
          <p:cNvPr id="11" name="Textplatzhalter 10"/>
          <p:cNvSpPr>
            <a:spLocks noGrp="1"/>
          </p:cNvSpPr>
          <p:nvPr>
            <p:ph type="body" sz="quarter" idx="13"/>
          </p:nvPr>
        </p:nvSpPr>
        <p:spPr>
          <a:xfrm>
            <a:off x="529167" y="1556792"/>
            <a:ext cx="7468952" cy="4968552"/>
          </a:xfrm>
        </p:spPr>
        <p:txBody>
          <a:bodyPr/>
          <a:lstStyle/>
          <a:p>
            <a:r>
              <a:rPr lang="de-DE" sz="1800" b="0" dirty="0"/>
              <a:t>Jede Biogasanlage muss eine Brandschutzordnungen vorhalten. Diese  enthält </a:t>
            </a:r>
            <a:r>
              <a:rPr lang="de-DE" sz="1800" b="0" dirty="0">
                <a:solidFill>
                  <a:schemeClr val="accent5"/>
                </a:solidFill>
              </a:rPr>
              <a:t>auf das Unternehmen zugeschnittene Handlungsanweisungen </a:t>
            </a:r>
            <a:r>
              <a:rPr lang="de-DE" sz="1800" b="0" dirty="0"/>
              <a:t>und Regeln zur Brandverhütung, Brandbekämpfung und zum Verhalten von Personen bei Unfällen, Bränden o. sonstigen Schadensfällen. </a:t>
            </a:r>
          </a:p>
          <a:p>
            <a:r>
              <a:rPr lang="de-DE" sz="1800" b="0" dirty="0"/>
              <a:t>Der Betreiber der Anlage hat Sie als Fremdfirma in die Brandschutzordnung einzuweisen.</a:t>
            </a:r>
          </a:p>
          <a:p>
            <a:endParaRPr lang="de-DE" sz="1000" dirty="0"/>
          </a:p>
          <a:p>
            <a:r>
              <a:rPr lang="de-DE" sz="1800" dirty="0"/>
              <a:t>Vorbeugender Brandschutz</a:t>
            </a:r>
          </a:p>
          <a:p>
            <a:pPr marL="358775" indent="-358775">
              <a:buFont typeface="Arial" pitchFamily="34" charset="0"/>
              <a:buChar char="•"/>
            </a:pPr>
            <a:r>
              <a:rPr lang="de-DE" sz="1600" b="0" dirty="0"/>
              <a:t>Baulicher Brandschutz</a:t>
            </a:r>
          </a:p>
          <a:p>
            <a:pPr marL="358775" indent="-358775">
              <a:buFont typeface="Arial" pitchFamily="34" charset="0"/>
              <a:buChar char="•"/>
            </a:pPr>
            <a:r>
              <a:rPr lang="de-DE" sz="1600" b="0" dirty="0"/>
              <a:t>Anlagentechnischer Brandschutz</a:t>
            </a:r>
          </a:p>
          <a:p>
            <a:pPr marL="358775" indent="-358775">
              <a:buFont typeface="Arial" pitchFamily="34" charset="0"/>
              <a:buChar char="•"/>
            </a:pPr>
            <a:r>
              <a:rPr lang="de-DE" sz="1600" b="0" dirty="0"/>
              <a:t>Organisatorischer Brandschutz</a:t>
            </a:r>
          </a:p>
          <a:p>
            <a:endParaRPr lang="de-DE" sz="1000" dirty="0"/>
          </a:p>
          <a:p>
            <a:r>
              <a:rPr lang="de-DE" sz="1800" dirty="0"/>
              <a:t>Abwehrender Brandschutz</a:t>
            </a:r>
          </a:p>
          <a:p>
            <a:pPr marL="358775" indent="-358775">
              <a:buFont typeface="Arial" pitchFamily="34" charset="0"/>
              <a:buChar char="•"/>
            </a:pPr>
            <a:r>
              <a:rPr lang="de-DE" sz="1600" b="0" dirty="0"/>
              <a:t>Gefahren für die Feuerwehr</a:t>
            </a:r>
          </a:p>
          <a:p>
            <a:pPr marL="358775" indent="-358775">
              <a:buFont typeface="Arial" pitchFamily="34" charset="0"/>
              <a:buChar char="•"/>
            </a:pPr>
            <a:r>
              <a:rPr lang="de-DE" sz="1600" b="0" dirty="0"/>
              <a:t>Einsatzhinweise für die Feuerwehr</a:t>
            </a:r>
          </a:p>
          <a:p>
            <a:pPr marL="358775" indent="-358775">
              <a:buFont typeface="Arial" pitchFamily="34" charset="0"/>
              <a:buChar char="•"/>
            </a:pPr>
            <a:r>
              <a:rPr lang="de-DE" sz="1600" b="0" dirty="0"/>
              <a:t>Löschwasser</a:t>
            </a:r>
            <a:endParaRPr lang="de-DE" sz="1800" b="0" dirty="0"/>
          </a:p>
          <a:p>
            <a:endParaRPr lang="de-DE" b="0" dirty="0"/>
          </a:p>
          <a:p>
            <a:endParaRPr lang="de-DE" b="0" dirty="0"/>
          </a:p>
        </p:txBody>
      </p:sp>
      <p:pic>
        <p:nvPicPr>
          <p:cNvPr id="205827" name="Picture 3"/>
          <p:cNvPicPr>
            <a:picLocks noChangeAspect="1" noChangeArrowheads="1"/>
          </p:cNvPicPr>
          <p:nvPr/>
        </p:nvPicPr>
        <p:blipFill>
          <a:blip r:embed="rId2" cstate="print"/>
          <a:srcRect/>
          <a:stretch>
            <a:fillRect/>
          </a:stretch>
        </p:blipFill>
        <p:spPr bwMode="auto">
          <a:xfrm>
            <a:off x="7998119" y="980729"/>
            <a:ext cx="3816538" cy="5386852"/>
          </a:xfrm>
          <a:prstGeom prst="rect">
            <a:avLst/>
          </a:prstGeom>
          <a:noFill/>
          <a:ln w="9525">
            <a:noFill/>
            <a:miter lim="800000"/>
            <a:headEnd/>
            <a:tailEnd/>
          </a:ln>
        </p:spPr>
      </p:pic>
      <p:sp>
        <p:nvSpPr>
          <p:cNvPr id="3" name="Rechteck 2"/>
          <p:cNvSpPr/>
          <p:nvPr/>
        </p:nvSpPr>
        <p:spPr>
          <a:xfrm>
            <a:off x="5295277" y="6367581"/>
            <a:ext cx="1077539"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rPr>
              <a:t>Bildquelle: VBG</a:t>
            </a:r>
          </a:p>
        </p:txBody>
      </p:sp>
    </p:spTree>
    <p:extLst>
      <p:ext uri="{BB962C8B-B14F-4D97-AF65-F5344CB8AC3E}">
        <p14:creationId xmlns:p14="http://schemas.microsoft.com/office/powerpoint/2010/main" val="3245059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4" name="Picture 4"/>
          <p:cNvPicPr>
            <a:picLocks noChangeAspect="1" noChangeArrowheads="1"/>
          </p:cNvPicPr>
          <p:nvPr/>
        </p:nvPicPr>
        <p:blipFill>
          <a:blip r:embed="rId2" cstate="print"/>
          <a:srcRect/>
          <a:stretch>
            <a:fillRect/>
          </a:stretch>
        </p:blipFill>
        <p:spPr bwMode="auto">
          <a:xfrm>
            <a:off x="5555691" y="1157825"/>
            <a:ext cx="6232585" cy="5103495"/>
          </a:xfrm>
          <a:prstGeom prst="rect">
            <a:avLst/>
          </a:prstGeom>
          <a:noFill/>
          <a:ln w="9525">
            <a:noFill/>
            <a:miter lim="800000"/>
            <a:headEnd/>
            <a:tailEnd/>
          </a:ln>
        </p:spPr>
      </p:pic>
      <p:sp>
        <p:nvSpPr>
          <p:cNvPr id="2" name="Titel 1"/>
          <p:cNvSpPr>
            <a:spLocks noGrp="1"/>
          </p:cNvSpPr>
          <p:nvPr>
            <p:ph type="title"/>
          </p:nvPr>
        </p:nvSpPr>
        <p:spPr>
          <a:xfrm>
            <a:off x="529169" y="228600"/>
            <a:ext cx="8591167" cy="1143000"/>
          </a:xfrm>
        </p:spPr>
        <p:txBody>
          <a:bodyPr/>
          <a:lstStyle/>
          <a:p>
            <a:r>
              <a:rPr lang="de-DE" dirty="0"/>
              <a:t>Technischer Brandschutz: Löscheinrichtungen</a:t>
            </a:r>
            <a:br>
              <a:rPr lang="de-DE" dirty="0"/>
            </a:br>
            <a:r>
              <a:rPr lang="de-DE" sz="2000" dirty="0">
                <a:solidFill>
                  <a:schemeClr val="accent2"/>
                </a:solidFill>
              </a:rPr>
              <a:t>TRGS 529 4.2.11, TRAS 120 2.2.1 und 2.2.2</a:t>
            </a:r>
          </a:p>
        </p:txBody>
      </p:sp>
      <p:sp>
        <p:nvSpPr>
          <p:cNvPr id="7" name="Datumsplatzhalter 6"/>
          <p:cNvSpPr>
            <a:spLocks noGrp="1"/>
          </p:cNvSpPr>
          <p:nvPr>
            <p:ph type="dt" sz="half" idx="10"/>
          </p:nvPr>
        </p:nvSpPr>
        <p:spPr/>
        <p:txBody>
          <a:bodyPr/>
          <a:lstStyle/>
          <a:p>
            <a:r>
              <a:rPr lang="de-DE"/>
              <a:t>Schulung 2025/2026</a:t>
            </a:r>
            <a:endParaRPr lang="de-DE" dirty="0"/>
          </a:p>
        </p:txBody>
      </p:sp>
      <p:sp>
        <p:nvSpPr>
          <p:cNvPr id="8" name="Foliennummernplatzhalter 7"/>
          <p:cNvSpPr>
            <a:spLocks noGrp="1"/>
          </p:cNvSpPr>
          <p:nvPr>
            <p:ph type="sldNum" sz="quarter" idx="12"/>
          </p:nvPr>
        </p:nvSpPr>
        <p:spPr/>
        <p:txBody>
          <a:bodyPr/>
          <a:lstStyle/>
          <a:p>
            <a:fld id="{D42DA815-CE49-4499-B3BB-5F7C969A1704}" type="slidenum">
              <a:rPr lang="de-DE" smtClean="0"/>
              <a:pPr/>
              <a:t>53</a:t>
            </a:fld>
            <a:endParaRPr lang="de-DE" dirty="0"/>
          </a:p>
        </p:txBody>
      </p:sp>
      <p:sp>
        <p:nvSpPr>
          <p:cNvPr id="3" name="Inhaltsplatzhalter 2"/>
          <p:cNvSpPr>
            <a:spLocks noGrp="1"/>
          </p:cNvSpPr>
          <p:nvPr>
            <p:ph type="body" sz="quarter" idx="13"/>
          </p:nvPr>
        </p:nvSpPr>
        <p:spPr>
          <a:xfrm>
            <a:off x="529167" y="1556792"/>
            <a:ext cx="5206793" cy="4536504"/>
          </a:xfrm>
          <a:prstGeom prst="rect">
            <a:avLst/>
          </a:prstGeom>
        </p:spPr>
        <p:txBody>
          <a:bodyPr/>
          <a:lstStyle/>
          <a:p>
            <a:r>
              <a:rPr lang="de-DE" sz="1800" b="0" dirty="0"/>
              <a:t>Führt Ihr Unternehmen feuergefährliche Tätigkeiten durch, sind Feuerlöscheinrichtungen bei diesen Tätigkeiten vorzuhalten!</a:t>
            </a:r>
            <a:endParaRPr lang="de-DE" sz="1800" b="0" dirty="0">
              <a:solidFill>
                <a:schemeClr val="accent5"/>
              </a:solidFill>
            </a:endParaRPr>
          </a:p>
          <a:p>
            <a:pPr marL="177800" indent="-177800">
              <a:buFont typeface="Arial" panose="020B0604020202020204" pitchFamily="34" charset="0"/>
              <a:buChar char="•"/>
            </a:pPr>
            <a:r>
              <a:rPr lang="de-DE" sz="1800" b="0" dirty="0">
                <a:solidFill>
                  <a:schemeClr val="accent5"/>
                </a:solidFill>
              </a:rPr>
              <a:t>Handfeuerlöscher</a:t>
            </a:r>
            <a:endParaRPr lang="de-DE" sz="1600" b="0" dirty="0">
              <a:solidFill>
                <a:schemeClr val="accent5"/>
              </a:solidFill>
            </a:endParaRPr>
          </a:p>
          <a:p>
            <a:pPr marL="177800" indent="-177800">
              <a:buFont typeface="Arial" panose="020B0604020202020204" pitchFamily="34" charset="0"/>
              <a:buChar char="•"/>
            </a:pPr>
            <a:r>
              <a:rPr lang="de-DE" sz="1800" b="0" dirty="0">
                <a:solidFill>
                  <a:schemeClr val="accent5"/>
                </a:solidFill>
                <a:sym typeface="Wingdings" pitchFamily="2" charset="2"/>
              </a:rPr>
              <a:t>Löschwasservorhaltung</a:t>
            </a:r>
          </a:p>
          <a:p>
            <a:pPr marL="177800" indent="-177800">
              <a:buFont typeface="Arial" panose="020B0604020202020204" pitchFamily="34" charset="0"/>
              <a:buChar char="•"/>
            </a:pPr>
            <a:endParaRPr lang="de-DE" sz="1800" b="0" dirty="0">
              <a:solidFill>
                <a:schemeClr val="accent5"/>
              </a:solidFill>
              <a:sym typeface="Wingdings" pitchFamily="2" charset="2"/>
            </a:endParaRPr>
          </a:p>
          <a:p>
            <a:r>
              <a:rPr lang="de-DE" sz="1800" b="0" dirty="0">
                <a:sym typeface="Wingdings" pitchFamily="2" charset="2"/>
              </a:rPr>
              <a:t>Informieren Sie sich beim Anlagenbetreiber, welche weiteren Brandbekämpfungsmittel an der Anlage vorhanden sind, das sollten in der Regel sein:</a:t>
            </a:r>
          </a:p>
          <a:p>
            <a:pPr marL="177800" lvl="1" indent="-177800">
              <a:buClr>
                <a:schemeClr val="accent1"/>
              </a:buClr>
            </a:pPr>
            <a:r>
              <a:rPr lang="de-DE" sz="1600" dirty="0"/>
              <a:t>Erste jederzeit zugängliche Entnahmestelle für </a:t>
            </a:r>
            <a:r>
              <a:rPr lang="de-DE" sz="1600" dirty="0">
                <a:solidFill>
                  <a:schemeClr val="accent5"/>
                </a:solidFill>
              </a:rPr>
              <a:t>Löschwasser</a:t>
            </a:r>
            <a:r>
              <a:rPr lang="de-DE" sz="1600" dirty="0"/>
              <a:t> darf in einem Radius von 300 m liegen </a:t>
            </a:r>
          </a:p>
          <a:p>
            <a:pPr marL="177800" lvl="1" indent="-177800">
              <a:buClr>
                <a:schemeClr val="accent1"/>
              </a:buClr>
            </a:pPr>
            <a:r>
              <a:rPr lang="de-DE" sz="1600" dirty="0">
                <a:solidFill>
                  <a:schemeClr val="accent5"/>
                </a:solidFill>
              </a:rPr>
              <a:t>Löschwassermenge 96 m³/h</a:t>
            </a:r>
            <a:r>
              <a:rPr lang="de-DE" sz="1600" dirty="0">
                <a:solidFill>
                  <a:schemeClr val="accent1"/>
                </a:solidFill>
              </a:rPr>
              <a:t>; bei geringen Brandlasten 48 m³/h in Abstimmung mit FW.</a:t>
            </a:r>
          </a:p>
          <a:p>
            <a:pPr marL="177800" indent="-177800">
              <a:buClr>
                <a:schemeClr val="tx1"/>
              </a:buClr>
              <a:buFont typeface="Wingdings" pitchFamily="2" charset="2"/>
              <a:buChar char="è"/>
            </a:pPr>
            <a:endParaRPr lang="de-DE" sz="1800" b="0" dirty="0">
              <a:sym typeface="Wingdings" pitchFamily="2" charset="2"/>
            </a:endParaRPr>
          </a:p>
        </p:txBody>
      </p:sp>
      <p:sp>
        <p:nvSpPr>
          <p:cNvPr id="4" name="Rechteck 3"/>
          <p:cNvSpPr/>
          <p:nvPr/>
        </p:nvSpPr>
        <p:spPr>
          <a:xfrm>
            <a:off x="5555691" y="6261320"/>
            <a:ext cx="4572000" cy="400110"/>
          </a:xfrm>
          <a:prstGeom prst="rect">
            <a:avLst/>
          </a:prstGeom>
        </p:spPr>
        <p:txBody>
          <a:bodyPr>
            <a:spAutoFit/>
          </a:bodyPr>
          <a:lstStyle/>
          <a:p>
            <a:r>
              <a:rPr lang="de-DE" sz="1000" dirty="0">
                <a:latin typeface="Arial" panose="020B0604020202020204" pitchFamily="34" charset="0"/>
                <a:cs typeface="Arial" panose="020B0604020202020204" pitchFamily="34" charset="0"/>
              </a:rPr>
              <a:t>Bildquelle: Feuerwehr Mettmann, https://feuerwehr-mettmann.de/brandschutzinformationen-2/feuerloescher/</a:t>
            </a:r>
          </a:p>
        </p:txBody>
      </p:sp>
    </p:spTree>
    <p:extLst>
      <p:ext uri="{BB962C8B-B14F-4D97-AF65-F5344CB8AC3E}">
        <p14:creationId xmlns:p14="http://schemas.microsoft.com/office/powerpoint/2010/main" val="872156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Flucht und Rettungswege</a:t>
            </a: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42DA815-CE49-4499-B3BB-5F7C969A1704}" type="slidenum">
              <a:rPr lang="de-DE" smtClean="0"/>
              <a:pPr/>
              <a:t>54</a:t>
            </a:fld>
            <a:endParaRPr lang="de-DE" dirty="0"/>
          </a:p>
        </p:txBody>
      </p:sp>
      <p:sp>
        <p:nvSpPr>
          <p:cNvPr id="5" name="Textplatzhalter 4"/>
          <p:cNvSpPr>
            <a:spLocks noGrp="1"/>
          </p:cNvSpPr>
          <p:nvPr>
            <p:ph type="body" sz="quarter" idx="13"/>
          </p:nvPr>
        </p:nvSpPr>
        <p:spPr>
          <a:xfrm>
            <a:off x="529167" y="1556792"/>
            <a:ext cx="7230114" cy="4536504"/>
          </a:xfrm>
        </p:spPr>
        <p:txBody>
          <a:bodyPr/>
          <a:lstStyle/>
          <a:p>
            <a:pPr marL="266700" indent="-266700">
              <a:buFont typeface="Arial" pitchFamily="34" charset="0"/>
              <a:buChar char="•"/>
            </a:pPr>
            <a:r>
              <a:rPr lang="de-DE" sz="1600" b="0" dirty="0"/>
              <a:t>Die Mitarbeitenden müssen die Flucht- und Rettungswege sowie die Sammelstelle auf der Anlage kennen und eingewiesen sein!</a:t>
            </a:r>
          </a:p>
          <a:p>
            <a:pPr marL="266700" indent="-266700">
              <a:buFont typeface="Arial" pitchFamily="34" charset="0"/>
              <a:buChar char="•"/>
            </a:pPr>
            <a:endParaRPr lang="de-DE" sz="1600" b="0" dirty="0"/>
          </a:p>
          <a:p>
            <a:pPr marL="266700" indent="-266700">
              <a:buFont typeface="Arial" pitchFamily="34" charset="0"/>
              <a:buChar char="•"/>
            </a:pPr>
            <a:endParaRPr lang="de-DE" sz="1600" b="0" dirty="0"/>
          </a:p>
          <a:p>
            <a:pPr marL="266700" indent="-266700"/>
            <a:endParaRPr lang="de-DE" sz="800" b="0" dirty="0"/>
          </a:p>
          <a:p>
            <a:pPr marL="266700" indent="-266700">
              <a:buFont typeface="Arial" pitchFamily="34" charset="0"/>
              <a:buChar char="•"/>
            </a:pPr>
            <a:r>
              <a:rPr lang="de-DE" altLang="de-DE" sz="1600" b="0" dirty="0"/>
              <a:t>Fluchttüren</a:t>
            </a:r>
            <a:r>
              <a:rPr lang="de-DE" altLang="de-DE" sz="1600" b="0" dirty="0">
                <a:solidFill>
                  <a:schemeClr val="tx1"/>
                </a:solidFill>
              </a:rPr>
              <a:t> und </a:t>
            </a:r>
            <a:r>
              <a:rPr lang="de-DE" altLang="de-DE" sz="1600" b="0" dirty="0"/>
              <a:t>Notausgänge</a:t>
            </a:r>
            <a:r>
              <a:rPr lang="de-DE" altLang="de-DE" sz="1600" b="0" dirty="0">
                <a:solidFill>
                  <a:schemeClr val="tx1"/>
                </a:solidFill>
              </a:rPr>
              <a:t> dürfen nicht verschlossen und müssen immer von innen zu öffnen sein. Sie müssen jederzeit freigehalten werden.</a:t>
            </a:r>
          </a:p>
          <a:p>
            <a:pPr marL="266700" indent="-266700">
              <a:buFont typeface="Arial" pitchFamily="34" charset="0"/>
              <a:buChar char="•"/>
            </a:pPr>
            <a:endParaRPr lang="de-DE" altLang="de-DE" sz="800" b="0" dirty="0">
              <a:solidFill>
                <a:schemeClr val="tx1"/>
              </a:solidFill>
            </a:endParaRPr>
          </a:p>
          <a:p>
            <a:pPr marL="266700" indent="-266700">
              <a:buFont typeface="Arial" pitchFamily="34" charset="0"/>
              <a:buChar char="•"/>
            </a:pPr>
            <a:r>
              <a:rPr lang="de-DE" altLang="de-DE" sz="1600" b="0" dirty="0"/>
              <a:t>Brandschutztüren</a:t>
            </a:r>
            <a:r>
              <a:rPr lang="de-DE" altLang="de-DE" sz="1600" b="0" dirty="0">
                <a:solidFill>
                  <a:schemeClr val="tx1"/>
                </a:solidFill>
              </a:rPr>
              <a:t> dürfen nicht festgestellt werden. </a:t>
            </a:r>
          </a:p>
          <a:p>
            <a:pPr marL="266700" indent="-266700">
              <a:buFont typeface="Arial" pitchFamily="34" charset="0"/>
              <a:buChar char="•"/>
            </a:pPr>
            <a:endParaRPr lang="de-DE" altLang="de-DE" sz="800" b="0" dirty="0">
              <a:solidFill>
                <a:schemeClr val="tx1"/>
              </a:solidFill>
            </a:endParaRPr>
          </a:p>
          <a:p>
            <a:pPr marL="266700" indent="-266700">
              <a:buFont typeface="Arial" pitchFamily="34" charset="0"/>
              <a:buChar char="•"/>
            </a:pPr>
            <a:r>
              <a:rPr lang="de-DE" altLang="de-DE" sz="1600" b="0" dirty="0">
                <a:solidFill>
                  <a:schemeClr val="tx1"/>
                </a:solidFill>
              </a:rPr>
              <a:t>Im Notfall muss die vereinbarte </a:t>
            </a:r>
            <a:r>
              <a:rPr lang="de-DE" altLang="de-DE" sz="1600" b="0" dirty="0"/>
              <a:t>Sammelstelle</a:t>
            </a:r>
            <a:r>
              <a:rPr lang="de-DE" altLang="de-DE" sz="1600" b="0" dirty="0">
                <a:solidFill>
                  <a:schemeClr val="tx1"/>
                </a:solidFill>
              </a:rPr>
              <a:t> aufgesucht werden. </a:t>
            </a:r>
          </a:p>
          <a:p>
            <a:pPr marL="266700" indent="-266700">
              <a:buFont typeface="Arial" pitchFamily="34" charset="0"/>
              <a:buChar char="•"/>
            </a:pPr>
            <a:endParaRPr lang="de-DE" altLang="de-DE" sz="800" b="0" dirty="0">
              <a:solidFill>
                <a:schemeClr val="tx1"/>
              </a:solidFill>
            </a:endParaRPr>
          </a:p>
          <a:p>
            <a:pPr marL="266700" indent="-266700">
              <a:buFont typeface="Arial" pitchFamily="34" charset="0"/>
              <a:buChar char="•"/>
            </a:pPr>
            <a:r>
              <a:rPr lang="de-DE" altLang="de-DE" sz="1600" b="0" dirty="0">
                <a:solidFill>
                  <a:schemeClr val="tx1"/>
                </a:solidFill>
              </a:rPr>
              <a:t>U.u. Sicherheitsbeleuchtung der Kennzeichnung, wenn nötig (z.B. fehlendes Tageslicht).</a:t>
            </a:r>
          </a:p>
          <a:p>
            <a:pPr marL="266700" indent="-266700">
              <a:buFont typeface="Arial" pitchFamily="34" charset="0"/>
              <a:buChar char="•"/>
            </a:pPr>
            <a:endParaRPr lang="de-DE" sz="1800" b="0" dirty="0"/>
          </a:p>
        </p:txBody>
      </p:sp>
      <p:pic>
        <p:nvPicPr>
          <p:cNvPr id="14" name="Picture 3"/>
          <p:cNvPicPr>
            <a:picLocks noChangeAspect="1" noChangeArrowheads="1"/>
          </p:cNvPicPr>
          <p:nvPr/>
        </p:nvPicPr>
        <p:blipFill>
          <a:blip r:embed="rId2" cstate="print"/>
          <a:srcRect/>
          <a:stretch>
            <a:fillRect/>
          </a:stretch>
        </p:blipFill>
        <p:spPr bwMode="auto">
          <a:xfrm>
            <a:off x="5575617" y="2197090"/>
            <a:ext cx="520383" cy="504055"/>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a:off x="1487489" y="2197090"/>
            <a:ext cx="864096" cy="447599"/>
          </a:xfrm>
          <a:prstGeom prst="rect">
            <a:avLst/>
          </a:prstGeom>
          <a:noFill/>
          <a:ln w="9525">
            <a:noFill/>
            <a:miter lim="800000"/>
            <a:headEnd/>
            <a:tailEnd/>
          </a:ln>
        </p:spPr>
      </p:pic>
      <p:pic>
        <p:nvPicPr>
          <p:cNvPr id="16" name="Grafik 15"/>
          <p:cNvPicPr>
            <a:picLocks noChangeAspect="1"/>
          </p:cNvPicPr>
          <p:nvPr/>
        </p:nvPicPr>
        <p:blipFill>
          <a:blip r:embed="rId4" cstate="print"/>
          <a:stretch>
            <a:fillRect/>
          </a:stretch>
        </p:blipFill>
        <p:spPr>
          <a:xfrm>
            <a:off x="7759281" y="920783"/>
            <a:ext cx="4045071" cy="5324968"/>
          </a:xfrm>
          <a:prstGeom prst="rect">
            <a:avLst/>
          </a:prstGeom>
        </p:spPr>
      </p:pic>
      <p:sp>
        <p:nvSpPr>
          <p:cNvPr id="7" name="Rechteck 6"/>
          <p:cNvSpPr/>
          <p:nvPr/>
        </p:nvSpPr>
        <p:spPr>
          <a:xfrm>
            <a:off x="431372" y="5451218"/>
            <a:ext cx="8567613" cy="923330"/>
          </a:xfrm>
          <a:prstGeom prst="rect">
            <a:avLst/>
          </a:prstGeom>
        </p:spPr>
        <p:txBody>
          <a:bodyPr wrap="square">
            <a:spAutoFit/>
          </a:bodyPr>
          <a:lstStyle/>
          <a:p>
            <a:r>
              <a:rPr lang="de-DE" altLang="de-DE" b="1" dirty="0">
                <a:solidFill>
                  <a:schemeClr val="accent5"/>
                </a:solidFill>
                <a:latin typeface="Arial" panose="020B0604020202020204" pitchFamily="34" charset="0"/>
                <a:cs typeface="Arial" panose="020B0604020202020204" pitchFamily="34" charset="0"/>
              </a:rPr>
              <a:t>Exkurs: </a:t>
            </a:r>
            <a:r>
              <a:rPr lang="de-DE" altLang="de-DE" dirty="0">
                <a:latin typeface="Arial" panose="020B0604020202020204" pitchFamily="34" charset="0"/>
                <a:cs typeface="Arial" panose="020B0604020202020204" pitchFamily="34" charset="0"/>
              </a:rPr>
              <a:t>TRAS 120 Nr. 2.2.1</a:t>
            </a:r>
          </a:p>
          <a:p>
            <a:r>
              <a:rPr lang="de-DE" dirty="0">
                <a:solidFill>
                  <a:schemeClr val="accent1"/>
                </a:solidFill>
                <a:latin typeface="Arial" panose="020B0604020202020204" pitchFamily="34" charset="0"/>
                <a:cs typeface="Arial" panose="020B0604020202020204" pitchFamily="34" charset="0"/>
              </a:rPr>
              <a:t>Zugänglichkeit der Flucht- und Rettungswege </a:t>
            </a:r>
            <a:r>
              <a:rPr lang="de-DE" dirty="0">
                <a:solidFill>
                  <a:schemeClr val="accent5"/>
                </a:solidFill>
                <a:latin typeface="Arial" panose="020B0604020202020204" pitchFamily="34" charset="0"/>
                <a:cs typeface="Arial" panose="020B0604020202020204" pitchFamily="34" charset="0"/>
              </a:rPr>
              <a:t>auch im Havariefall!</a:t>
            </a:r>
          </a:p>
          <a:p>
            <a:endParaRPr lang="de-DE" altLang="de-DE" dirty="0">
              <a:latin typeface="Arial" panose="020B0604020202020204" pitchFamily="34" charset="0"/>
              <a:cs typeface="Arial" panose="020B0604020202020204" pitchFamily="34" charset="0"/>
            </a:endParaRPr>
          </a:p>
        </p:txBody>
      </p:sp>
      <p:sp>
        <p:nvSpPr>
          <p:cNvPr id="8" name="Rechteck 7"/>
          <p:cNvSpPr/>
          <p:nvPr/>
        </p:nvSpPr>
        <p:spPr>
          <a:xfrm>
            <a:off x="4032663" y="6289246"/>
            <a:ext cx="4572000" cy="553998"/>
          </a:xfrm>
          <a:prstGeom prst="rect">
            <a:avLst/>
          </a:prstGeom>
        </p:spPr>
        <p:txBody>
          <a:bodyPr>
            <a:spAutoFit/>
          </a:bodyPr>
          <a:lstStyle/>
          <a:p>
            <a:r>
              <a:rPr lang="de-DE" sz="1000" dirty="0">
                <a:latin typeface="Arial" panose="020B0604020202020204" pitchFamily="34" charset="0"/>
                <a:cs typeface="Arial" panose="020B0604020202020204" pitchFamily="34" charset="0"/>
              </a:rPr>
              <a:t>Bildquelle links; ISO 7010</a:t>
            </a:r>
          </a:p>
          <a:p>
            <a:r>
              <a:rPr lang="de-DE" sz="1000" dirty="0">
                <a:latin typeface="Arial" panose="020B0604020202020204" pitchFamily="34" charset="0"/>
                <a:cs typeface="Arial" panose="020B0604020202020204" pitchFamily="34" charset="0"/>
              </a:rPr>
              <a:t>Quelle rechts: Fachinfoblatt: Flucht- und Rettungsplan, VBG</a:t>
            </a:r>
          </a:p>
          <a:p>
            <a:endParaRPr lang="de-DE"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231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Organisatorischer Brandschutz</a:t>
            </a:r>
            <a:br>
              <a:rPr lang="de-DE" dirty="0"/>
            </a:br>
            <a:r>
              <a:rPr lang="de-DE" sz="2000" dirty="0">
                <a:solidFill>
                  <a:schemeClr val="accent2"/>
                </a:solidFill>
              </a:rPr>
              <a:t>ASR 1.3</a:t>
            </a:r>
          </a:p>
        </p:txBody>
      </p:sp>
      <p:sp>
        <p:nvSpPr>
          <p:cNvPr id="16" name="Datumsplatzhalter 15"/>
          <p:cNvSpPr>
            <a:spLocks noGrp="1"/>
          </p:cNvSpPr>
          <p:nvPr>
            <p:ph type="dt" sz="half" idx="10"/>
          </p:nvPr>
        </p:nvSpPr>
        <p:spPr/>
        <p:txBody>
          <a:bodyPr/>
          <a:lstStyle/>
          <a:p>
            <a:r>
              <a:rPr lang="de-DE"/>
              <a:t>Schulung 2025/2026</a:t>
            </a:r>
            <a:endParaRPr lang="de-DE" dirty="0"/>
          </a:p>
        </p:txBody>
      </p:sp>
      <p:sp>
        <p:nvSpPr>
          <p:cNvPr id="17" name="Foliennummernplatzhalter 16"/>
          <p:cNvSpPr>
            <a:spLocks noGrp="1"/>
          </p:cNvSpPr>
          <p:nvPr>
            <p:ph type="sldNum" sz="quarter" idx="12"/>
          </p:nvPr>
        </p:nvSpPr>
        <p:spPr/>
        <p:txBody>
          <a:bodyPr/>
          <a:lstStyle/>
          <a:p>
            <a:fld id="{D42DA815-CE49-4499-B3BB-5F7C969A1704}" type="slidenum">
              <a:rPr lang="de-DE" smtClean="0"/>
              <a:pPr/>
              <a:t>55</a:t>
            </a:fld>
            <a:endParaRPr lang="de-DE" dirty="0"/>
          </a:p>
        </p:txBody>
      </p:sp>
      <p:sp>
        <p:nvSpPr>
          <p:cNvPr id="3" name="Inhaltsplatzhalter 2"/>
          <p:cNvSpPr>
            <a:spLocks noGrp="1"/>
          </p:cNvSpPr>
          <p:nvPr>
            <p:ph type="body" sz="quarter" idx="13"/>
          </p:nvPr>
        </p:nvSpPr>
        <p:spPr>
          <a:prstGeom prst="rect">
            <a:avLst/>
          </a:prstGeom>
        </p:spPr>
        <p:txBody>
          <a:bodyPr/>
          <a:lstStyle/>
          <a:p>
            <a:r>
              <a:rPr lang="de-DE" dirty="0"/>
              <a:t>Sicherheits- und Gesundheitsschutzkennzeichnung</a:t>
            </a:r>
          </a:p>
          <a:p>
            <a:r>
              <a:rPr lang="de-DE" sz="1700" b="0" dirty="0"/>
              <a:t>Warnzeichen:   Verbotszeichen:           Rettungszeichen:         Brandschutzzeichen:                  Gebotszeichen:</a:t>
            </a:r>
          </a:p>
          <a:p>
            <a:pPr>
              <a:buFontTx/>
              <a:buChar char="-"/>
            </a:pPr>
            <a:endParaRPr lang="de-DE" dirty="0"/>
          </a:p>
          <a:p>
            <a:pPr>
              <a:buFontTx/>
              <a:buChar char="-"/>
            </a:pPr>
            <a:endParaRPr lang="de-DE" dirty="0"/>
          </a:p>
        </p:txBody>
      </p:sp>
      <p:pic>
        <p:nvPicPr>
          <p:cNvPr id="209923" name="Picture 3"/>
          <p:cNvPicPr>
            <a:picLocks noChangeAspect="1" noChangeArrowheads="1"/>
          </p:cNvPicPr>
          <p:nvPr/>
        </p:nvPicPr>
        <p:blipFill>
          <a:blip r:embed="rId3" cstate="print"/>
          <a:srcRect/>
          <a:stretch>
            <a:fillRect/>
          </a:stretch>
        </p:blipFill>
        <p:spPr bwMode="auto">
          <a:xfrm>
            <a:off x="4098993" y="2401153"/>
            <a:ext cx="840866" cy="3999647"/>
          </a:xfrm>
          <a:prstGeom prst="rect">
            <a:avLst/>
          </a:prstGeom>
          <a:noFill/>
          <a:ln w="9525">
            <a:noFill/>
            <a:miter lim="800000"/>
            <a:headEnd/>
            <a:tailEnd/>
          </a:ln>
        </p:spPr>
      </p:pic>
      <p:pic>
        <p:nvPicPr>
          <p:cNvPr id="209924" name="Picture 4"/>
          <p:cNvPicPr>
            <a:picLocks noChangeAspect="1" noChangeArrowheads="1"/>
          </p:cNvPicPr>
          <p:nvPr/>
        </p:nvPicPr>
        <p:blipFill>
          <a:blip r:embed="rId4" cstate="print"/>
          <a:srcRect/>
          <a:stretch>
            <a:fillRect/>
          </a:stretch>
        </p:blipFill>
        <p:spPr bwMode="auto">
          <a:xfrm>
            <a:off x="2527364" y="2334331"/>
            <a:ext cx="767816" cy="1742741"/>
          </a:xfrm>
          <a:prstGeom prst="rect">
            <a:avLst/>
          </a:prstGeom>
          <a:noFill/>
          <a:ln w="9525">
            <a:noFill/>
            <a:miter lim="800000"/>
            <a:headEnd/>
            <a:tailEnd/>
          </a:ln>
        </p:spPr>
      </p:pic>
      <p:pic>
        <p:nvPicPr>
          <p:cNvPr id="209925" name="Picture 5"/>
          <p:cNvPicPr>
            <a:picLocks noChangeAspect="1" noChangeArrowheads="1"/>
          </p:cNvPicPr>
          <p:nvPr/>
        </p:nvPicPr>
        <p:blipFill>
          <a:blip r:embed="rId5" cstate="print"/>
          <a:srcRect/>
          <a:stretch>
            <a:fillRect/>
          </a:stretch>
        </p:blipFill>
        <p:spPr bwMode="auto">
          <a:xfrm>
            <a:off x="2561167" y="4120484"/>
            <a:ext cx="734013" cy="815569"/>
          </a:xfrm>
          <a:prstGeom prst="rect">
            <a:avLst/>
          </a:prstGeom>
          <a:noFill/>
          <a:ln w="9525">
            <a:noFill/>
            <a:miter lim="800000"/>
            <a:headEnd/>
            <a:tailEnd/>
          </a:ln>
        </p:spPr>
      </p:pic>
      <p:pic>
        <p:nvPicPr>
          <p:cNvPr id="209927" name="Picture 7"/>
          <p:cNvPicPr>
            <a:picLocks noChangeAspect="1" noChangeArrowheads="1"/>
          </p:cNvPicPr>
          <p:nvPr/>
        </p:nvPicPr>
        <p:blipFill>
          <a:blip r:embed="rId6" cstate="print"/>
          <a:srcRect/>
          <a:stretch>
            <a:fillRect/>
          </a:stretch>
        </p:blipFill>
        <p:spPr bwMode="auto">
          <a:xfrm>
            <a:off x="2567434" y="4936053"/>
            <a:ext cx="780138" cy="842135"/>
          </a:xfrm>
          <a:prstGeom prst="rect">
            <a:avLst/>
          </a:prstGeom>
          <a:noFill/>
          <a:ln w="9525">
            <a:noFill/>
            <a:miter lim="800000"/>
            <a:headEnd/>
            <a:tailEnd/>
          </a:ln>
        </p:spPr>
      </p:pic>
      <p:pic>
        <p:nvPicPr>
          <p:cNvPr id="205826" name="Picture 2"/>
          <p:cNvPicPr>
            <a:picLocks noChangeAspect="1" noChangeArrowheads="1"/>
          </p:cNvPicPr>
          <p:nvPr/>
        </p:nvPicPr>
        <p:blipFill>
          <a:blip r:embed="rId7" cstate="print"/>
          <a:srcRect/>
          <a:stretch>
            <a:fillRect/>
          </a:stretch>
        </p:blipFill>
        <p:spPr bwMode="auto">
          <a:xfrm>
            <a:off x="5371303" y="2398652"/>
            <a:ext cx="840865" cy="1960159"/>
          </a:xfrm>
          <a:prstGeom prst="rect">
            <a:avLst/>
          </a:prstGeom>
          <a:noFill/>
          <a:ln w="9525">
            <a:noFill/>
            <a:miter lim="800000"/>
            <a:headEnd/>
            <a:tailEnd/>
          </a:ln>
        </p:spPr>
      </p:pic>
      <p:pic>
        <p:nvPicPr>
          <p:cNvPr id="205827" name="Picture 3"/>
          <p:cNvPicPr>
            <a:picLocks noChangeAspect="1" noChangeArrowheads="1"/>
          </p:cNvPicPr>
          <p:nvPr/>
        </p:nvPicPr>
        <p:blipFill>
          <a:blip r:embed="rId8" cstate="print"/>
          <a:srcRect/>
          <a:stretch>
            <a:fillRect/>
          </a:stretch>
        </p:blipFill>
        <p:spPr bwMode="auto">
          <a:xfrm>
            <a:off x="5364129" y="4437111"/>
            <a:ext cx="884515" cy="1980171"/>
          </a:xfrm>
          <a:prstGeom prst="rect">
            <a:avLst/>
          </a:prstGeom>
          <a:noFill/>
          <a:ln w="9525">
            <a:noFill/>
            <a:miter lim="800000"/>
            <a:headEnd/>
            <a:tailEnd/>
          </a:ln>
        </p:spPr>
      </p:pic>
      <p:pic>
        <p:nvPicPr>
          <p:cNvPr id="18" name="Picture 2"/>
          <p:cNvPicPr>
            <a:picLocks noChangeAspect="1" noChangeArrowheads="1"/>
          </p:cNvPicPr>
          <p:nvPr/>
        </p:nvPicPr>
        <p:blipFill>
          <a:blip r:embed="rId9" cstate="print"/>
          <a:srcRect/>
          <a:stretch>
            <a:fillRect/>
          </a:stretch>
        </p:blipFill>
        <p:spPr bwMode="auto">
          <a:xfrm>
            <a:off x="7407348" y="2402210"/>
            <a:ext cx="666839" cy="3264732"/>
          </a:xfrm>
          <a:prstGeom prst="rect">
            <a:avLst/>
          </a:prstGeom>
          <a:noFill/>
          <a:ln w="9525">
            <a:noFill/>
            <a:miter lim="800000"/>
            <a:headEnd/>
            <a:tailEnd/>
          </a:ln>
        </p:spPr>
      </p:pic>
      <p:pic>
        <p:nvPicPr>
          <p:cNvPr id="19" name="Picture 3"/>
          <p:cNvPicPr>
            <a:picLocks noChangeAspect="1" noChangeArrowheads="1"/>
          </p:cNvPicPr>
          <p:nvPr/>
        </p:nvPicPr>
        <p:blipFill>
          <a:blip r:embed="rId10" cstate="print"/>
          <a:srcRect/>
          <a:stretch>
            <a:fillRect/>
          </a:stretch>
        </p:blipFill>
        <p:spPr bwMode="auto">
          <a:xfrm>
            <a:off x="7397869" y="5661248"/>
            <a:ext cx="704515" cy="732143"/>
          </a:xfrm>
          <a:prstGeom prst="rect">
            <a:avLst/>
          </a:prstGeom>
          <a:noFill/>
          <a:ln w="9525">
            <a:noFill/>
            <a:miter lim="800000"/>
            <a:headEnd/>
            <a:tailEnd/>
          </a:ln>
        </p:spPr>
      </p:pic>
      <p:pic>
        <p:nvPicPr>
          <p:cNvPr id="205831" name="Picture 7"/>
          <p:cNvPicPr>
            <a:picLocks noChangeAspect="1" noChangeArrowheads="1"/>
          </p:cNvPicPr>
          <p:nvPr/>
        </p:nvPicPr>
        <p:blipFill>
          <a:blip r:embed="rId11" cstate="print"/>
          <a:srcRect/>
          <a:stretch>
            <a:fillRect/>
          </a:stretch>
        </p:blipFill>
        <p:spPr bwMode="auto">
          <a:xfrm>
            <a:off x="2523188" y="5769259"/>
            <a:ext cx="884515" cy="839155"/>
          </a:xfrm>
          <a:prstGeom prst="rect">
            <a:avLst/>
          </a:prstGeom>
          <a:noFill/>
          <a:ln w="9525">
            <a:noFill/>
            <a:miter lim="800000"/>
            <a:headEnd/>
            <a:tailEnd/>
          </a:ln>
        </p:spPr>
      </p:pic>
      <p:pic>
        <p:nvPicPr>
          <p:cNvPr id="205832" name="Picture 8"/>
          <p:cNvPicPr>
            <a:picLocks noChangeAspect="1" noChangeArrowheads="1"/>
          </p:cNvPicPr>
          <p:nvPr/>
        </p:nvPicPr>
        <p:blipFill>
          <a:blip r:embed="rId12" cstate="print"/>
          <a:srcRect/>
          <a:stretch>
            <a:fillRect/>
          </a:stretch>
        </p:blipFill>
        <p:spPr bwMode="auto">
          <a:xfrm>
            <a:off x="9097313" y="2334330"/>
            <a:ext cx="2516364" cy="4082951"/>
          </a:xfrm>
          <a:prstGeom prst="rect">
            <a:avLst/>
          </a:prstGeom>
          <a:noFill/>
          <a:ln w="9525">
            <a:noFill/>
            <a:miter lim="800000"/>
            <a:headEnd/>
            <a:tailEnd/>
          </a:ln>
        </p:spPr>
      </p:pic>
      <p:sp>
        <p:nvSpPr>
          <p:cNvPr id="4" name="Rechteck 3"/>
          <p:cNvSpPr/>
          <p:nvPr/>
        </p:nvSpPr>
        <p:spPr>
          <a:xfrm>
            <a:off x="4116288" y="6407430"/>
            <a:ext cx="4572000" cy="553998"/>
          </a:xfrm>
          <a:prstGeom prst="rect">
            <a:avLst/>
          </a:prstGeom>
        </p:spPr>
        <p:txBody>
          <a:bodyPr>
            <a:spAutoFit/>
          </a:bodyPr>
          <a:lstStyle/>
          <a:p>
            <a:r>
              <a:rPr lang="de-DE" sz="1000" dirty="0">
                <a:latin typeface="Arial" panose="020B0604020202020204" pitchFamily="34" charset="0"/>
                <a:cs typeface="Arial" panose="020B0604020202020204" pitchFamily="34" charset="0"/>
              </a:rPr>
              <a:t>Bildquelle Warnzeichen, Verbotszeichen und Rettungszeichen: ISO 7010</a:t>
            </a:r>
          </a:p>
          <a:p>
            <a:r>
              <a:rPr lang="de-DE" sz="1000" dirty="0">
                <a:latin typeface="Arial" panose="020B0604020202020204" pitchFamily="34" charset="0"/>
                <a:cs typeface="Arial" panose="020B0604020202020204" pitchFamily="34" charset="0"/>
              </a:rPr>
              <a:t>Bildquelle Kennzeichnung: http://thumbs.ebaystatic.com</a:t>
            </a:r>
          </a:p>
          <a:p>
            <a:r>
              <a:rPr lang="de-DE" sz="1000" dirty="0">
                <a:latin typeface="Arial" panose="020B0604020202020204" pitchFamily="34" charset="0"/>
                <a:cs typeface="Arial" panose="020B0604020202020204" pitchFamily="34" charset="0"/>
              </a:rPr>
              <a:t> </a:t>
            </a:r>
          </a:p>
        </p:txBody>
      </p:sp>
      <p:pic>
        <p:nvPicPr>
          <p:cNvPr id="5" name="Grafik 4">
            <a:extLst>
              <a:ext uri="{FF2B5EF4-FFF2-40B4-BE49-F238E27FC236}">
                <a16:creationId xmlns:a16="http://schemas.microsoft.com/office/drawing/2014/main" id="{B4D23FE2-C23D-3068-722D-3AF5C0D8CE70}"/>
              </a:ext>
            </a:extLst>
          </p:cNvPr>
          <p:cNvPicPr>
            <a:picLocks noChangeAspect="1"/>
          </p:cNvPicPr>
          <p:nvPr/>
        </p:nvPicPr>
        <p:blipFill rotWithShape="1">
          <a:blip r:embed="rId13"/>
          <a:srcRect l="2772"/>
          <a:stretch/>
        </p:blipFill>
        <p:spPr>
          <a:xfrm>
            <a:off x="756459" y="4400976"/>
            <a:ext cx="875045" cy="864475"/>
          </a:xfrm>
          <a:prstGeom prst="rect">
            <a:avLst/>
          </a:prstGeom>
        </p:spPr>
      </p:pic>
      <p:pic>
        <p:nvPicPr>
          <p:cNvPr id="6" name="Grafik 5">
            <a:extLst>
              <a:ext uri="{FF2B5EF4-FFF2-40B4-BE49-F238E27FC236}">
                <a16:creationId xmlns:a16="http://schemas.microsoft.com/office/drawing/2014/main" id="{6A1C5110-02EC-7773-EBE1-42CC8203A4DB}"/>
              </a:ext>
            </a:extLst>
          </p:cNvPr>
          <p:cNvPicPr>
            <a:picLocks noChangeAspect="1"/>
          </p:cNvPicPr>
          <p:nvPr/>
        </p:nvPicPr>
        <p:blipFill rotWithShape="1">
          <a:blip r:embed="rId14"/>
          <a:srcRect l="-1" r="3990"/>
          <a:stretch/>
        </p:blipFill>
        <p:spPr>
          <a:xfrm>
            <a:off x="731504" y="2427847"/>
            <a:ext cx="900000" cy="937396"/>
          </a:xfrm>
          <a:prstGeom prst="rect">
            <a:avLst/>
          </a:prstGeom>
        </p:spPr>
      </p:pic>
      <p:pic>
        <p:nvPicPr>
          <p:cNvPr id="7" name="Grafik 6">
            <a:extLst>
              <a:ext uri="{FF2B5EF4-FFF2-40B4-BE49-F238E27FC236}">
                <a16:creationId xmlns:a16="http://schemas.microsoft.com/office/drawing/2014/main" id="{4B68A973-4955-B432-FBA9-0B6A41DC07B6}"/>
              </a:ext>
            </a:extLst>
          </p:cNvPr>
          <p:cNvPicPr>
            <a:picLocks noChangeAspect="1"/>
          </p:cNvPicPr>
          <p:nvPr/>
        </p:nvPicPr>
        <p:blipFill rotWithShape="1">
          <a:blip r:embed="rId15"/>
          <a:srcRect b="6671"/>
          <a:stretch/>
        </p:blipFill>
        <p:spPr>
          <a:xfrm>
            <a:off x="731504" y="3445314"/>
            <a:ext cx="900000" cy="845650"/>
          </a:xfrm>
          <a:prstGeom prst="rect">
            <a:avLst/>
          </a:prstGeom>
        </p:spPr>
      </p:pic>
      <p:pic>
        <p:nvPicPr>
          <p:cNvPr id="8" name="Grafik 7">
            <a:extLst>
              <a:ext uri="{FF2B5EF4-FFF2-40B4-BE49-F238E27FC236}">
                <a16:creationId xmlns:a16="http://schemas.microsoft.com/office/drawing/2014/main" id="{5CE0633C-2812-97AE-83D3-8714044D04D7}"/>
              </a:ext>
            </a:extLst>
          </p:cNvPr>
          <p:cNvPicPr>
            <a:picLocks noChangeAspect="1"/>
          </p:cNvPicPr>
          <p:nvPr/>
        </p:nvPicPr>
        <p:blipFill>
          <a:blip r:embed="rId16">
            <a:extLst>
              <a:ext uri="{BEBA8EAE-BF5A-486C-A8C5-ECC9F3942E4B}">
                <a14:imgProps xmlns:a14="http://schemas.microsoft.com/office/drawing/2010/main">
                  <a14:imgLayer r:embed="rId17">
                    <a14:imgEffect>
                      <a14:artisticTexturizer/>
                    </a14:imgEffect>
                  </a14:imgLayer>
                </a14:imgProps>
              </a:ext>
            </a:extLst>
          </a:blip>
          <a:stretch>
            <a:fillRect/>
          </a:stretch>
        </p:blipFill>
        <p:spPr>
          <a:xfrm>
            <a:off x="740371" y="5342482"/>
            <a:ext cx="900000" cy="845650"/>
          </a:xfrm>
          <a:prstGeom prst="rect">
            <a:avLst/>
          </a:prstGeom>
          <a:noFill/>
        </p:spPr>
      </p:pic>
    </p:spTree>
    <p:extLst>
      <p:ext uri="{BB962C8B-B14F-4D97-AF65-F5344CB8AC3E}">
        <p14:creationId xmlns:p14="http://schemas.microsoft.com/office/powerpoint/2010/main" val="2625666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Feuerwehrplan </a:t>
            </a:r>
            <a:br>
              <a:rPr lang="de-DE" dirty="0"/>
            </a:br>
            <a:r>
              <a:rPr lang="de-DE" sz="2000" dirty="0">
                <a:solidFill>
                  <a:schemeClr val="accent2"/>
                </a:solidFill>
              </a:rPr>
              <a:t>TRGS 529 Nr. 5.10.2</a:t>
            </a:r>
          </a:p>
        </p:txBody>
      </p:sp>
      <p:sp>
        <p:nvSpPr>
          <p:cNvPr id="8" name="Datumsplatzhalter 7"/>
          <p:cNvSpPr>
            <a:spLocks noGrp="1"/>
          </p:cNvSpPr>
          <p:nvPr>
            <p:ph type="dt" sz="half" idx="10"/>
          </p:nvPr>
        </p:nvSpPr>
        <p:spPr/>
        <p:txBody>
          <a:bodyPr/>
          <a:lstStyle/>
          <a:p>
            <a:r>
              <a:rPr lang="de-DE"/>
              <a:t>Schulung 2025/2026</a:t>
            </a:r>
            <a:endParaRPr lang="de-DE" dirty="0"/>
          </a:p>
        </p:txBody>
      </p:sp>
      <p:sp>
        <p:nvSpPr>
          <p:cNvPr id="6" name="Foliennummernplatzhalter 5"/>
          <p:cNvSpPr>
            <a:spLocks noGrp="1"/>
          </p:cNvSpPr>
          <p:nvPr>
            <p:ph type="sldNum" sz="quarter" idx="12"/>
          </p:nvPr>
        </p:nvSpPr>
        <p:spPr/>
        <p:txBody>
          <a:bodyPr/>
          <a:lstStyle/>
          <a:p>
            <a:fld id="{D42DA815-CE49-4499-B3BB-5F7C969A1704}" type="slidenum">
              <a:rPr lang="de-DE" smtClean="0"/>
              <a:pPr/>
              <a:t>56</a:t>
            </a:fld>
            <a:endParaRPr lang="de-DE" dirty="0"/>
          </a:p>
        </p:txBody>
      </p:sp>
      <p:sp>
        <p:nvSpPr>
          <p:cNvPr id="3" name="Inhaltsplatzhalter 2"/>
          <p:cNvSpPr>
            <a:spLocks noGrp="1"/>
          </p:cNvSpPr>
          <p:nvPr>
            <p:ph type="body" sz="quarter" idx="13"/>
          </p:nvPr>
        </p:nvSpPr>
        <p:spPr>
          <a:xfrm>
            <a:off x="529167" y="1556792"/>
            <a:ext cx="9887313" cy="4968552"/>
          </a:xfrm>
          <a:prstGeom prst="rect">
            <a:avLst/>
          </a:prstGeom>
        </p:spPr>
        <p:txBody>
          <a:bodyPr/>
          <a:lstStyle/>
          <a:p>
            <a:pPr marL="0" indent="0">
              <a:buNone/>
            </a:pPr>
            <a:r>
              <a:rPr lang="de-DE" sz="1800" b="1" dirty="0"/>
              <a:t>Für Einsatzkräfte sind Feuerwehrplan, Explosionsschutzdokument mit Ex-Zonenplan und nachstehende Informationen bereitzuhalten:</a:t>
            </a:r>
          </a:p>
          <a:p>
            <a:pPr marL="342900" indent="-342900">
              <a:buAutoNum type="arabicPeriod"/>
            </a:pPr>
            <a:r>
              <a:rPr lang="de-DE" sz="1600" b="0" dirty="0"/>
              <a:t>Bezeichnung vorhandener Gefahrstoffe sowie Angaben der Lagermengen u. Lagerorte</a:t>
            </a:r>
          </a:p>
          <a:p>
            <a:pPr marL="342900" indent="-342900">
              <a:buAutoNum type="arabicPeriod"/>
            </a:pPr>
            <a:r>
              <a:rPr lang="de-DE" sz="1600" b="0" dirty="0"/>
              <a:t>Name und Anschrift des jeweiligen Herstellers, Importeurs oder Vertreibers</a:t>
            </a:r>
          </a:p>
          <a:p>
            <a:pPr marL="342900" indent="-342900">
              <a:buAutoNum type="arabicPeriod"/>
            </a:pPr>
            <a:r>
              <a:rPr lang="de-DE" sz="1600" b="0" dirty="0"/>
              <a:t>Hinweise auf die besonderen Gefährdungen</a:t>
            </a:r>
          </a:p>
          <a:p>
            <a:pPr marL="342900" indent="-342900">
              <a:buFont typeface="+mj-lt"/>
              <a:buAutoNum type="arabicPeriod" startAt="4"/>
            </a:pPr>
            <a:r>
              <a:rPr lang="de-DE" sz="1600" b="0" dirty="0"/>
              <a:t>Schutzmaßnahmen, um den Gefährdungen zu begegnen</a:t>
            </a:r>
          </a:p>
          <a:p>
            <a:pPr marL="342900" indent="-342900">
              <a:buAutoNum type="arabicPeriod" startAt="4"/>
            </a:pPr>
            <a:r>
              <a:rPr lang="de-DE" sz="1600" b="0" dirty="0"/>
              <a:t>Bei Beschädigung von Anlageteilen/Gefahrstoffverpackungen zu ergreifende Maßnahmen</a:t>
            </a:r>
          </a:p>
          <a:p>
            <a:pPr marL="342900" indent="-342900">
              <a:buAutoNum type="arabicPeriod" startAt="4"/>
            </a:pPr>
            <a:r>
              <a:rPr lang="de-DE" sz="1600" b="0" dirty="0"/>
              <a:t>Zu ergreifenden Maßnahmen u. Hilfeleistungen, falls Personen mit dem vorhandenen Gefahrstoffen o. dem Biogas in Berührung kommen</a:t>
            </a:r>
          </a:p>
          <a:p>
            <a:pPr marL="342900" indent="-342900">
              <a:buAutoNum type="arabicPeriod" startAt="4"/>
            </a:pPr>
            <a:r>
              <a:rPr lang="de-DE" sz="1600" b="0" dirty="0"/>
              <a:t>Die im Brandfall zu ergreifenden Maßnahmen, insbesondere die Mittel o. Gruppen von  Mitteln, die zur Brandbekämpfung verwendet o. nicht verwendet werden dürfen</a:t>
            </a:r>
          </a:p>
          <a:p>
            <a:pPr marL="342900" indent="-342900">
              <a:buAutoNum type="arabicPeriod" startAt="4"/>
            </a:pPr>
            <a:r>
              <a:rPr lang="de-DE" sz="1600" b="0" dirty="0"/>
              <a:t>Die zur Vermeidung von Umweltschäden zu ergreifenden Maßnahmen</a:t>
            </a:r>
          </a:p>
          <a:p>
            <a:pPr marL="342900" indent="-342900">
              <a:buAutoNum type="arabicPeriod"/>
            </a:pPr>
            <a:endParaRPr lang="de-DE" sz="500" b="0" dirty="0"/>
          </a:p>
          <a:p>
            <a:endParaRPr lang="de-DE" sz="1600" b="0" dirty="0"/>
          </a:p>
          <a:p>
            <a:pPr marL="0" indent="0">
              <a:buNone/>
            </a:pPr>
            <a:r>
              <a:rPr lang="de-DE" altLang="de-DE" sz="1800" b="1" dirty="0">
                <a:solidFill>
                  <a:schemeClr val="accent5"/>
                </a:solidFill>
              </a:rPr>
              <a:t>EXKURS: </a:t>
            </a:r>
            <a:r>
              <a:rPr lang="de-DE" altLang="de-DE" sz="1800" b="0" dirty="0">
                <a:solidFill>
                  <a:schemeClr val="tx1"/>
                </a:solidFill>
              </a:rPr>
              <a:t>TRAS 120 Nr. 2.2.1</a:t>
            </a:r>
          </a:p>
          <a:p>
            <a:pPr marL="0" indent="0">
              <a:buNone/>
            </a:pPr>
            <a:r>
              <a:rPr lang="de-DE" sz="1800" dirty="0">
                <a:solidFill>
                  <a:schemeClr val="accent5"/>
                </a:solidFill>
              </a:rPr>
              <a:t>Feuerwehrplan / Brandschutzkonzept</a:t>
            </a:r>
            <a:r>
              <a:rPr lang="de-DE" sz="1800" dirty="0">
                <a:solidFill>
                  <a:schemeClr val="accent1"/>
                </a:solidFill>
              </a:rPr>
              <a:t> </a:t>
            </a:r>
            <a:r>
              <a:rPr lang="de-DE" sz="1600" dirty="0">
                <a:solidFill>
                  <a:schemeClr val="accent1"/>
                </a:solidFill>
              </a:rPr>
              <a:t>sind mit der Feuerwehr abzustimmen und mind. alle 2 Jahre von einer bef. Person (VDI 14095) zu prüfen.</a:t>
            </a:r>
          </a:p>
          <a:p>
            <a:endParaRPr lang="de-DE" sz="1600" b="0" dirty="0"/>
          </a:p>
        </p:txBody>
      </p:sp>
      <p:sp>
        <p:nvSpPr>
          <p:cNvPr id="4" name="Geschweifte Klammer rechts 3">
            <a:extLst>
              <a:ext uri="{FF2B5EF4-FFF2-40B4-BE49-F238E27FC236}">
                <a16:creationId xmlns:a16="http://schemas.microsoft.com/office/drawing/2014/main" id="{6C9DF00A-D6B0-09CE-EDFB-9CC1CE473F7C}"/>
              </a:ext>
            </a:extLst>
          </p:cNvPr>
          <p:cNvSpPr/>
          <p:nvPr/>
        </p:nvSpPr>
        <p:spPr bwMode="auto">
          <a:xfrm>
            <a:off x="10560496" y="1628800"/>
            <a:ext cx="288032" cy="4772000"/>
          </a:xfrm>
          <a:prstGeom prst="rightBrace">
            <a:avLst/>
          </a:prstGeom>
          <a:noFill/>
          <a:ln>
            <a:headEnd type="none" w="med" len="med"/>
            <a:tailEnd type="none" w="med" len="med"/>
          </a:ln>
        </p:spPr>
        <p:style>
          <a:lnRef idx="1">
            <a:schemeClr val="accent5"/>
          </a:lnRef>
          <a:fillRef idx="0">
            <a:schemeClr val="accent5"/>
          </a:fillRef>
          <a:effectRef idx="0">
            <a:schemeClr val="accent5"/>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pitchFamily="1" charset="-128"/>
            </a:endParaRPr>
          </a:p>
        </p:txBody>
      </p:sp>
      <p:sp>
        <p:nvSpPr>
          <p:cNvPr id="7" name="Textfeld 6">
            <a:extLst>
              <a:ext uri="{FF2B5EF4-FFF2-40B4-BE49-F238E27FC236}">
                <a16:creationId xmlns:a16="http://schemas.microsoft.com/office/drawing/2014/main" id="{3EF91EC4-7AE6-D0F5-E243-C687AAC249EE}"/>
              </a:ext>
            </a:extLst>
          </p:cNvPr>
          <p:cNvSpPr txBox="1"/>
          <p:nvPr/>
        </p:nvSpPr>
        <p:spPr>
          <a:xfrm rot="16200000">
            <a:off x="8742418" y="3758126"/>
            <a:ext cx="4772001" cy="369332"/>
          </a:xfrm>
          <a:prstGeom prst="rect">
            <a:avLst/>
          </a:prstGeom>
          <a:noFill/>
        </p:spPr>
        <p:txBody>
          <a:bodyPr wrap="square" rtlCol="0">
            <a:spAutoFit/>
          </a:bodyPr>
          <a:lstStyle/>
          <a:p>
            <a:r>
              <a:rPr lang="de-DE" dirty="0">
                <a:solidFill>
                  <a:schemeClr val="accent5"/>
                </a:solidFill>
                <a:latin typeface="+mn-lt"/>
              </a:rPr>
              <a:t>Inhalt Ihrer Einweisung die Sie vom Betreiber erhalten</a:t>
            </a:r>
          </a:p>
        </p:txBody>
      </p:sp>
    </p:spTree>
    <p:extLst>
      <p:ext uri="{BB962C8B-B14F-4D97-AF65-F5344CB8AC3E}">
        <p14:creationId xmlns:p14="http://schemas.microsoft.com/office/powerpoint/2010/main" val="2088689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Beispiel </a:t>
            </a:r>
            <a:br>
              <a:rPr lang="de-DE" dirty="0"/>
            </a:br>
            <a:r>
              <a:rPr lang="de-DE" sz="2000" dirty="0">
                <a:solidFill>
                  <a:schemeClr val="accent2"/>
                </a:solidFill>
              </a:rPr>
              <a:t>Feuerwehrplan </a:t>
            </a:r>
            <a:r>
              <a:rPr lang="de-DE" sz="1000" dirty="0">
                <a:solidFill>
                  <a:schemeClr val="accent2"/>
                </a:solidFill>
              </a:rPr>
              <a:t>(Quelle: Inreetec GmBH)</a:t>
            </a: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11" name="Foliennummernplatzhalter 10"/>
          <p:cNvSpPr>
            <a:spLocks noGrp="1"/>
          </p:cNvSpPr>
          <p:nvPr>
            <p:ph type="sldNum" sz="quarter" idx="12"/>
          </p:nvPr>
        </p:nvSpPr>
        <p:spPr/>
        <p:txBody>
          <a:bodyPr/>
          <a:lstStyle/>
          <a:p>
            <a:fld id="{D42DA815-CE49-4499-B3BB-5F7C969A1704}" type="slidenum">
              <a:rPr lang="de-DE" smtClean="0"/>
              <a:pPr/>
              <a:t>57</a:t>
            </a:fld>
            <a:endParaRPr lang="de-DE" dirty="0"/>
          </a:p>
        </p:txBody>
      </p:sp>
      <p:pic>
        <p:nvPicPr>
          <p:cNvPr id="211970" name="Picture 2"/>
          <p:cNvPicPr>
            <a:picLocks noChangeAspect="1" noChangeArrowheads="1"/>
          </p:cNvPicPr>
          <p:nvPr/>
        </p:nvPicPr>
        <p:blipFill>
          <a:blip r:embed="rId2" cstate="print"/>
          <a:srcRect/>
          <a:stretch>
            <a:fillRect/>
          </a:stretch>
        </p:blipFill>
        <p:spPr bwMode="auto">
          <a:xfrm>
            <a:off x="2100064" y="1326961"/>
            <a:ext cx="7884368" cy="5535301"/>
          </a:xfrm>
          <a:prstGeom prst="rect">
            <a:avLst/>
          </a:prstGeom>
          <a:noFill/>
          <a:ln w="9525">
            <a:noFill/>
            <a:miter lim="800000"/>
            <a:headEnd/>
            <a:tailEnd/>
          </a:ln>
        </p:spPr>
      </p:pic>
    </p:spTree>
    <p:extLst>
      <p:ext uri="{BB962C8B-B14F-4D97-AF65-F5344CB8AC3E}">
        <p14:creationId xmlns:p14="http://schemas.microsoft.com/office/powerpoint/2010/main" val="3997028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18AD8-EC03-BB0A-4990-FCD8AD91C759}"/>
            </a:ext>
          </a:extLst>
        </p:cNvPr>
        <p:cNvGrpSpPr/>
        <p:nvPr/>
      </p:nvGrpSpPr>
      <p:grpSpPr>
        <a:xfrm>
          <a:off x="0" y="0"/>
          <a:ext cx="0" cy="0"/>
          <a:chOff x="0" y="0"/>
          <a:chExt cx="0" cy="0"/>
        </a:xfrm>
      </p:grpSpPr>
      <p:grpSp>
        <p:nvGrpSpPr>
          <p:cNvPr id="2" name="Gruppieren 9">
            <a:extLst>
              <a:ext uri="{FF2B5EF4-FFF2-40B4-BE49-F238E27FC236}">
                <a16:creationId xmlns:a16="http://schemas.microsoft.com/office/drawing/2014/main" id="{62DC5C94-F262-B86F-B316-A7D7A996502A}"/>
              </a:ext>
            </a:extLst>
          </p:cNvPr>
          <p:cNvGrpSpPr>
            <a:grpSpLocks/>
          </p:cNvGrpSpPr>
          <p:nvPr/>
        </p:nvGrpSpPr>
        <p:grpSpPr bwMode="auto">
          <a:xfrm>
            <a:off x="1920876" y="2143123"/>
            <a:ext cx="8373133" cy="2928937"/>
            <a:chOff x="357188" y="2786063"/>
            <a:chExt cx="8429625" cy="2928937"/>
          </a:xfrm>
        </p:grpSpPr>
        <p:sp>
          <p:nvSpPr>
            <p:cNvPr id="5" name="Rechteck 4">
              <a:extLst>
                <a:ext uri="{FF2B5EF4-FFF2-40B4-BE49-F238E27FC236}">
                  <a16:creationId xmlns:a16="http://schemas.microsoft.com/office/drawing/2014/main" id="{AB78B67E-1495-2F44-CDAA-70290368CB34}"/>
                </a:ext>
              </a:extLst>
            </p:cNvPr>
            <p:cNvSpPr/>
            <p:nvPr/>
          </p:nvSpPr>
          <p:spPr bwMode="auto">
            <a:xfrm>
              <a:off x="357188" y="2786063"/>
              <a:ext cx="8429625" cy="2928937"/>
            </a:xfrm>
            <a:prstGeom prst="rect">
              <a:avLst/>
            </a:prstGeom>
            <a:solidFill>
              <a:schemeClr val="bg1">
                <a:lumMod val="95000"/>
              </a:schemeClr>
            </a:solidFill>
            <a:ln w="9525" cap="flat" cmpd="sng" algn="ctr">
              <a:solidFill>
                <a:schemeClr val="accent1"/>
              </a:solidFill>
              <a:prstDash val="sysDash"/>
              <a:round/>
              <a:headEnd type="none" w="med" len="med"/>
              <a:tailEnd type="none" w="med" len="med"/>
            </a:ln>
            <a:effectLst/>
          </p:spPr>
          <p:txBody>
            <a:bodyPr anchor="ctr"/>
            <a:lstStyle/>
            <a:p>
              <a:pPr eaLnBrk="0" hangingPunct="0">
                <a:spcBef>
                  <a:spcPts val="600"/>
                </a:spcBef>
                <a:spcAft>
                  <a:spcPts val="600"/>
                </a:spcAft>
                <a:defRPr/>
              </a:pPr>
              <a:endParaRPr lang="de-DE" sz="2000" dirty="0">
                <a:solidFill>
                  <a:schemeClr val="accent2"/>
                </a:solidFill>
                <a:ea typeface="ＭＳ Ｐゴシック" charset="-128"/>
                <a:cs typeface="ＭＳ Ｐゴシック"/>
              </a:endParaRPr>
            </a:p>
          </p:txBody>
        </p:sp>
        <p:sp>
          <p:nvSpPr>
            <p:cNvPr id="17412" name="Rechteck 6">
              <a:extLst>
                <a:ext uri="{FF2B5EF4-FFF2-40B4-BE49-F238E27FC236}">
                  <a16:creationId xmlns:a16="http://schemas.microsoft.com/office/drawing/2014/main" id="{B88F5838-FC54-D5AA-820F-0671B665A245}"/>
                </a:ext>
              </a:extLst>
            </p:cNvPr>
            <p:cNvSpPr>
              <a:spLocks noChangeArrowheads="1"/>
            </p:cNvSpPr>
            <p:nvPr/>
          </p:nvSpPr>
          <p:spPr bwMode="auto">
            <a:xfrm>
              <a:off x="4357688" y="2928938"/>
              <a:ext cx="4286250" cy="2643187"/>
            </a:xfrm>
            <a:prstGeom prst="rect">
              <a:avLst/>
            </a:prstGeom>
            <a:solidFill>
              <a:schemeClr val="bg1"/>
            </a:solidFill>
            <a:ln w="9525" algn="ctr">
              <a:solidFill>
                <a:schemeClr val="accent1"/>
              </a:solidFill>
              <a:round/>
              <a:headEnd/>
              <a:tailEnd/>
            </a:ln>
          </p:spPr>
          <p:txBody>
            <a:bodyPr/>
            <a:lstStyle/>
            <a:p>
              <a:pPr eaLnBrk="0" hangingPunct="0"/>
              <a:endParaRPr lang="de-DE" altLang="de-DE" dirty="0">
                <a:solidFill>
                  <a:schemeClr val="accent2"/>
                </a:solidFill>
              </a:endParaRPr>
            </a:p>
          </p:txBody>
        </p:sp>
        <p:sp>
          <p:nvSpPr>
            <p:cNvPr id="17413" name="Rechteck 9">
              <a:extLst>
                <a:ext uri="{FF2B5EF4-FFF2-40B4-BE49-F238E27FC236}">
                  <a16:creationId xmlns:a16="http://schemas.microsoft.com/office/drawing/2014/main" id="{42AE8802-77B5-D78D-407E-A1192EF1160D}"/>
                </a:ext>
              </a:extLst>
            </p:cNvPr>
            <p:cNvSpPr>
              <a:spLocks noChangeArrowheads="1"/>
            </p:cNvSpPr>
            <p:nvPr/>
          </p:nvSpPr>
          <p:spPr bwMode="auto">
            <a:xfrm>
              <a:off x="428334" y="2847805"/>
              <a:ext cx="3714750" cy="2643187"/>
            </a:xfrm>
            <a:prstGeom prst="rect">
              <a:avLst/>
            </a:prstGeom>
            <a:solidFill>
              <a:schemeClr val="bg1"/>
            </a:solidFill>
            <a:ln w="9525" algn="ctr">
              <a:solidFill>
                <a:schemeClr val="accent1"/>
              </a:solidFill>
              <a:round/>
              <a:headEnd/>
              <a:tailEnd/>
            </a:ln>
          </p:spPr>
          <p:txBody>
            <a:bodyPr anchor="ctr"/>
            <a:lstStyle/>
            <a:p>
              <a:pPr algn="ctr">
                <a:spcBef>
                  <a:spcPts val="600"/>
                </a:spcBef>
                <a:spcAft>
                  <a:spcPts val="600"/>
                </a:spcAft>
              </a:pPr>
              <a:r>
                <a:rPr lang="de-DE" altLang="de-DE" sz="2800" b="1" dirty="0">
                  <a:solidFill>
                    <a:schemeClr val="accent1"/>
                  </a:solidFill>
                  <a:latin typeface="+mj-lt"/>
                </a:rPr>
                <a:t>Hilfsmittel</a:t>
              </a:r>
              <a:endParaRPr lang="de-DE" altLang="de-DE" sz="800" dirty="0">
                <a:latin typeface="+mj-lt"/>
              </a:endParaRPr>
            </a:p>
          </p:txBody>
        </p:sp>
        <p:pic>
          <p:nvPicPr>
            <p:cNvPr id="17414" name="Picture 8">
              <a:extLst>
                <a:ext uri="{FF2B5EF4-FFF2-40B4-BE49-F238E27FC236}">
                  <a16:creationId xmlns:a16="http://schemas.microsoft.com/office/drawing/2014/main" id="{F7CCE3C5-6242-EA08-7A01-4197F86AFEA8}"/>
                </a:ext>
              </a:extLst>
            </p:cNvPr>
            <p:cNvPicPr>
              <a:picLocks noChangeAspect="1" noChangeArrowheads="1"/>
            </p:cNvPicPr>
            <p:nvPr/>
          </p:nvPicPr>
          <p:blipFill>
            <a:blip r:embed="rId3" cstate="print"/>
            <a:srcRect/>
            <a:stretch>
              <a:fillRect/>
            </a:stretch>
          </p:blipFill>
          <p:spPr bwMode="auto">
            <a:xfrm>
              <a:off x="4429124" y="3000372"/>
              <a:ext cx="4143375" cy="2500312"/>
            </a:xfrm>
            <a:prstGeom prst="rect">
              <a:avLst/>
            </a:prstGeom>
            <a:noFill/>
            <a:ln w="9525">
              <a:solidFill>
                <a:schemeClr val="bg1"/>
              </a:solidFill>
              <a:miter lim="800000"/>
              <a:headEnd/>
              <a:tailEnd/>
            </a:ln>
          </p:spPr>
        </p:pic>
      </p:grpSp>
      <p:sp>
        <p:nvSpPr>
          <p:cNvPr id="7" name="Datumsplatzhalter 6">
            <a:extLst>
              <a:ext uri="{FF2B5EF4-FFF2-40B4-BE49-F238E27FC236}">
                <a16:creationId xmlns:a16="http://schemas.microsoft.com/office/drawing/2014/main" id="{C49A588D-46B6-0C55-7497-43616CDC9F6A}"/>
              </a:ext>
            </a:extLst>
          </p:cNvPr>
          <p:cNvSpPr>
            <a:spLocks noGrp="1"/>
          </p:cNvSpPr>
          <p:nvPr>
            <p:ph type="dt" sz="half" idx="10"/>
          </p:nvPr>
        </p:nvSpPr>
        <p:spPr/>
        <p:txBody>
          <a:bodyPr/>
          <a:lstStyle/>
          <a:p>
            <a:pPr>
              <a:defRPr/>
            </a:pPr>
            <a:r>
              <a:rPr lang="de-DE"/>
              <a:t>Schulung 2025/2026</a:t>
            </a:r>
            <a:endParaRPr lang="de-DE" dirty="0"/>
          </a:p>
        </p:txBody>
      </p:sp>
      <p:sp>
        <p:nvSpPr>
          <p:cNvPr id="8" name="Foliennummernplatzhalter 7">
            <a:extLst>
              <a:ext uri="{FF2B5EF4-FFF2-40B4-BE49-F238E27FC236}">
                <a16:creationId xmlns:a16="http://schemas.microsoft.com/office/drawing/2014/main" id="{CDA482C8-19E0-FF39-CFF3-62B643D02CEB}"/>
              </a:ext>
            </a:extLst>
          </p:cNvPr>
          <p:cNvSpPr>
            <a:spLocks noGrp="1"/>
          </p:cNvSpPr>
          <p:nvPr>
            <p:ph type="sldNum" sz="quarter" idx="11"/>
          </p:nvPr>
        </p:nvSpPr>
        <p:spPr/>
        <p:txBody>
          <a:bodyPr/>
          <a:lstStyle/>
          <a:p>
            <a:pPr>
              <a:defRPr/>
            </a:pPr>
            <a:fld id="{42020CB9-598F-41BD-B058-380FB38EF93E}" type="slidenum">
              <a:rPr lang="de-DE" smtClean="0"/>
              <a:pPr>
                <a:defRPr/>
              </a:pPr>
              <a:t>58</a:t>
            </a:fld>
            <a:endParaRPr lang="de-DE" dirty="0"/>
          </a:p>
        </p:txBody>
      </p:sp>
    </p:spTree>
    <p:extLst>
      <p:ext uri="{BB962C8B-B14F-4D97-AF65-F5344CB8AC3E}">
        <p14:creationId xmlns:p14="http://schemas.microsoft.com/office/powerpoint/2010/main" val="2514880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Hilfsmittel</a:t>
            </a:r>
          </a:p>
        </p:txBody>
      </p:sp>
      <p:sp>
        <p:nvSpPr>
          <p:cNvPr id="3" name="Datumsplatzhalter 2"/>
          <p:cNvSpPr>
            <a:spLocks noGrp="1"/>
          </p:cNvSpPr>
          <p:nvPr>
            <p:ph type="dt" sz="half" idx="10"/>
          </p:nvPr>
        </p:nvSpPr>
        <p:spPr/>
        <p:txBody>
          <a:bodyPr/>
          <a:lstStyle/>
          <a:p>
            <a:r>
              <a:rPr lang="de-DE"/>
              <a:t>Schulung 2025/2026</a:t>
            </a:r>
            <a:endParaRPr lang="de-DE" dirty="0"/>
          </a:p>
        </p:txBody>
      </p:sp>
      <p:sp>
        <p:nvSpPr>
          <p:cNvPr id="4" name="Foliennummernplatzhalter 3"/>
          <p:cNvSpPr>
            <a:spLocks noGrp="1"/>
          </p:cNvSpPr>
          <p:nvPr>
            <p:ph type="sldNum" sz="quarter" idx="12"/>
          </p:nvPr>
        </p:nvSpPr>
        <p:spPr/>
        <p:txBody>
          <a:bodyPr/>
          <a:lstStyle/>
          <a:p>
            <a:fld id="{D42DA815-CE49-4499-B3BB-5F7C969A1704}" type="slidenum">
              <a:rPr lang="de-DE" smtClean="0"/>
              <a:pPr/>
              <a:t>59</a:t>
            </a:fld>
            <a:endParaRPr lang="de-DE" dirty="0"/>
          </a:p>
        </p:txBody>
      </p:sp>
      <p:sp>
        <p:nvSpPr>
          <p:cNvPr id="5" name="Textplatzhalter 4"/>
          <p:cNvSpPr>
            <a:spLocks noGrp="1"/>
          </p:cNvSpPr>
          <p:nvPr>
            <p:ph type="body" sz="quarter" idx="13"/>
          </p:nvPr>
        </p:nvSpPr>
        <p:spPr/>
        <p:txBody>
          <a:bodyPr/>
          <a:lstStyle/>
          <a:p>
            <a:r>
              <a:rPr lang="de-DE" dirty="0"/>
              <a:t>Hilfsmittel zum Thema Brand- und Explosionsschutz:</a:t>
            </a:r>
          </a:p>
          <a:p>
            <a:pPr marL="266700" indent="-266700">
              <a:buFont typeface="Arial" pitchFamily="34" charset="0"/>
              <a:buChar char="•"/>
            </a:pPr>
            <a:r>
              <a:rPr lang="de-DE" sz="1800" b="0" dirty="0"/>
              <a:t>Arbeitshilfe </a:t>
            </a:r>
            <a:r>
              <a:rPr lang="de-DE" sz="1800" b="0" dirty="0">
                <a:hlinkClick r:id="rId3"/>
              </a:rPr>
              <a:t>A-016 Brandschutz auf Biogasanlagen - Fachverband BIOGAS</a:t>
            </a:r>
            <a:endParaRPr lang="de-DE" sz="1800" b="0" dirty="0"/>
          </a:p>
          <a:p>
            <a:pPr marL="266700" indent="-266700">
              <a:buFont typeface="Arial" pitchFamily="34" charset="0"/>
              <a:buChar char="•"/>
            </a:pPr>
            <a:r>
              <a:rPr lang="de-DE" sz="1800" b="0" dirty="0"/>
              <a:t>Arbeitshilfe </a:t>
            </a:r>
            <a:r>
              <a:rPr lang="de-DE" sz="1800" b="0" dirty="0">
                <a:hlinkClick r:id="rId3"/>
              </a:rPr>
              <a:t>A-022 „Umsetzungshilfe zur TRAS 120“ des FvB</a:t>
            </a:r>
            <a:endParaRPr lang="de-DE" sz="1800" b="0" dirty="0"/>
          </a:p>
          <a:p>
            <a:pPr marL="266700" indent="-266700">
              <a:buFont typeface="Arial" pitchFamily="34" charset="0"/>
              <a:buChar char="•"/>
            </a:pPr>
            <a:r>
              <a:rPr lang="de-DE" sz="1800" b="0" dirty="0"/>
              <a:t>Arbeitshilfe </a:t>
            </a:r>
            <a:r>
              <a:rPr lang="de-DE" sz="1800" b="0" dirty="0">
                <a:hlinkClick r:id="rId3"/>
              </a:rPr>
              <a:t>A-025 Einteilung von Explosions-schutz-Zonen bei Biogasanlagen - Fachverband BIOGAS</a:t>
            </a:r>
            <a:endParaRPr lang="de-DE" sz="1800" b="0" dirty="0"/>
          </a:p>
          <a:p>
            <a:pPr marL="266700" indent="-266700">
              <a:buFont typeface="Arial" pitchFamily="34" charset="0"/>
              <a:buChar char="•"/>
            </a:pPr>
            <a:r>
              <a:rPr lang="de-DE" sz="1800" b="0" dirty="0"/>
              <a:t>Arbeitshilfe </a:t>
            </a:r>
            <a:r>
              <a:rPr lang="de-DE" sz="1800" b="0" dirty="0">
                <a:hlinkClick r:id="rId3"/>
              </a:rPr>
              <a:t>A-029 sicherer Betrieb von Trocknungsanlagen des FvB</a:t>
            </a:r>
            <a:endParaRPr lang="de-DE" sz="1800" b="0" dirty="0"/>
          </a:p>
          <a:p>
            <a:pPr marL="266700" indent="-266700">
              <a:buFont typeface="Arial" pitchFamily="34" charset="0"/>
              <a:buChar char="•"/>
            </a:pPr>
            <a:r>
              <a:rPr lang="de-DE" sz="1800" b="0" dirty="0">
                <a:hlinkClick r:id="rId4"/>
              </a:rPr>
              <a:t>EX-RL Beispielsammlung DGUV 113-001 Punkt 4 Nr. 4.8</a:t>
            </a:r>
            <a:endParaRPr lang="de-DE" sz="1800" b="0" dirty="0"/>
          </a:p>
          <a:p>
            <a:pPr marL="266700" indent="-266700">
              <a:buFont typeface="Arial" pitchFamily="34" charset="0"/>
              <a:buChar char="•"/>
            </a:pPr>
            <a:r>
              <a:rPr lang="de-DE" sz="1800" b="0" dirty="0">
                <a:hlinkClick r:id="rId5"/>
              </a:rPr>
              <a:t>DGUV Information 213-106 „Explosionsschutzdokument“</a:t>
            </a:r>
            <a:endParaRPr lang="de-DE" sz="1800" b="0" dirty="0"/>
          </a:p>
          <a:p>
            <a:pPr marL="266700" indent="-266700">
              <a:buFont typeface="Arial" pitchFamily="34" charset="0"/>
              <a:buChar char="•"/>
            </a:pPr>
            <a:endParaRPr lang="de-DE" sz="1800" b="0" dirty="0"/>
          </a:p>
          <a:p>
            <a:pPr marL="266700" indent="-266700">
              <a:buFont typeface="Arial" pitchFamily="34" charset="0"/>
              <a:buChar char="•"/>
            </a:pPr>
            <a:r>
              <a:rPr lang="de-DE" sz="1800" b="0" dirty="0">
                <a:solidFill>
                  <a:schemeClr val="accent2"/>
                </a:solidFill>
              </a:rPr>
              <a:t>APP der BG BAU: Bausteine der BG BAU</a:t>
            </a:r>
          </a:p>
          <a:p>
            <a:pPr marL="266700" indent="-266700">
              <a:buFont typeface="Arial" pitchFamily="34" charset="0"/>
              <a:buChar char="•"/>
            </a:pPr>
            <a:endParaRPr lang="de-DE" sz="1800" b="0" dirty="0"/>
          </a:p>
          <a:p>
            <a:pPr marL="266700" indent="-266700">
              <a:buFont typeface="Arial" pitchFamily="34" charset="0"/>
              <a:buChar char="•"/>
            </a:pPr>
            <a:endParaRPr lang="de-DE" b="0" dirty="0"/>
          </a:p>
          <a:p>
            <a:pPr marL="266700" indent="-266700">
              <a:buFont typeface="Arial" pitchFamily="34" charset="0"/>
              <a:buChar char="•"/>
            </a:pPr>
            <a:endParaRPr lang="de-DE"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title"/>
          </p:nvPr>
        </p:nvSpPr>
        <p:spPr/>
        <p:txBody>
          <a:bodyPr/>
          <a:lstStyle/>
          <a:p>
            <a:r>
              <a:rPr lang="de-DE" sz="2800" dirty="0"/>
              <a:t>Grundlagen Explosionsschutz I</a:t>
            </a:r>
            <a:br>
              <a:rPr lang="de-DE" dirty="0"/>
            </a:br>
            <a:r>
              <a:rPr lang="de-DE" sz="2000" dirty="0">
                <a:solidFill>
                  <a:schemeClr val="accent2"/>
                </a:solidFill>
              </a:rPr>
              <a:t>Was ist nötig, damit eine Explosion stattfinden kann?</a:t>
            </a:r>
            <a:endParaRPr lang="de-DE" dirty="0">
              <a:solidFill>
                <a:schemeClr val="accent2"/>
              </a:solidFill>
            </a:endParaRPr>
          </a:p>
        </p:txBody>
      </p:sp>
      <p:sp>
        <p:nvSpPr>
          <p:cNvPr id="16" name="Datumsplatzhalter 15"/>
          <p:cNvSpPr>
            <a:spLocks noGrp="1"/>
          </p:cNvSpPr>
          <p:nvPr>
            <p:ph type="dt" sz="half" idx="10"/>
          </p:nvPr>
        </p:nvSpPr>
        <p:spPr/>
        <p:txBody>
          <a:bodyPr/>
          <a:lstStyle/>
          <a:p>
            <a:r>
              <a:rPr lang="de-DE"/>
              <a:t>Schulung 2025/2026</a:t>
            </a:r>
            <a:endParaRPr lang="de-DE" dirty="0"/>
          </a:p>
        </p:txBody>
      </p:sp>
      <p:sp>
        <p:nvSpPr>
          <p:cNvPr id="18" name="Foliennummernplatzhalter 17"/>
          <p:cNvSpPr>
            <a:spLocks noGrp="1"/>
          </p:cNvSpPr>
          <p:nvPr>
            <p:ph type="sldNum" sz="quarter" idx="12"/>
          </p:nvPr>
        </p:nvSpPr>
        <p:spPr/>
        <p:txBody>
          <a:bodyPr/>
          <a:lstStyle/>
          <a:p>
            <a:fld id="{D42DA815-CE49-4499-B3BB-5F7C969A1704}" type="slidenum">
              <a:rPr lang="de-DE" smtClean="0"/>
              <a:pPr/>
              <a:t>6</a:t>
            </a:fld>
            <a:endParaRPr lang="de-DE" dirty="0"/>
          </a:p>
        </p:txBody>
      </p:sp>
      <p:sp>
        <p:nvSpPr>
          <p:cNvPr id="19" name="Textplatzhalter 18"/>
          <p:cNvSpPr>
            <a:spLocks noGrp="1"/>
          </p:cNvSpPr>
          <p:nvPr>
            <p:ph type="body" sz="quarter" idx="13"/>
          </p:nvPr>
        </p:nvSpPr>
        <p:spPr/>
        <p:txBody>
          <a:bodyPr/>
          <a:lstStyle/>
          <a:p>
            <a:pPr>
              <a:buNone/>
            </a:pPr>
            <a:r>
              <a:rPr lang="de-DE" sz="2000" b="1" dirty="0">
                <a:solidFill>
                  <a:schemeClr val="accent1"/>
                </a:solidFill>
              </a:rPr>
              <a:t>Explosionsgefährdungen – „Explosions-Dreieck“</a:t>
            </a:r>
            <a:endParaRPr lang="de-DE" sz="2000" b="1" dirty="0">
              <a:solidFill>
                <a:schemeClr val="accent1"/>
              </a:solidFill>
              <a:latin typeface="Arial" charset="0"/>
              <a:cs typeface="Arial" charset="0"/>
            </a:endParaRPr>
          </a:p>
          <a:p>
            <a:endParaRPr lang="de-DE" sz="2000" dirty="0"/>
          </a:p>
        </p:txBody>
      </p:sp>
      <p:sp>
        <p:nvSpPr>
          <p:cNvPr id="12" name="Wolke 11"/>
          <p:cNvSpPr/>
          <p:nvPr/>
        </p:nvSpPr>
        <p:spPr bwMode="auto">
          <a:xfrm rot="390491">
            <a:off x="1743076" y="1949991"/>
            <a:ext cx="8556625" cy="4392613"/>
          </a:xfrm>
          <a:prstGeom prst="cloud">
            <a:avLst/>
          </a:prstGeom>
          <a:solidFill>
            <a:schemeClr val="bg1">
              <a:lumMod val="50000"/>
            </a:schemeClr>
          </a:solidFill>
          <a:ln>
            <a:solidFill>
              <a:srgbClr val="00000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a:lstStyle/>
          <a:p>
            <a:pPr eaLnBrk="0" hangingPunct="0">
              <a:defRPr/>
            </a:pPr>
            <a:endParaRPr lang="de-DE" dirty="0">
              <a:latin typeface="Arial" charset="0"/>
              <a:ea typeface="ＭＳ Ｐゴシック" pitchFamily="1" charset="-128"/>
            </a:endParaRPr>
          </a:p>
        </p:txBody>
      </p:sp>
      <p:sp>
        <p:nvSpPr>
          <p:cNvPr id="26627" name="AutoShape 5"/>
          <p:cNvSpPr>
            <a:spLocks noChangeArrowheads="1"/>
          </p:cNvSpPr>
          <p:nvPr/>
        </p:nvSpPr>
        <p:spPr bwMode="auto">
          <a:xfrm flipV="1">
            <a:off x="4224339" y="2853730"/>
            <a:ext cx="3671887" cy="2303462"/>
          </a:xfrm>
          <a:prstGeom prst="triangle">
            <a:avLst>
              <a:gd name="adj" fmla="val 50278"/>
            </a:avLst>
          </a:prstGeom>
          <a:solidFill>
            <a:schemeClr val="bg1"/>
          </a:solidFill>
          <a:ln w="57150">
            <a:solidFill>
              <a:srgbClr val="FF0000"/>
            </a:solidFill>
            <a:miter lim="800000"/>
            <a:headEnd/>
            <a:tailEnd/>
          </a:ln>
        </p:spPr>
        <p:txBody>
          <a:bodyPr wrap="none" anchor="ctr"/>
          <a:lstStyle/>
          <a:p>
            <a:endParaRPr lang="de-DE" dirty="0">
              <a:solidFill>
                <a:schemeClr val="accent2"/>
              </a:solidFill>
            </a:endParaRPr>
          </a:p>
        </p:txBody>
      </p:sp>
      <p:sp>
        <p:nvSpPr>
          <p:cNvPr id="7" name="Text Box 7"/>
          <p:cNvSpPr txBox="1">
            <a:spLocks noChangeArrowheads="1"/>
          </p:cNvSpPr>
          <p:nvPr/>
        </p:nvSpPr>
        <p:spPr bwMode="auto">
          <a:xfrm>
            <a:off x="7680176" y="3101479"/>
            <a:ext cx="2303462" cy="615553"/>
          </a:xfrm>
          <a:prstGeom prst="rect">
            <a:avLst/>
          </a:prstGeom>
          <a:noFill/>
          <a:ln w="9525">
            <a:noFill/>
            <a:miter lim="800000"/>
            <a:headEnd/>
            <a:tailEnd/>
          </a:ln>
        </p:spPr>
        <p:txBody>
          <a:bodyPr>
            <a:spAutoFit/>
          </a:bodyPr>
          <a:lstStyle/>
          <a:p>
            <a:r>
              <a:rPr lang="de-DE" dirty="0">
                <a:solidFill>
                  <a:schemeClr val="bg1"/>
                </a:solidFill>
                <a:latin typeface="Arial" pitchFamily="34" charset="0"/>
                <a:cs typeface="Arial" pitchFamily="34" charset="0"/>
              </a:rPr>
              <a:t>Luft (Sauerstoff)</a:t>
            </a:r>
          </a:p>
          <a:p>
            <a:r>
              <a:rPr lang="de-DE" sz="1600" dirty="0">
                <a:solidFill>
                  <a:schemeClr val="bg1"/>
                </a:solidFill>
                <a:latin typeface="Arial" pitchFamily="34" charset="0"/>
                <a:cs typeface="Arial" pitchFamily="34" charset="0"/>
              </a:rPr>
              <a:t>&gt; 11,6 Vol.-%</a:t>
            </a:r>
          </a:p>
        </p:txBody>
      </p:sp>
      <p:sp>
        <p:nvSpPr>
          <p:cNvPr id="8" name="Text Box 8"/>
          <p:cNvSpPr txBox="1">
            <a:spLocks noChangeArrowheads="1"/>
          </p:cNvSpPr>
          <p:nvPr/>
        </p:nvSpPr>
        <p:spPr bwMode="auto">
          <a:xfrm>
            <a:off x="2207568" y="3101479"/>
            <a:ext cx="3059113" cy="1231106"/>
          </a:xfrm>
          <a:prstGeom prst="rect">
            <a:avLst/>
          </a:prstGeom>
          <a:noFill/>
          <a:ln w="9525">
            <a:noFill/>
            <a:miter lim="800000"/>
            <a:headEnd/>
            <a:tailEnd/>
          </a:ln>
        </p:spPr>
        <p:txBody>
          <a:bodyPr>
            <a:spAutoFit/>
          </a:bodyPr>
          <a:lstStyle/>
          <a:p>
            <a:r>
              <a:rPr lang="de-DE" dirty="0">
                <a:solidFill>
                  <a:schemeClr val="bg1"/>
                </a:solidFill>
                <a:latin typeface="Arial" pitchFamily="34" charset="0"/>
                <a:cs typeface="Arial" pitchFamily="34" charset="0"/>
              </a:rPr>
              <a:t>Brennbarer Stoff: </a:t>
            </a:r>
          </a:p>
          <a:p>
            <a:pPr marL="176213" indent="-176213">
              <a:buFont typeface="Arial" panose="020B0604020202020204" pitchFamily="34" charset="0"/>
              <a:buChar char="•"/>
            </a:pPr>
            <a:r>
              <a:rPr lang="de-DE" sz="1400" dirty="0">
                <a:solidFill>
                  <a:schemeClr val="bg1"/>
                </a:solidFill>
                <a:latin typeface="Arial" pitchFamily="34" charset="0"/>
                <a:cs typeface="Arial" pitchFamily="34" charset="0"/>
              </a:rPr>
              <a:t>Biogas, explosionsfähig bei: </a:t>
            </a:r>
          </a:p>
          <a:p>
            <a:r>
              <a:rPr lang="de-DE" sz="1400" dirty="0">
                <a:solidFill>
                  <a:schemeClr val="bg1"/>
                </a:solidFill>
                <a:latin typeface="Arial" pitchFamily="34" charset="0"/>
                <a:cs typeface="Arial" pitchFamily="34" charset="0"/>
              </a:rPr>
              <a:t>	6 - 22 Vol.-%</a:t>
            </a:r>
          </a:p>
          <a:p>
            <a:pPr marL="176213" indent="-176213">
              <a:buFont typeface="Arial" panose="020B0604020202020204" pitchFamily="34" charset="0"/>
              <a:buChar char="•"/>
            </a:pPr>
            <a:r>
              <a:rPr lang="de-DE" sz="1400" dirty="0">
                <a:solidFill>
                  <a:schemeClr val="bg1"/>
                </a:solidFill>
                <a:latin typeface="Arial" pitchFamily="34" charset="0"/>
                <a:cs typeface="Arial" pitchFamily="34" charset="0"/>
              </a:rPr>
              <a:t>Methan, explosionsfähig bei: </a:t>
            </a:r>
          </a:p>
          <a:p>
            <a:r>
              <a:rPr lang="de-DE" sz="1400" dirty="0">
                <a:solidFill>
                  <a:schemeClr val="bg1"/>
                </a:solidFill>
                <a:latin typeface="Arial" pitchFamily="34" charset="0"/>
                <a:cs typeface="Arial" pitchFamily="34" charset="0"/>
              </a:rPr>
              <a:t>	4,4 – 16,6 Vol.-%</a:t>
            </a:r>
          </a:p>
        </p:txBody>
      </p:sp>
      <p:pic>
        <p:nvPicPr>
          <p:cNvPr id="26630" name="Object 9"/>
          <p:cNvPicPr>
            <a:picLocks noChangeAspect="1" noChangeArrowheads="1"/>
          </p:cNvPicPr>
          <p:nvPr/>
        </p:nvPicPr>
        <p:blipFill>
          <a:blip r:embed="rId3" cstate="print"/>
          <a:srcRect/>
          <a:stretch>
            <a:fillRect/>
          </a:stretch>
        </p:blipFill>
        <p:spPr bwMode="auto">
          <a:xfrm>
            <a:off x="5764908" y="2997342"/>
            <a:ext cx="619125" cy="1119188"/>
          </a:xfrm>
          <a:prstGeom prst="rect">
            <a:avLst/>
          </a:prstGeom>
          <a:noFill/>
          <a:ln w="9525">
            <a:noFill/>
            <a:miter lim="800000"/>
            <a:headEnd/>
            <a:tailEnd/>
          </a:ln>
        </p:spPr>
      </p:pic>
      <p:sp>
        <p:nvSpPr>
          <p:cNvPr id="11" name="Rectangle 2"/>
          <p:cNvSpPr txBox="1">
            <a:spLocks noChangeArrowheads="1"/>
          </p:cNvSpPr>
          <p:nvPr/>
        </p:nvSpPr>
        <p:spPr>
          <a:xfrm>
            <a:off x="2209800" y="188640"/>
            <a:ext cx="7772400" cy="1143000"/>
          </a:xfrm>
          <a:prstGeom prst="rect">
            <a:avLst/>
          </a:prstGeom>
        </p:spPr>
        <p:txBody>
          <a:bodyPr/>
          <a:lstStyle/>
          <a:p>
            <a:pPr>
              <a:defRPr/>
            </a:pPr>
            <a:endParaRPr lang="en-GB" b="1" kern="0" dirty="0">
              <a:solidFill>
                <a:schemeClr val="accent2"/>
              </a:solidFill>
              <a:ea typeface="+mj-ea"/>
              <a:cs typeface="ＭＳ Ｐゴシック"/>
            </a:endParaRPr>
          </a:p>
        </p:txBody>
      </p:sp>
      <p:sp>
        <p:nvSpPr>
          <p:cNvPr id="6" name="Text Box 6"/>
          <p:cNvSpPr txBox="1">
            <a:spLocks noChangeArrowheads="1"/>
          </p:cNvSpPr>
          <p:nvPr/>
        </p:nvSpPr>
        <p:spPr bwMode="auto">
          <a:xfrm>
            <a:off x="4931569" y="5296380"/>
            <a:ext cx="2227263" cy="861774"/>
          </a:xfrm>
          <a:prstGeom prst="rect">
            <a:avLst/>
          </a:prstGeom>
          <a:noFill/>
          <a:ln w="9525">
            <a:noFill/>
            <a:miter lim="800000"/>
            <a:headEnd/>
            <a:tailEnd/>
          </a:ln>
        </p:spPr>
        <p:txBody>
          <a:bodyPr>
            <a:spAutoFit/>
          </a:bodyPr>
          <a:lstStyle/>
          <a:p>
            <a:pPr algn="ctr"/>
            <a:r>
              <a:rPr lang="de-DE" dirty="0">
                <a:solidFill>
                  <a:schemeClr val="bg1"/>
                </a:solidFill>
                <a:latin typeface="Arial" pitchFamily="34" charset="0"/>
                <a:cs typeface="Arial" pitchFamily="34" charset="0"/>
              </a:rPr>
              <a:t>Zündquelle</a:t>
            </a:r>
          </a:p>
          <a:p>
            <a:pPr algn="ctr"/>
            <a:r>
              <a:rPr lang="de-DE" sz="1600" dirty="0">
                <a:solidFill>
                  <a:schemeClr val="bg1"/>
                </a:solidFill>
                <a:latin typeface="Arial" pitchFamily="34" charset="0"/>
                <a:cs typeface="Arial" pitchFamily="34" charset="0"/>
              </a:rPr>
              <a:t>Zündtemperatur: </a:t>
            </a:r>
          </a:p>
          <a:p>
            <a:pPr algn="ctr"/>
            <a:r>
              <a:rPr lang="de-DE" sz="1600" dirty="0">
                <a:solidFill>
                  <a:schemeClr val="bg1"/>
                </a:solidFill>
                <a:latin typeface="Arial" pitchFamily="34" charset="0"/>
                <a:cs typeface="Arial" pitchFamily="34" charset="0"/>
              </a:rPr>
              <a:t>700 °C</a:t>
            </a:r>
          </a:p>
        </p:txBody>
      </p:sp>
      <p:sp>
        <p:nvSpPr>
          <p:cNvPr id="2" name="Rechteck 1"/>
          <p:cNvSpPr/>
          <p:nvPr/>
        </p:nvSpPr>
        <p:spPr>
          <a:xfrm>
            <a:off x="4906330" y="6495148"/>
            <a:ext cx="2053767" cy="246221"/>
          </a:xfrm>
          <a:prstGeom prst="rect">
            <a:avLst/>
          </a:prstGeom>
        </p:spPr>
        <p:txBody>
          <a:bodyPr wrap="none">
            <a:spAutoFit/>
          </a:bodyPr>
          <a:lstStyle/>
          <a:p>
            <a:r>
              <a:rPr lang="de-DE" sz="1000" dirty="0">
                <a:latin typeface="Arial" panose="020B0604020202020204" pitchFamily="34" charset="0"/>
                <a:cs typeface="Arial" panose="020B0604020202020204" pitchFamily="34" charset="0"/>
              </a:rPr>
              <a:t>Quelle: Fachverband Biogas e.V.</a:t>
            </a:r>
          </a:p>
        </p:txBody>
      </p:sp>
      <p:pic>
        <p:nvPicPr>
          <p:cNvPr id="26633" name="Picture 3" descr="C:\Dokumente und Einstellungen\Manuel Maciejczyk\Lokale Einstellungen\Temporary Internet Files\Content.IE5\LO59ER6G\MC900441735[1].png"/>
          <p:cNvPicPr>
            <a:picLocks noChangeAspect="1" noChangeArrowheads="1"/>
          </p:cNvPicPr>
          <p:nvPr/>
        </p:nvPicPr>
        <p:blipFill>
          <a:blip r:embed="rId4" cstate="print"/>
          <a:srcRect/>
          <a:stretch>
            <a:fillRect/>
          </a:stretch>
        </p:blipFill>
        <p:spPr bwMode="auto">
          <a:xfrm>
            <a:off x="5851645" y="4871662"/>
            <a:ext cx="501554" cy="501554"/>
          </a:xfrm>
          <a:prstGeom prst="rect">
            <a:avLst/>
          </a:prstGeom>
          <a:noFill/>
          <a:ln w="9525">
            <a:noFill/>
            <a:miter lim="800000"/>
            <a:headEnd/>
            <a:tailEnd/>
          </a:ln>
        </p:spPr>
      </p:pic>
    </p:spTree>
    <p:extLst>
      <p:ext uri="{BB962C8B-B14F-4D97-AF65-F5344CB8AC3E}">
        <p14:creationId xmlns:p14="http://schemas.microsoft.com/office/powerpoint/2010/main" val="30779296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a:t>Schulung 2025/2026</a:t>
            </a:r>
            <a:endParaRPr lang="de-DE" dirty="0"/>
          </a:p>
        </p:txBody>
      </p:sp>
      <p:sp>
        <p:nvSpPr>
          <p:cNvPr id="3" name="Foliennummernplatzhalter 2"/>
          <p:cNvSpPr>
            <a:spLocks noGrp="1"/>
          </p:cNvSpPr>
          <p:nvPr>
            <p:ph type="sldNum" sz="quarter" idx="12"/>
          </p:nvPr>
        </p:nvSpPr>
        <p:spPr/>
        <p:txBody>
          <a:bodyPr/>
          <a:lstStyle/>
          <a:p>
            <a:pPr>
              <a:defRPr/>
            </a:pPr>
            <a:fld id="{12AF9BAD-775A-4C64-ACE3-76CB4F6FA34E}" type="slidenum">
              <a:rPr lang="de-DE" smtClean="0"/>
              <a:pPr>
                <a:defRPr/>
              </a:pPr>
              <a:t>60</a:t>
            </a:fld>
            <a:endParaRPr lang="de-DE" dirty="0"/>
          </a:p>
        </p:txBody>
      </p:sp>
      <p:sp>
        <p:nvSpPr>
          <p:cNvPr id="30723" name="Inhaltsplatzhalter 2"/>
          <p:cNvSpPr>
            <a:spLocks noGrp="1"/>
          </p:cNvSpPr>
          <p:nvPr>
            <p:ph type="body" sz="quarter" idx="13"/>
          </p:nvPr>
        </p:nvSpPr>
        <p:spPr>
          <a:xfrm>
            <a:off x="2063552" y="2276873"/>
            <a:ext cx="8604448" cy="714375"/>
          </a:xfrm>
          <a:prstGeom prst="rect">
            <a:avLst/>
          </a:prstGeom>
        </p:spPr>
        <p:txBody>
          <a:bodyPr/>
          <a:lstStyle/>
          <a:p>
            <a:pPr>
              <a:buFontTx/>
              <a:buNone/>
              <a:defRPr/>
            </a:pPr>
            <a:r>
              <a:rPr lang="de-DE" sz="3600" b="0" dirty="0">
                <a:solidFill>
                  <a:schemeClr val="accent3"/>
                </a:solidFill>
                <a:cs typeface="TradeGothic Bold"/>
              </a:rPr>
              <a:t>Vielen Dank für Ihre Aufmerksamkeit!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Explosionsschutz II</a:t>
            </a:r>
            <a:br>
              <a:rPr lang="de-DE" dirty="0"/>
            </a:br>
            <a:r>
              <a:rPr lang="de-DE" sz="2000" dirty="0">
                <a:solidFill>
                  <a:schemeClr val="accent2"/>
                </a:solidFill>
              </a:rPr>
              <a:t>TRGS 721</a:t>
            </a:r>
          </a:p>
        </p:txBody>
      </p:sp>
      <p:sp>
        <p:nvSpPr>
          <p:cNvPr id="8" name="Datumsplatzhalter 7"/>
          <p:cNvSpPr>
            <a:spLocks noGrp="1"/>
          </p:cNvSpPr>
          <p:nvPr>
            <p:ph type="dt" sz="half" idx="10"/>
          </p:nvPr>
        </p:nvSpPr>
        <p:spPr/>
        <p:txBody>
          <a:bodyPr/>
          <a:lstStyle/>
          <a:p>
            <a:r>
              <a:rPr lang="de-DE"/>
              <a:t>Schulung 2025/2026</a:t>
            </a:r>
            <a:endParaRPr lang="de-DE" dirty="0"/>
          </a:p>
        </p:txBody>
      </p:sp>
      <p:sp>
        <p:nvSpPr>
          <p:cNvPr id="6" name="Foliennummernplatzhalter 5"/>
          <p:cNvSpPr>
            <a:spLocks noGrp="1"/>
          </p:cNvSpPr>
          <p:nvPr>
            <p:ph type="sldNum" sz="quarter" idx="12"/>
          </p:nvPr>
        </p:nvSpPr>
        <p:spPr/>
        <p:txBody>
          <a:bodyPr/>
          <a:lstStyle/>
          <a:p>
            <a:fld id="{D42DA815-CE49-4499-B3BB-5F7C969A1704}" type="slidenum">
              <a:rPr lang="de-DE" smtClean="0"/>
              <a:pPr/>
              <a:t>7</a:t>
            </a:fld>
            <a:endParaRPr lang="de-DE" dirty="0"/>
          </a:p>
        </p:txBody>
      </p:sp>
      <p:sp>
        <p:nvSpPr>
          <p:cNvPr id="3" name="Inhaltsplatzhalter 2"/>
          <p:cNvSpPr>
            <a:spLocks noGrp="1"/>
          </p:cNvSpPr>
          <p:nvPr>
            <p:ph type="body" sz="quarter" idx="13"/>
          </p:nvPr>
        </p:nvSpPr>
        <p:spPr>
          <a:prstGeom prst="rect">
            <a:avLst/>
          </a:prstGeom>
        </p:spPr>
        <p:txBody>
          <a:bodyPr/>
          <a:lstStyle/>
          <a:p>
            <a:pPr marL="0" indent="0">
              <a:buNone/>
            </a:pPr>
            <a:r>
              <a:rPr lang="de-DE" b="1" dirty="0"/>
              <a:t>E</a:t>
            </a:r>
            <a:r>
              <a:rPr lang="de-DE" sz="2000" b="1" dirty="0"/>
              <a:t>xplosionsfähige Atmosphäre</a:t>
            </a:r>
            <a:endParaRPr lang="de-DE" sz="2000" dirty="0"/>
          </a:p>
          <a:p>
            <a:r>
              <a:rPr lang="de-DE" sz="2000" b="0" dirty="0">
                <a:solidFill>
                  <a:schemeClr val="accent5"/>
                </a:solidFill>
              </a:rPr>
              <a:t>Explosionsfähige Atmosphäre liegt vor</a:t>
            </a:r>
            <a:r>
              <a:rPr lang="de-DE" sz="2000" b="0" dirty="0"/>
              <a:t>, wenn brennbare Stoffe in feiner Verteilung (hoher Dispersionsgrad) in Form von Gasen, Dämpfen, Nebeln (Flüssigkeitströpfchen bzw. Aerosole) oder Stäuben (Feststoffteilchen) vorhanden sind und ihre Konzentration im Gemisch mit Luft innerhalb der Explosionsgrenzen liegt.</a:t>
            </a:r>
          </a:p>
          <a:p>
            <a:pPr marL="0" indent="0">
              <a:buNone/>
            </a:pPr>
            <a:endParaRPr lang="de-DE" sz="800" dirty="0"/>
          </a:p>
          <a:p>
            <a:pPr marL="0" indent="0">
              <a:buNone/>
            </a:pPr>
            <a:r>
              <a:rPr lang="de-DE" b="1" dirty="0"/>
              <a:t>Gefährliche explosionsfähige Atmosphäre (g.e.A.)</a:t>
            </a:r>
            <a:endParaRPr lang="de-DE" sz="2000" dirty="0"/>
          </a:p>
          <a:p>
            <a:r>
              <a:rPr lang="de-DE" sz="2000" b="0" dirty="0"/>
              <a:t>Explosionsfähige Atmosphäre liegt dann </a:t>
            </a:r>
            <a:r>
              <a:rPr lang="de-DE" sz="2000" b="0" dirty="0">
                <a:solidFill>
                  <a:schemeClr val="accent5"/>
                </a:solidFill>
              </a:rPr>
              <a:t>in gefahrdrohender Menge </a:t>
            </a:r>
            <a:r>
              <a:rPr lang="de-DE" sz="2000" b="0" dirty="0"/>
              <a:t>vor (</a:t>
            </a:r>
            <a:r>
              <a:rPr lang="de-DE" sz="2000" b="0" dirty="0">
                <a:solidFill>
                  <a:schemeClr val="accent5"/>
                </a:solidFill>
              </a:rPr>
              <a:t>gefährliche explosionsfähige Atmosphäre (g.e.A.)</a:t>
            </a:r>
            <a:r>
              <a:rPr lang="de-DE" sz="2000" b="0" dirty="0"/>
              <a:t>), wenn im Falle ihrer Entzündung die Sicherheit und Gesundheit der Beschäftigten oder Dritter beeinträchtigt werden kann und deshalb besondere Schutzmaßnahmen erforderlich werden.</a:t>
            </a:r>
          </a:p>
          <a:p>
            <a:endParaRPr lang="de-DE" sz="2000" dirty="0"/>
          </a:p>
          <a:p>
            <a:pPr marL="0" indent="0" algn="ctr">
              <a:buNone/>
            </a:pPr>
            <a:r>
              <a:rPr lang="de-DE" altLang="de-DE" sz="2000" dirty="0">
                <a:solidFill>
                  <a:schemeClr val="accent5"/>
                </a:solidFill>
                <a:sym typeface="Wingdings" panose="05000000000000000000" pitchFamily="2" charset="2"/>
              </a:rPr>
              <a:t> </a:t>
            </a:r>
            <a:r>
              <a:rPr lang="de-DE" altLang="de-DE" sz="2000" dirty="0">
                <a:solidFill>
                  <a:schemeClr val="accent5"/>
                </a:solidFill>
              </a:rPr>
              <a:t>Faustregel: 1 / 10.000 eines Raumvolumens z.B. 10 Liter / 100 m</a:t>
            </a:r>
            <a:r>
              <a:rPr lang="de-DE" altLang="de-DE" sz="2000" baseline="30000" dirty="0">
                <a:solidFill>
                  <a:schemeClr val="accent5"/>
                </a:solidFill>
              </a:rPr>
              <a:t>3</a:t>
            </a:r>
            <a:r>
              <a:rPr lang="de-DE" altLang="de-DE" sz="2000" dirty="0">
                <a:solidFill>
                  <a:schemeClr val="accent5"/>
                </a:solidFill>
              </a:rPr>
              <a:t> gelten als gefahrdrohende Menge.</a:t>
            </a:r>
          </a:p>
          <a:p>
            <a:endParaRPr lang="de-DE" sz="2000" b="0" dirty="0"/>
          </a:p>
          <a:p>
            <a:endParaRPr lang="de-DE" sz="2000" dirty="0"/>
          </a:p>
          <a:p>
            <a:pPr marL="0" indent="0">
              <a:buNone/>
            </a:pPr>
            <a:endParaRPr lang="de-DE" sz="2000" dirty="0"/>
          </a:p>
        </p:txBody>
      </p:sp>
    </p:spTree>
    <p:extLst>
      <p:ext uri="{BB962C8B-B14F-4D97-AF65-F5344CB8AC3E}">
        <p14:creationId xmlns:p14="http://schemas.microsoft.com/office/powerpoint/2010/main" val="1374363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p:cNvPicPr>
            <a:picLocks noChangeAspect="1" noChangeArrowheads="1"/>
          </p:cNvPicPr>
          <p:nvPr/>
        </p:nvPicPr>
        <p:blipFill>
          <a:blip r:embed="rId3" cstate="print"/>
          <a:srcRect/>
          <a:stretch>
            <a:fillRect/>
          </a:stretch>
        </p:blipFill>
        <p:spPr bwMode="auto">
          <a:xfrm>
            <a:off x="738600" y="1376164"/>
            <a:ext cx="5338205" cy="4273839"/>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a:t>Grundlagen Explosionsschutz III</a:t>
            </a:r>
            <a:br>
              <a:rPr lang="de-DE" dirty="0"/>
            </a:br>
            <a:r>
              <a:rPr lang="de-DE" sz="2000" dirty="0">
                <a:solidFill>
                  <a:schemeClr val="accent2"/>
                </a:solidFill>
              </a:rPr>
              <a:t>Explosionsbereich</a:t>
            </a:r>
          </a:p>
        </p:txBody>
      </p:sp>
      <p:sp>
        <p:nvSpPr>
          <p:cNvPr id="6" name="Datumsplatzhalter 5"/>
          <p:cNvSpPr>
            <a:spLocks noGrp="1"/>
          </p:cNvSpPr>
          <p:nvPr>
            <p:ph type="dt" sz="half" idx="10"/>
          </p:nvPr>
        </p:nvSpPr>
        <p:spPr/>
        <p:txBody>
          <a:bodyPr/>
          <a:lstStyle/>
          <a:p>
            <a:r>
              <a:rPr lang="de-DE"/>
              <a:t>Schulung 2025/2026</a:t>
            </a:r>
            <a:endParaRPr lang="de-DE" dirty="0"/>
          </a:p>
        </p:txBody>
      </p:sp>
      <p:sp>
        <p:nvSpPr>
          <p:cNvPr id="5" name="Foliennummernplatzhalter 4"/>
          <p:cNvSpPr>
            <a:spLocks noGrp="1"/>
          </p:cNvSpPr>
          <p:nvPr>
            <p:ph type="sldNum" sz="quarter" idx="12"/>
          </p:nvPr>
        </p:nvSpPr>
        <p:spPr/>
        <p:txBody>
          <a:bodyPr/>
          <a:lstStyle/>
          <a:p>
            <a:fld id="{D42DA815-CE49-4499-B3BB-5F7C969A1704}" type="slidenum">
              <a:rPr lang="de-DE" smtClean="0"/>
              <a:pPr/>
              <a:t>8</a:t>
            </a:fld>
            <a:endParaRPr lang="de-DE" dirty="0"/>
          </a:p>
        </p:txBody>
      </p:sp>
      <p:sp>
        <p:nvSpPr>
          <p:cNvPr id="3" name="Textfeld 2"/>
          <p:cNvSpPr txBox="1"/>
          <p:nvPr/>
        </p:nvSpPr>
        <p:spPr>
          <a:xfrm>
            <a:off x="6647384" y="1417969"/>
            <a:ext cx="4752528" cy="1631216"/>
          </a:xfrm>
          <a:prstGeom prst="rect">
            <a:avLst/>
          </a:prstGeom>
          <a:noFill/>
        </p:spPr>
        <p:txBody>
          <a:bodyPr wrap="square" rtlCol="0">
            <a:spAutoFit/>
          </a:bodyPr>
          <a:lstStyle/>
          <a:p>
            <a:pPr fontAlgn="base">
              <a:spcBef>
                <a:spcPct val="20000"/>
              </a:spcBef>
              <a:spcAft>
                <a:spcPct val="0"/>
              </a:spcAft>
              <a:tabLst>
                <a:tab pos="266700" algn="l"/>
              </a:tabLst>
              <a:defRPr/>
            </a:pPr>
            <a:r>
              <a:rPr lang="de-DE" altLang="de-DE" sz="2000" b="1" kern="0" dirty="0">
                <a:solidFill>
                  <a:schemeClr val="accent5"/>
                </a:solidFill>
                <a:latin typeface="Arial" panose="020B0604020202020204" pitchFamily="34" charset="0"/>
                <a:cs typeface="Arial" panose="020B0604020202020204" pitchFamily="34" charset="0"/>
              </a:rPr>
              <a:t>Definition UEG / OEG</a:t>
            </a:r>
            <a:r>
              <a:rPr lang="de-DE" altLang="de-DE" sz="2000" kern="0" dirty="0">
                <a:solidFill>
                  <a:schemeClr val="accent5"/>
                </a:solidFill>
                <a:latin typeface="Arial" panose="020B0604020202020204" pitchFamily="34" charset="0"/>
                <a:cs typeface="Arial" panose="020B0604020202020204" pitchFamily="34" charset="0"/>
              </a:rPr>
              <a:t>: </a:t>
            </a:r>
            <a:r>
              <a:rPr lang="de-DE" altLang="de-DE" sz="2000" kern="0" dirty="0">
                <a:solidFill>
                  <a:schemeClr val="accent1"/>
                </a:solidFill>
                <a:latin typeface="Arial" panose="020B0604020202020204" pitchFamily="34" charset="0"/>
                <a:cs typeface="Arial" panose="020B0604020202020204" pitchFamily="34" charset="0"/>
              </a:rPr>
              <a:t>Der untere bzw. obere Grenzwert der Konzentration eines brennbaren Stoffes, bei der sich nach der Zündung die Reaktion gerade nicht mehr fortsetzt. </a:t>
            </a:r>
          </a:p>
        </p:txBody>
      </p:sp>
      <p:sp>
        <p:nvSpPr>
          <p:cNvPr id="4" name="Rechteck 3"/>
          <p:cNvSpPr/>
          <p:nvPr/>
        </p:nvSpPr>
        <p:spPr>
          <a:xfrm>
            <a:off x="1919537" y="5688825"/>
            <a:ext cx="8446211" cy="701731"/>
          </a:xfrm>
          <a:prstGeom prst="rect">
            <a:avLst/>
          </a:prstGeom>
        </p:spPr>
        <p:txBody>
          <a:bodyPr wrap="square">
            <a:spAutoFit/>
          </a:bodyPr>
          <a:lstStyle/>
          <a:p>
            <a:pPr marL="158750" lvl="2" algn="ctr" eaLnBrk="0" fontAlgn="base" hangingPunct="0">
              <a:spcBef>
                <a:spcPct val="20000"/>
              </a:spcBef>
              <a:spcAft>
                <a:spcPct val="0"/>
              </a:spcAft>
              <a:defRPr/>
            </a:pPr>
            <a:r>
              <a:rPr lang="de-DE" altLang="de-DE" kern="0" dirty="0">
                <a:solidFill>
                  <a:schemeClr val="accent5"/>
                </a:solidFill>
                <a:latin typeface="Arial"/>
              </a:rPr>
              <a:t>Untere Explosionsgrenze (UEG) Methan: ca.   4.4 Vol.%</a:t>
            </a:r>
          </a:p>
          <a:p>
            <a:pPr marL="158750" lvl="2" algn="ctr" eaLnBrk="0" fontAlgn="base" hangingPunct="0">
              <a:spcBef>
                <a:spcPct val="20000"/>
              </a:spcBef>
              <a:spcAft>
                <a:spcPct val="0"/>
              </a:spcAft>
              <a:defRPr/>
            </a:pPr>
            <a:r>
              <a:rPr lang="de-DE" altLang="de-DE" kern="0" dirty="0">
                <a:solidFill>
                  <a:schemeClr val="accent5"/>
                </a:solidFill>
                <a:latin typeface="Arial"/>
              </a:rPr>
              <a:t>Obere Explosionsgrenze (OEG) Methan: ca. 16,6 Vol.% </a:t>
            </a:r>
          </a:p>
        </p:txBody>
      </p:sp>
      <p:sp>
        <p:nvSpPr>
          <p:cNvPr id="10" name="Rechteck 9"/>
          <p:cNvSpPr/>
          <p:nvPr/>
        </p:nvSpPr>
        <p:spPr>
          <a:xfrm>
            <a:off x="4188296" y="6423140"/>
            <a:ext cx="4572000" cy="246221"/>
          </a:xfrm>
          <a:prstGeom prst="rect">
            <a:avLst/>
          </a:prstGeom>
        </p:spPr>
        <p:txBody>
          <a:bodyPr>
            <a:spAutoFit/>
          </a:bodyPr>
          <a:lstStyle/>
          <a:p>
            <a:r>
              <a:rPr lang="de-DE" sz="1000" dirty="0">
                <a:latin typeface="Arial" panose="020B0604020202020204" pitchFamily="34" charset="0"/>
                <a:cs typeface="Arial" panose="020B0604020202020204" pitchFamily="34" charset="0"/>
              </a:rPr>
              <a:t>Quelle: KAS 12 Merkblatt Sicherheit in Biogasanlagen</a:t>
            </a:r>
          </a:p>
        </p:txBody>
      </p:sp>
      <p:sp>
        <p:nvSpPr>
          <p:cNvPr id="7" name="Textfeld 6">
            <a:extLst>
              <a:ext uri="{FF2B5EF4-FFF2-40B4-BE49-F238E27FC236}">
                <a16:creationId xmlns:a16="http://schemas.microsoft.com/office/drawing/2014/main" id="{620A33B1-02A1-CE00-82F9-605F4EED8EB9}"/>
              </a:ext>
            </a:extLst>
          </p:cNvPr>
          <p:cNvSpPr txBox="1"/>
          <p:nvPr/>
        </p:nvSpPr>
        <p:spPr>
          <a:xfrm>
            <a:off x="6647627" y="3212976"/>
            <a:ext cx="3718121" cy="1077218"/>
          </a:xfrm>
          <a:prstGeom prst="rect">
            <a:avLst/>
          </a:prstGeom>
          <a:noFill/>
        </p:spPr>
        <p:txBody>
          <a:bodyPr wrap="square" rtlCol="0">
            <a:spAutoFit/>
          </a:bodyPr>
          <a:lstStyle/>
          <a:p>
            <a:pPr fontAlgn="base">
              <a:spcBef>
                <a:spcPct val="20000"/>
              </a:spcBef>
              <a:spcAft>
                <a:spcPct val="0"/>
              </a:spcAft>
              <a:tabLst>
                <a:tab pos="266700" algn="l"/>
              </a:tabLst>
              <a:defRPr/>
            </a:pPr>
            <a:r>
              <a:rPr lang="de-DE" altLang="de-DE" sz="2000" b="1" kern="0" dirty="0">
                <a:solidFill>
                  <a:schemeClr val="accent2"/>
                </a:solidFill>
                <a:latin typeface="Arial" panose="020B0604020202020204" pitchFamily="34" charset="0"/>
                <a:cs typeface="Arial" panose="020B0604020202020204" pitchFamily="34" charset="0"/>
              </a:rPr>
              <a:t>Teilnehmerfrage: </a:t>
            </a:r>
          </a:p>
          <a:p>
            <a:pPr fontAlgn="base">
              <a:spcBef>
                <a:spcPct val="20000"/>
              </a:spcBef>
              <a:spcAft>
                <a:spcPct val="0"/>
              </a:spcAft>
              <a:tabLst>
                <a:tab pos="266700" algn="l"/>
              </a:tabLst>
              <a:defRPr/>
            </a:pPr>
            <a:r>
              <a:rPr lang="de-DE" altLang="de-DE" sz="2000" kern="0" dirty="0">
                <a:solidFill>
                  <a:schemeClr val="accent1"/>
                </a:solidFill>
                <a:latin typeface="Arial" panose="020B0604020202020204" pitchFamily="34" charset="0"/>
                <a:cs typeface="Arial" panose="020B0604020202020204" pitchFamily="34" charset="0"/>
              </a:rPr>
              <a:t>Was misst Ihr Gaswarngerät, Methan oder Biogas? </a:t>
            </a:r>
          </a:p>
        </p:txBody>
      </p:sp>
      <p:sp>
        <p:nvSpPr>
          <p:cNvPr id="9" name="Gleichschenkliges Dreieck 8">
            <a:extLst>
              <a:ext uri="{FF2B5EF4-FFF2-40B4-BE49-F238E27FC236}">
                <a16:creationId xmlns:a16="http://schemas.microsoft.com/office/drawing/2014/main" id="{803BD72A-4014-BE7C-7903-61849BDD81E2}"/>
              </a:ext>
            </a:extLst>
          </p:cNvPr>
          <p:cNvSpPr/>
          <p:nvPr/>
        </p:nvSpPr>
        <p:spPr bwMode="auto">
          <a:xfrm rot="21385478">
            <a:off x="1577249" y="4579994"/>
            <a:ext cx="1196271" cy="393238"/>
          </a:xfrm>
          <a:prstGeom prst="triangle">
            <a:avLst>
              <a:gd name="adj" fmla="val 21958"/>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dirty="0" err="1">
              <a:ln>
                <a:noFill/>
              </a:ln>
              <a:solidFill>
                <a:srgbClr val="FF0000"/>
              </a:solidFill>
              <a:effectLst/>
              <a:latin typeface="+mn-lt"/>
              <a:ea typeface="ＭＳ Ｐゴシック" pitchFamily="1" charset="-128"/>
            </a:endParaRPr>
          </a:p>
        </p:txBody>
      </p:sp>
      <p:sp>
        <p:nvSpPr>
          <p:cNvPr id="11" name="Textfeld 10">
            <a:extLst>
              <a:ext uri="{FF2B5EF4-FFF2-40B4-BE49-F238E27FC236}">
                <a16:creationId xmlns:a16="http://schemas.microsoft.com/office/drawing/2014/main" id="{5E09A243-03C2-FED8-9E05-6EDA399CD26D}"/>
              </a:ext>
            </a:extLst>
          </p:cNvPr>
          <p:cNvSpPr txBox="1"/>
          <p:nvPr/>
        </p:nvSpPr>
        <p:spPr>
          <a:xfrm>
            <a:off x="624752" y="1999900"/>
            <a:ext cx="1882798" cy="584775"/>
          </a:xfrm>
          <a:prstGeom prst="rect">
            <a:avLst/>
          </a:prstGeom>
          <a:noFill/>
        </p:spPr>
        <p:txBody>
          <a:bodyPr wrap="square" rtlCol="0">
            <a:spAutoFit/>
          </a:bodyPr>
          <a:lstStyle/>
          <a:p>
            <a:r>
              <a:rPr lang="de-DE" sz="1600" dirty="0">
                <a:solidFill>
                  <a:srgbClr val="FF0000"/>
                </a:solidFill>
                <a:latin typeface="+mn-lt"/>
              </a:rPr>
              <a:t>Explosionsbereich </a:t>
            </a:r>
            <a:r>
              <a:rPr lang="de-DE" sz="1600" dirty="0">
                <a:solidFill>
                  <a:srgbClr val="FF0000"/>
                </a:solidFill>
              </a:rPr>
              <a:t>Methan</a:t>
            </a:r>
            <a:endParaRPr lang="de-DE" sz="1600" dirty="0">
              <a:solidFill>
                <a:srgbClr val="FF0000"/>
              </a:solidFill>
              <a:latin typeface="+mn-lt"/>
            </a:endParaRPr>
          </a:p>
        </p:txBody>
      </p:sp>
    </p:spTree>
    <p:extLst>
      <p:ext uri="{BB962C8B-B14F-4D97-AF65-F5344CB8AC3E}">
        <p14:creationId xmlns:p14="http://schemas.microsoft.com/office/powerpoint/2010/main" val="307839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A8E09A6F-8A23-7411-61CD-0118C89A156A}"/>
              </a:ext>
            </a:extLst>
          </p:cNvPr>
          <p:cNvPicPr>
            <a:picLocks noChangeAspect="1"/>
          </p:cNvPicPr>
          <p:nvPr/>
        </p:nvPicPr>
        <p:blipFill>
          <a:blip r:embed="rId2"/>
          <a:stretch>
            <a:fillRect/>
          </a:stretch>
        </p:blipFill>
        <p:spPr>
          <a:xfrm>
            <a:off x="6528048" y="1671870"/>
            <a:ext cx="5414531" cy="3954901"/>
          </a:xfrm>
          <a:prstGeom prst="rect">
            <a:avLst/>
          </a:prstGeom>
          <a:ln>
            <a:solidFill>
              <a:schemeClr val="accent1"/>
            </a:solidFill>
          </a:ln>
        </p:spPr>
      </p:pic>
      <p:sp>
        <p:nvSpPr>
          <p:cNvPr id="2" name="Titel 1">
            <a:extLst>
              <a:ext uri="{FF2B5EF4-FFF2-40B4-BE49-F238E27FC236}">
                <a16:creationId xmlns:a16="http://schemas.microsoft.com/office/drawing/2014/main" id="{C517218B-14DB-41D3-9838-89F34133E681}"/>
              </a:ext>
            </a:extLst>
          </p:cNvPr>
          <p:cNvSpPr>
            <a:spLocks noGrp="1"/>
          </p:cNvSpPr>
          <p:nvPr>
            <p:ph type="title"/>
          </p:nvPr>
        </p:nvSpPr>
        <p:spPr>
          <a:xfrm>
            <a:off x="529169" y="228600"/>
            <a:ext cx="8375143" cy="1143000"/>
          </a:xfrm>
        </p:spPr>
        <p:txBody>
          <a:bodyPr/>
          <a:lstStyle/>
          <a:p>
            <a:r>
              <a:rPr lang="de-DE" dirty="0">
                <a:solidFill>
                  <a:schemeClr val="accent5"/>
                </a:solidFill>
              </a:rPr>
              <a:t>Neu in der TRGS: </a:t>
            </a:r>
            <a:r>
              <a:rPr lang="de-DE" dirty="0"/>
              <a:t>Hydrolysegas / Wasserstoff</a:t>
            </a:r>
            <a:br>
              <a:rPr lang="de-DE" dirty="0"/>
            </a:br>
            <a:r>
              <a:rPr lang="de-DE" sz="2000" dirty="0">
                <a:solidFill>
                  <a:schemeClr val="accent2"/>
                </a:solidFill>
              </a:rPr>
              <a:t>TRGS 529 Nr. 3.2.5</a:t>
            </a:r>
            <a:endParaRPr lang="de-DE" dirty="0"/>
          </a:p>
        </p:txBody>
      </p:sp>
      <p:sp>
        <p:nvSpPr>
          <p:cNvPr id="3" name="Datumsplatzhalter 2">
            <a:extLst>
              <a:ext uri="{FF2B5EF4-FFF2-40B4-BE49-F238E27FC236}">
                <a16:creationId xmlns:a16="http://schemas.microsoft.com/office/drawing/2014/main" id="{F0B35FC5-2808-47D0-92AA-16651AE60493}"/>
              </a:ext>
            </a:extLst>
          </p:cNvPr>
          <p:cNvSpPr>
            <a:spLocks noGrp="1"/>
          </p:cNvSpPr>
          <p:nvPr>
            <p:ph type="dt" sz="half" idx="10"/>
          </p:nvPr>
        </p:nvSpPr>
        <p:spPr/>
        <p:txBody>
          <a:bodyPr/>
          <a:lstStyle/>
          <a:p>
            <a:r>
              <a:rPr lang="de-DE"/>
              <a:t>Schulung 2025/2026</a:t>
            </a:r>
            <a:endParaRPr lang="de-DE" dirty="0"/>
          </a:p>
        </p:txBody>
      </p:sp>
      <p:sp>
        <p:nvSpPr>
          <p:cNvPr id="4" name="Foliennummernplatzhalter 3">
            <a:extLst>
              <a:ext uri="{FF2B5EF4-FFF2-40B4-BE49-F238E27FC236}">
                <a16:creationId xmlns:a16="http://schemas.microsoft.com/office/drawing/2014/main" id="{25F1C2C5-0C3E-4621-9085-9A578056602E}"/>
              </a:ext>
            </a:extLst>
          </p:cNvPr>
          <p:cNvSpPr>
            <a:spLocks noGrp="1"/>
          </p:cNvSpPr>
          <p:nvPr>
            <p:ph type="sldNum" sz="quarter" idx="12"/>
          </p:nvPr>
        </p:nvSpPr>
        <p:spPr/>
        <p:txBody>
          <a:bodyPr/>
          <a:lstStyle/>
          <a:p>
            <a:fld id="{D42DA815-CE49-4499-B3BB-5F7C969A1704}" type="slidenum">
              <a:rPr lang="de-DE" smtClean="0"/>
              <a:pPr/>
              <a:t>9</a:t>
            </a:fld>
            <a:endParaRPr lang="de-DE" dirty="0"/>
          </a:p>
        </p:txBody>
      </p:sp>
      <p:sp>
        <p:nvSpPr>
          <p:cNvPr id="5" name="Textplatzhalter 4">
            <a:extLst>
              <a:ext uri="{FF2B5EF4-FFF2-40B4-BE49-F238E27FC236}">
                <a16:creationId xmlns:a16="http://schemas.microsoft.com/office/drawing/2014/main" id="{C9944176-7B05-4923-933E-ED1A7AA335D6}"/>
              </a:ext>
            </a:extLst>
          </p:cNvPr>
          <p:cNvSpPr>
            <a:spLocks noGrp="1"/>
          </p:cNvSpPr>
          <p:nvPr>
            <p:ph type="body" sz="quarter" idx="13"/>
          </p:nvPr>
        </p:nvSpPr>
        <p:spPr>
          <a:xfrm>
            <a:off x="529167" y="1556792"/>
            <a:ext cx="5998881" cy="4536504"/>
          </a:xfrm>
        </p:spPr>
        <p:txBody>
          <a:bodyPr/>
          <a:lstStyle/>
          <a:p>
            <a:pPr algn="l"/>
            <a:r>
              <a:rPr lang="de-DE" sz="1800" dirty="0"/>
              <a:t>Wasserstoff (H2) kann bei einer separaten anaeroben Hydrolyse in höheren Konzentrationen entstehen</a:t>
            </a:r>
            <a:r>
              <a:rPr lang="de-DE" sz="1800" b="0" dirty="0"/>
              <a:t> </a:t>
            </a:r>
          </a:p>
          <a:p>
            <a:pPr marL="342900" indent="-342900" algn="l">
              <a:buFont typeface="Arial" panose="020B0604020202020204" pitchFamily="34" charset="0"/>
              <a:buChar char="•"/>
            </a:pPr>
            <a:r>
              <a:rPr lang="de-DE" sz="1700" b="0" dirty="0"/>
              <a:t>Wasserstoff ist ein </a:t>
            </a:r>
            <a:r>
              <a:rPr lang="de-DE" sz="1700" b="0" dirty="0">
                <a:solidFill>
                  <a:schemeClr val="accent5"/>
                </a:solidFill>
              </a:rPr>
              <a:t>extrem entzündbares Gas </a:t>
            </a:r>
          </a:p>
          <a:p>
            <a:pPr marL="342900" indent="-342900" algn="l">
              <a:buFont typeface="Arial" panose="020B0604020202020204" pitchFamily="34" charset="0"/>
              <a:buChar char="•"/>
            </a:pPr>
            <a:r>
              <a:rPr lang="de-DE" sz="1700" b="0" dirty="0"/>
              <a:t>Wasserstoff bedarf </a:t>
            </a:r>
            <a:r>
              <a:rPr lang="de-DE" sz="1700" b="0" dirty="0">
                <a:solidFill>
                  <a:schemeClr val="accent5"/>
                </a:solidFill>
              </a:rPr>
              <a:t>weitergehender Schutzmaßnahmen als Methan </a:t>
            </a:r>
            <a:r>
              <a:rPr lang="de-DE" sz="1700" b="0" dirty="0"/>
              <a:t>(aufgrund höherer Explosionsgruppe, geringerer Grenzspaltweite, weiterer Explosionsgrenzen, geringerer Mindestzündenergie)</a:t>
            </a:r>
          </a:p>
          <a:p>
            <a:pPr marL="342900" indent="-342900" algn="l">
              <a:buFont typeface="Arial" panose="020B0604020202020204" pitchFamily="34" charset="0"/>
              <a:buChar char="•"/>
            </a:pPr>
            <a:r>
              <a:rPr lang="de-DE" sz="1700" b="0" dirty="0"/>
              <a:t>Eine separate Hydrolyse kann auch unbeabsichtigt in Vorlagen erfolgen</a:t>
            </a:r>
          </a:p>
          <a:p>
            <a:pPr marL="342900" indent="-342900" algn="l">
              <a:buFont typeface="Arial" panose="020B0604020202020204" pitchFamily="34" charset="0"/>
              <a:buChar char="•"/>
            </a:pPr>
            <a:r>
              <a:rPr lang="de-DE" sz="1700" b="0" dirty="0"/>
              <a:t>Die Hydrolyse geht mit einer Absenkung des pH-Werts des Substrats in den saureren Bereich einher. </a:t>
            </a:r>
          </a:p>
          <a:p>
            <a:pPr marL="342900" indent="-342900" algn="l">
              <a:buFont typeface="Arial" panose="020B0604020202020204" pitchFamily="34" charset="0"/>
              <a:buChar char="•"/>
            </a:pPr>
            <a:r>
              <a:rPr lang="de-DE" sz="1700" b="0" dirty="0"/>
              <a:t>Bei Kontakt des Substrats aus einer separaten Hydrolyse mit Sulfid haltigen Substraten kann es zur Entstehung von Schwefelwasserstoff kommen.</a:t>
            </a:r>
          </a:p>
          <a:p>
            <a:pPr marL="342900" indent="-342900" algn="l">
              <a:buFont typeface="Arial" panose="020B0604020202020204" pitchFamily="34" charset="0"/>
              <a:buChar char="•"/>
            </a:pPr>
            <a:r>
              <a:rPr lang="de-DE" sz="1700" b="0" dirty="0"/>
              <a:t>Weitere Informationen zum Umgang mit Wasserstoff: </a:t>
            </a:r>
            <a:r>
              <a:rPr lang="de-DE" sz="1400" b="0" dirty="0">
                <a:hlinkClick r:id="rId3"/>
              </a:rPr>
              <a:t>FBETEM-007 Gefährdungen und Schutzmaßnahmen bei Arbeiten im Bereich von Wasserstoffanlagen und -leitungen (dguv.de)</a:t>
            </a:r>
            <a:endParaRPr lang="de-DE" sz="1400" b="0" dirty="0"/>
          </a:p>
        </p:txBody>
      </p:sp>
      <p:sp>
        <p:nvSpPr>
          <p:cNvPr id="8" name="Textfeld 7">
            <a:extLst>
              <a:ext uri="{FF2B5EF4-FFF2-40B4-BE49-F238E27FC236}">
                <a16:creationId xmlns:a16="http://schemas.microsoft.com/office/drawing/2014/main" id="{B429D6CA-AD2E-4CC1-8DF1-8E7289EF321F}"/>
              </a:ext>
            </a:extLst>
          </p:cNvPr>
          <p:cNvSpPr txBox="1"/>
          <p:nvPr/>
        </p:nvSpPr>
        <p:spPr>
          <a:xfrm>
            <a:off x="6453983" y="5650042"/>
            <a:ext cx="5472608" cy="553998"/>
          </a:xfrm>
          <a:prstGeom prst="rect">
            <a:avLst/>
          </a:prstGeom>
          <a:noFill/>
        </p:spPr>
        <p:txBody>
          <a:bodyPr wrap="square" rtlCol="0">
            <a:spAutoFit/>
          </a:bodyPr>
          <a:lstStyle/>
          <a:p>
            <a:r>
              <a:rPr lang="de-DE" sz="1000" dirty="0">
                <a:latin typeface="Arial" panose="020B0604020202020204" pitchFamily="34" charset="0"/>
                <a:cs typeface="Arial" panose="020B0604020202020204" pitchFamily="34" charset="0"/>
              </a:rPr>
              <a:t>Quelle: BAM; Abschlussbericht zum Forschungsvorhaben 2539, Abb. 1, abgeändert:</a:t>
            </a:r>
            <a:endParaRPr lang="de-DE" sz="1000" dirty="0">
              <a:latin typeface="Arial" panose="020B0604020202020204" pitchFamily="34" charset="0"/>
              <a:cs typeface="Arial" panose="020B0604020202020204" pitchFamily="34" charset="0"/>
              <a:hlinkClick r:id="rId4"/>
            </a:endParaRPr>
          </a:p>
          <a:p>
            <a:r>
              <a:rPr lang="de-DE" sz="1000" dirty="0">
                <a:latin typeface="Arial" panose="020B0604020202020204" pitchFamily="34" charset="0"/>
                <a:cs typeface="Arial" panose="020B0604020202020204" pitchFamily="34" charset="0"/>
                <a:hlinkClick r:id="rId5"/>
              </a:rPr>
              <a:t>abschlussbericht-zum-forschungsvorhaben-2539-sicherheitstechnische-eigenschaften-von-erdgas-wasserstoff-gemischen</a:t>
            </a:r>
            <a:endParaRPr lang="de-DE" sz="1000" dirty="0">
              <a:solidFill>
                <a:srgbClr val="0082B0"/>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7AF02955-1484-DCCA-A3EC-70E9B9C542D0}"/>
              </a:ext>
            </a:extLst>
          </p:cNvPr>
          <p:cNvSpPr txBox="1"/>
          <p:nvPr/>
        </p:nvSpPr>
        <p:spPr>
          <a:xfrm>
            <a:off x="10043793" y="2060848"/>
            <a:ext cx="1882798" cy="584775"/>
          </a:xfrm>
          <a:prstGeom prst="rect">
            <a:avLst/>
          </a:prstGeom>
          <a:noFill/>
        </p:spPr>
        <p:txBody>
          <a:bodyPr wrap="square" rtlCol="0">
            <a:spAutoFit/>
          </a:bodyPr>
          <a:lstStyle/>
          <a:p>
            <a:r>
              <a:rPr lang="de-DE" sz="1600" dirty="0">
                <a:solidFill>
                  <a:srgbClr val="FF0000"/>
                </a:solidFill>
                <a:latin typeface="+mn-lt"/>
              </a:rPr>
              <a:t>Explosionsbereich Wasserstoff</a:t>
            </a:r>
          </a:p>
        </p:txBody>
      </p:sp>
    </p:spTree>
    <p:extLst>
      <p:ext uri="{BB962C8B-B14F-4D97-AF65-F5344CB8AC3E}">
        <p14:creationId xmlns:p14="http://schemas.microsoft.com/office/powerpoint/2010/main" val="2364926371"/>
      </p:ext>
    </p:extLst>
  </p:cSld>
  <p:clrMapOvr>
    <a:masterClrMapping/>
  </p:clrMapOvr>
</p:sld>
</file>

<file path=ppt/theme/theme1.xml><?xml version="1.0" encoding="utf-8"?>
<a:theme xmlns:a="http://schemas.openxmlformats.org/drawingml/2006/main" name="Folienmaster">
  <a:themeElements>
    <a:clrScheme name="FvB">
      <a:dk1>
        <a:srgbClr val="0082B0"/>
      </a:dk1>
      <a:lt1>
        <a:sysClr val="window" lastClr="FFFFFF"/>
      </a:lt1>
      <a:dk2>
        <a:srgbClr val="003399"/>
      </a:dk2>
      <a:lt2>
        <a:srgbClr val="F8F8F8"/>
      </a:lt2>
      <a:accent1>
        <a:srgbClr val="0082B0"/>
      </a:accent1>
      <a:accent2>
        <a:srgbClr val="FF6600"/>
      </a:accent2>
      <a:accent3>
        <a:srgbClr val="849E00"/>
      </a:accent3>
      <a:accent4>
        <a:srgbClr val="7F7F7F"/>
      </a:accent4>
      <a:accent5>
        <a:srgbClr val="C40823"/>
      </a:accent5>
      <a:accent6>
        <a:srgbClr val="FFFF00"/>
      </a:accent6>
      <a:hlink>
        <a:srgbClr val="0000FF"/>
      </a:hlink>
      <a:folHlink>
        <a:srgbClr val="800080"/>
      </a:folHlink>
    </a:clrScheme>
    <a:fontScheme name="Benutzerdefiniert 1">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rgbClr val="0082B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600" b="0" i="0" u="none" strike="noStrike" cap="none" normalizeH="0" baseline="0" dirty="0" err="1" smtClean="0">
            <a:ln>
              <a:noFill/>
            </a:ln>
            <a:solidFill>
              <a:srgbClr val="0082B0"/>
            </a:solidFill>
            <a:effectLst/>
            <a:latin typeface="+mn-lt"/>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1" charset="-128"/>
          </a:defRPr>
        </a:defPPr>
      </a:lstStyle>
    </a:lnDef>
    <a:txDef>
      <a:spPr>
        <a:noFill/>
      </a:spPr>
      <a:bodyPr wrap="square" rtlCol="0">
        <a:spAutoFit/>
      </a:bodyPr>
      <a:lstStyle>
        <a:defPPr>
          <a:defRPr sz="1600" dirty="0" err="1" smtClean="0">
            <a:solidFill>
              <a:srgbClr val="0082B0"/>
            </a:solidFill>
            <a:latin typeface="+mn-lt"/>
          </a:defRPr>
        </a:defPPr>
      </a:lst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olienmaster" id="{ABE4170C-ECBB-4C12-9CDB-1438AA076A2B}" vid="{E59A8CF6-1544-412F-BD41-23A8175CDA0C}"/>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Folienmaster</Template>
  <TotalTime>0</TotalTime>
  <Words>5636</Words>
  <Application>Microsoft Office PowerPoint</Application>
  <PresentationFormat>Breitbild</PresentationFormat>
  <Paragraphs>771</Paragraphs>
  <Slides>60</Slides>
  <Notes>20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60</vt:i4>
      </vt:variant>
    </vt:vector>
  </HeadingPairs>
  <TitlesOfParts>
    <vt:vector size="70" baseType="lpstr">
      <vt:lpstr>MS Gothic</vt:lpstr>
      <vt:lpstr>ＭＳ Ｐゴシック</vt:lpstr>
      <vt:lpstr>Arial</vt:lpstr>
      <vt:lpstr>Arial Narrow</vt:lpstr>
      <vt:lpstr>Calibri</vt:lpstr>
      <vt:lpstr>Symbol</vt:lpstr>
      <vt:lpstr>Times</vt:lpstr>
      <vt:lpstr>TradeGothic Bold</vt:lpstr>
      <vt:lpstr>Wingdings</vt:lpstr>
      <vt:lpstr>Folienmaster</vt:lpstr>
      <vt:lpstr>Explosions-, Gesundheits- und Brandschutz bei Tätigkeiten mit Biogas - Gefährdungen und Schutzmaßnahmen</vt:lpstr>
      <vt:lpstr>Agenda Tätigkeiten mit Biogas – Gefährdungen und Schutzmaßnahmen</vt:lpstr>
      <vt:lpstr>Rechtliche Grundlagen Explosionsschutz</vt:lpstr>
      <vt:lpstr>Rechtliche Grundlagen Explosionsschutz TRBS 1112-1</vt:lpstr>
      <vt:lpstr>Rechtliche Grundlagen Explosionsschutz BetrSichV § 11 / TRGS 529 Nr. 4.2.3</vt:lpstr>
      <vt:lpstr>Grundlagen Explosionsschutz I Was ist nötig, damit eine Explosion stattfinden kann?</vt:lpstr>
      <vt:lpstr>Grundlagen Explosionsschutz II TRGS 721</vt:lpstr>
      <vt:lpstr>Grundlagen Explosionsschutz III Explosionsbereich</vt:lpstr>
      <vt:lpstr>Neu in der TRGS: Hydrolysegas / Wasserstoff TRGS 529 Nr. 3.2.5</vt:lpstr>
      <vt:lpstr>Grundlagen Explosionsschutz IV  TRGS 723</vt:lpstr>
      <vt:lpstr>Gefährdungsbeurteilung Explosionsschutz GefStoffV §6, §11, Anhang 1 und TRGS 529 Nr. 4.1.6</vt:lpstr>
      <vt:lpstr>Zoneneinteilung I TRGS 720 Nr. 2.2 </vt:lpstr>
      <vt:lpstr>Zoneneinteilung II  TRGS 722</vt:lpstr>
      <vt:lpstr>Ex-Zonen-Plan  Quelle: INREETEC GmbH</vt:lpstr>
      <vt:lpstr>Explosionsschutz und Instandhaltung</vt:lpstr>
      <vt:lpstr>PowerPoint-Präsentation</vt:lpstr>
      <vt:lpstr>Allgemeine organisatorische Schutzmaßnahmen TRBS 1112-1 / TRGS 529 Nr. 4.2.5</vt:lpstr>
      <vt:lpstr>Explosionsschutzmaßnahmen TRBS 1112-1 NR 4.2 - 4.4</vt:lpstr>
      <vt:lpstr>Primärer Explosionsschutz TRBS 1112-1</vt:lpstr>
      <vt:lpstr>Primärer Explosionsschutz - Freilüften I TRGS 722 und TRBS 1112-1</vt:lpstr>
      <vt:lpstr>Primärer Explosionsschutz - Freilüften II Arbeitshilfe A002-01 des FvB</vt:lpstr>
      <vt:lpstr>Primärer Explosionsschutz - Freilüften III Arbeitshilfe A002-01 des FvB</vt:lpstr>
      <vt:lpstr>Freimessen und Konzentrationsüberwachung</vt:lpstr>
      <vt:lpstr>Freimessen und Konzentrationsüberwachung</vt:lpstr>
      <vt:lpstr>Fachkunde zum Freimessen TRGS 529 Nr. 4.2.7</vt:lpstr>
      <vt:lpstr>Fachkunde zum Freimessen Umfang der Fortbildung</vt:lpstr>
      <vt:lpstr>Fachkunde zum Freimessen Umfang der Fortbildung</vt:lpstr>
      <vt:lpstr>Frage an die Teilnehmenden</vt:lpstr>
      <vt:lpstr>Lösung</vt:lpstr>
      <vt:lpstr>Prüfung tragbarer Gaswarngeräte DGUV Information 213-057 und 213-056</vt:lpstr>
      <vt:lpstr>Inertisieren TRAS 120 Nr. 3.7</vt:lpstr>
      <vt:lpstr>Sekundärer Explosionsschutz TRBS 1112-1</vt:lpstr>
      <vt:lpstr>Weitere allgemeine Maßnahmen und Verhaltensregeln I TRGS 722, TRGS 529 und TRAS 120</vt:lpstr>
      <vt:lpstr>Weitere allgemeine Maßnahmen und Verhaltensregeln II TRGS 722, TRGS 529 und TRAS 120</vt:lpstr>
      <vt:lpstr>PowerPoint-Präsentation</vt:lpstr>
      <vt:lpstr>Verwendung von Geräten im Ex-Schutz Richtlinie 2014/34/EU (ATEX)</vt:lpstr>
      <vt:lpstr>Einteilung von Geräten in Kategorien  RL 2014/34/EU</vt:lpstr>
      <vt:lpstr>Verwendung von Geräten TRGS 723 </vt:lpstr>
      <vt:lpstr>Kennzeichnung RL 2014/34/EU</vt:lpstr>
      <vt:lpstr>PowerPoint-Präsentation</vt:lpstr>
      <vt:lpstr>Dichtheit von gasführenden Anlagenteilen TRGS 529 4.1.6 und TRGS 722</vt:lpstr>
      <vt:lpstr>Dichtheit von gasführenden Anlagenteilen TRGS 529 4.1.6 und TRGS 722</vt:lpstr>
      <vt:lpstr>Dichtheit von gasführenden Anlagenteilen TRGS 529 4.1.6 und TRGS 722</vt:lpstr>
      <vt:lpstr>EXKURS: Dichtheitsprüfungen – Fachkundige Person TRGS 529 Nr. 4.1.3 und TRAS 120 Nr. 2.6.4</vt:lpstr>
      <vt:lpstr>EXKURS: Dichtheitsprüfungen Auswahl geeigneter Prüf- / Messverfahren</vt:lpstr>
      <vt:lpstr>EXKURS: Dichtheitsprüfungen  TRGS 529 Nr. 4.1.3 – Behebung von Undichtigkeiten</vt:lpstr>
      <vt:lpstr>Arbeiten an Gasleitungen Bausteine der BG Bau</vt:lpstr>
      <vt:lpstr>EXKURS: Allgemeine Hinweise zur Wiederinbetriebnahme von Anlagenteilen</vt:lpstr>
      <vt:lpstr>PowerPoint-Präsentation</vt:lpstr>
      <vt:lpstr>Gefährdungsbeurteilung und Schutzmaßnahmen  TRGS 529, 4.2.11</vt:lpstr>
      <vt:lpstr>EXKURS: Feuergefährlichen Tätigkeiten</vt:lpstr>
      <vt:lpstr>Brandschutzordnung</vt:lpstr>
      <vt:lpstr>Technischer Brandschutz: Löscheinrichtungen TRGS 529 4.2.11, TRAS 120 2.2.1 und 2.2.2</vt:lpstr>
      <vt:lpstr>Flucht und Rettungswege</vt:lpstr>
      <vt:lpstr>Beispiel Organisatorischer Brandschutz ASR 1.3</vt:lpstr>
      <vt:lpstr>Feuerwehrplan  TRGS 529 Nr. 5.10.2</vt:lpstr>
      <vt:lpstr>Beispiel  Feuerwehrplan (Quelle: Inreetec GmBH)</vt:lpstr>
      <vt:lpstr>PowerPoint-Präsentation</vt:lpstr>
      <vt:lpstr>Hilfsmittel</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Geltende rechtliche Vorgaben: TI 4, TRGS 529, BetrSichV, GefStoffV...</dc:title>
  <dc:creator>Marion Wiesheu</dc:creator>
  <cp:lastModifiedBy>Marion Wiesheu</cp:lastModifiedBy>
  <cp:revision>256</cp:revision>
  <dcterms:created xsi:type="dcterms:W3CDTF">2017-10-26T11:06:29Z</dcterms:created>
  <dcterms:modified xsi:type="dcterms:W3CDTF">2025-12-18T12:05:14Z</dcterms:modified>
</cp:coreProperties>
</file>