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6" r:id="rId1"/>
  </p:sldMasterIdLst>
  <p:notesMasterIdLst>
    <p:notesMasterId r:id="rId41"/>
  </p:notesMasterIdLst>
  <p:sldIdLst>
    <p:sldId id="1042" r:id="rId2"/>
    <p:sldId id="1043" r:id="rId3"/>
    <p:sldId id="2059" r:id="rId4"/>
    <p:sldId id="2023" r:id="rId5"/>
    <p:sldId id="2024" r:id="rId6"/>
    <p:sldId id="2038" r:id="rId7"/>
    <p:sldId id="2047" r:id="rId8"/>
    <p:sldId id="2050" r:id="rId9"/>
    <p:sldId id="2051" r:id="rId10"/>
    <p:sldId id="2066" r:id="rId11"/>
    <p:sldId id="2067" r:id="rId12"/>
    <p:sldId id="2068" r:id="rId13"/>
    <p:sldId id="2069" r:id="rId14"/>
    <p:sldId id="2065" r:id="rId15"/>
    <p:sldId id="2060" r:id="rId16"/>
    <p:sldId id="2046" r:id="rId17"/>
    <p:sldId id="2026" r:id="rId18"/>
    <p:sldId id="2027" r:id="rId19"/>
    <p:sldId id="2028" r:id="rId20"/>
    <p:sldId id="2048" r:id="rId21"/>
    <p:sldId id="325" r:id="rId22"/>
    <p:sldId id="326" r:id="rId23"/>
    <p:sldId id="352" r:id="rId24"/>
    <p:sldId id="2057" r:id="rId25"/>
    <p:sldId id="2058" r:id="rId26"/>
    <p:sldId id="2052" r:id="rId27"/>
    <p:sldId id="2030" r:id="rId28"/>
    <p:sldId id="2056" r:id="rId29"/>
    <p:sldId id="2054" r:id="rId30"/>
    <p:sldId id="2070" r:id="rId31"/>
    <p:sldId id="2064" r:id="rId32"/>
    <p:sldId id="995" r:id="rId33"/>
    <p:sldId id="996" r:id="rId34"/>
    <p:sldId id="997" r:id="rId35"/>
    <p:sldId id="2043" r:id="rId36"/>
    <p:sldId id="2045" r:id="rId37"/>
    <p:sldId id="2061" r:id="rId38"/>
    <p:sldId id="2063" r:id="rId39"/>
    <p:sldId id="507" r:id="rId4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M" initials="M" lastIdx="1" clrIdx="0"/>
  <p:cmAuthor id="1" name="MW" initials="M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11694F-8990-490C-8866-197D45800E0D}" v="44" dt="2025-07-29T13:50:40.9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3" autoAdjust="0"/>
    <p:restoredTop sz="93557" autoAdjust="0"/>
  </p:normalViewPr>
  <p:slideViewPr>
    <p:cSldViewPr>
      <p:cViewPr varScale="1">
        <p:scale>
          <a:sx n="99" d="100"/>
          <a:sy n="99" d="100"/>
        </p:scale>
        <p:origin x="660" y="306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on Wiesheu" userId="e31b03c9-5b94-4bcb-bb10-ddf71751b58d" providerId="ADAL" clId="{6D11694F-8990-490C-8866-197D45800E0D}"/>
    <pc:docChg chg="undo custSel addSld delSld modSld">
      <pc:chgData name="Marion Wiesheu" userId="e31b03c9-5b94-4bcb-bb10-ddf71751b58d" providerId="ADAL" clId="{6D11694F-8990-490C-8866-197D45800E0D}" dt="2025-07-29T13:50:40.901" v="1956"/>
      <pc:docMkLst>
        <pc:docMk/>
      </pc:docMkLst>
      <pc:sldChg chg="add">
        <pc:chgData name="Marion Wiesheu" userId="e31b03c9-5b94-4bcb-bb10-ddf71751b58d" providerId="ADAL" clId="{6D11694F-8990-490C-8866-197D45800E0D}" dt="2025-07-29T06:00:24.766" v="475"/>
        <pc:sldMkLst>
          <pc:docMk/>
          <pc:sldMk cId="2310777652" sldId="325"/>
        </pc:sldMkLst>
      </pc:sldChg>
      <pc:sldChg chg="add">
        <pc:chgData name="Marion Wiesheu" userId="e31b03c9-5b94-4bcb-bb10-ddf71751b58d" providerId="ADAL" clId="{6D11694F-8990-490C-8866-197D45800E0D}" dt="2025-07-29T06:00:24.766" v="475"/>
        <pc:sldMkLst>
          <pc:docMk/>
          <pc:sldMk cId="2422876313" sldId="326"/>
        </pc:sldMkLst>
      </pc:sldChg>
      <pc:sldChg chg="add">
        <pc:chgData name="Marion Wiesheu" userId="e31b03c9-5b94-4bcb-bb10-ddf71751b58d" providerId="ADAL" clId="{6D11694F-8990-490C-8866-197D45800E0D}" dt="2025-07-29T06:00:24.766" v="475"/>
        <pc:sldMkLst>
          <pc:docMk/>
          <pc:sldMk cId="2250645278" sldId="352"/>
        </pc:sldMkLst>
      </pc:sldChg>
      <pc:sldChg chg="del">
        <pc:chgData name="Marion Wiesheu" userId="e31b03c9-5b94-4bcb-bb10-ddf71751b58d" providerId="ADAL" clId="{6D11694F-8990-490C-8866-197D45800E0D}" dt="2025-07-29T05:13:22.567" v="472" actId="47"/>
        <pc:sldMkLst>
          <pc:docMk/>
          <pc:sldMk cId="3147813277" sldId="989"/>
        </pc:sldMkLst>
      </pc:sldChg>
      <pc:sldChg chg="add">
        <pc:chgData name="Marion Wiesheu" userId="e31b03c9-5b94-4bcb-bb10-ddf71751b58d" providerId="ADAL" clId="{6D11694F-8990-490C-8866-197D45800E0D}" dt="2025-07-29T13:50:15.589" v="1955"/>
        <pc:sldMkLst>
          <pc:docMk/>
          <pc:sldMk cId="1754586793" sldId="995"/>
        </pc:sldMkLst>
      </pc:sldChg>
      <pc:sldChg chg="add">
        <pc:chgData name="Marion Wiesheu" userId="e31b03c9-5b94-4bcb-bb10-ddf71751b58d" providerId="ADAL" clId="{6D11694F-8990-490C-8866-197D45800E0D}" dt="2025-07-29T13:50:15.589" v="1955"/>
        <pc:sldMkLst>
          <pc:docMk/>
          <pc:sldMk cId="3260218833" sldId="996"/>
        </pc:sldMkLst>
      </pc:sldChg>
      <pc:sldChg chg="add">
        <pc:chgData name="Marion Wiesheu" userId="e31b03c9-5b94-4bcb-bb10-ddf71751b58d" providerId="ADAL" clId="{6D11694F-8990-490C-8866-197D45800E0D}" dt="2025-07-29T13:50:40.901" v="1956"/>
        <pc:sldMkLst>
          <pc:docMk/>
          <pc:sldMk cId="1434579379" sldId="997"/>
        </pc:sldMkLst>
      </pc:sldChg>
      <pc:sldChg chg="modSp mod">
        <pc:chgData name="Marion Wiesheu" userId="e31b03c9-5b94-4bcb-bb10-ddf71751b58d" providerId="ADAL" clId="{6D11694F-8990-490C-8866-197D45800E0D}" dt="2025-07-29T05:02:18.334" v="115" actId="6549"/>
        <pc:sldMkLst>
          <pc:docMk/>
          <pc:sldMk cId="0" sldId="1042"/>
        </pc:sldMkLst>
        <pc:spChg chg="mod">
          <ac:chgData name="Marion Wiesheu" userId="e31b03c9-5b94-4bcb-bb10-ddf71751b58d" providerId="ADAL" clId="{6D11694F-8990-490C-8866-197D45800E0D}" dt="2025-07-29T05:02:18.334" v="115" actId="6549"/>
          <ac:spMkLst>
            <pc:docMk/>
            <pc:sldMk cId="0" sldId="1042"/>
            <ac:spMk id="4098" creationId="{00000000-0000-0000-0000-000000000000}"/>
          </ac:spMkLst>
        </pc:spChg>
      </pc:sldChg>
      <pc:sldChg chg="modSp mod">
        <pc:chgData name="Marion Wiesheu" userId="e31b03c9-5b94-4bcb-bb10-ddf71751b58d" providerId="ADAL" clId="{6D11694F-8990-490C-8866-197D45800E0D}" dt="2025-07-29T05:03:58.622" v="380" actId="20577"/>
        <pc:sldMkLst>
          <pc:docMk/>
          <pc:sldMk cId="2498857649" sldId="1043"/>
        </pc:sldMkLst>
        <pc:spChg chg="mod">
          <ac:chgData name="Marion Wiesheu" userId="e31b03c9-5b94-4bcb-bb10-ddf71751b58d" providerId="ADAL" clId="{6D11694F-8990-490C-8866-197D45800E0D}" dt="2025-07-29T05:03:58.622" v="380" actId="20577"/>
          <ac:spMkLst>
            <pc:docMk/>
            <pc:sldMk cId="2498857649" sldId="1043"/>
            <ac:spMk id="4" creationId="{00000000-0000-0000-0000-000000000000}"/>
          </ac:spMkLst>
        </pc:spChg>
      </pc:sldChg>
      <pc:sldChg chg="add">
        <pc:chgData name="Marion Wiesheu" userId="e31b03c9-5b94-4bcb-bb10-ddf71751b58d" providerId="ADAL" clId="{6D11694F-8990-490C-8866-197D45800E0D}" dt="2025-07-29T05:28:16.965" v="473"/>
        <pc:sldMkLst>
          <pc:docMk/>
          <pc:sldMk cId="4077441915" sldId="2026"/>
        </pc:sldMkLst>
      </pc:sldChg>
      <pc:sldChg chg="add">
        <pc:chgData name="Marion Wiesheu" userId="e31b03c9-5b94-4bcb-bb10-ddf71751b58d" providerId="ADAL" clId="{6D11694F-8990-490C-8866-197D45800E0D}" dt="2025-07-29T05:28:50.654" v="474"/>
        <pc:sldMkLst>
          <pc:docMk/>
          <pc:sldMk cId="1922335723" sldId="2027"/>
        </pc:sldMkLst>
      </pc:sldChg>
      <pc:sldChg chg="add">
        <pc:chgData name="Marion Wiesheu" userId="e31b03c9-5b94-4bcb-bb10-ddf71751b58d" providerId="ADAL" clId="{6D11694F-8990-490C-8866-197D45800E0D}" dt="2025-07-29T05:28:50.654" v="474"/>
        <pc:sldMkLst>
          <pc:docMk/>
          <pc:sldMk cId="308647051" sldId="2028"/>
        </pc:sldMkLst>
      </pc:sldChg>
      <pc:sldChg chg="addSp delSp modSp mod">
        <pc:chgData name="Marion Wiesheu" userId="e31b03c9-5b94-4bcb-bb10-ddf71751b58d" providerId="ADAL" clId="{6D11694F-8990-490C-8866-197D45800E0D}" dt="2025-07-29T06:34:46.912" v="1783" actId="20577"/>
        <pc:sldMkLst>
          <pc:docMk/>
          <pc:sldMk cId="353377348" sldId="2030"/>
        </pc:sldMkLst>
        <pc:spChg chg="mod">
          <ac:chgData name="Marion Wiesheu" userId="e31b03c9-5b94-4bcb-bb10-ddf71751b58d" providerId="ADAL" clId="{6D11694F-8990-490C-8866-197D45800E0D}" dt="2025-07-29T06:33:50.791" v="1558" actId="20577"/>
          <ac:spMkLst>
            <pc:docMk/>
            <pc:sldMk cId="353377348" sldId="2030"/>
            <ac:spMk id="2" creationId="{45C1CF91-336C-BD31-FDB9-16355163A496}"/>
          </ac:spMkLst>
        </pc:spChg>
        <pc:spChg chg="mod">
          <ac:chgData name="Marion Wiesheu" userId="e31b03c9-5b94-4bcb-bb10-ddf71751b58d" providerId="ADAL" clId="{6D11694F-8990-490C-8866-197D45800E0D}" dt="2025-07-29T06:34:46.912" v="1783" actId="20577"/>
          <ac:spMkLst>
            <pc:docMk/>
            <pc:sldMk cId="353377348" sldId="2030"/>
            <ac:spMk id="5" creationId="{11F16A98-C8D3-59BB-2EBD-0675D4CBB3F4}"/>
          </ac:spMkLst>
        </pc:spChg>
        <pc:graphicFrameChg chg="add del mod">
          <ac:chgData name="Marion Wiesheu" userId="e31b03c9-5b94-4bcb-bb10-ddf71751b58d" providerId="ADAL" clId="{6D11694F-8990-490C-8866-197D45800E0D}" dt="2025-07-29T06:33:16.541" v="1532" actId="478"/>
          <ac:graphicFrameMkLst>
            <pc:docMk/>
            <pc:sldMk cId="353377348" sldId="2030"/>
            <ac:graphicFrameMk id="6" creationId="{C561809E-B8D2-0905-A58E-F1EB2E544453}"/>
          </ac:graphicFrameMkLst>
        </pc:graphicFrameChg>
        <pc:graphicFrameChg chg="add del mod">
          <ac:chgData name="Marion Wiesheu" userId="e31b03c9-5b94-4bcb-bb10-ddf71751b58d" providerId="ADAL" clId="{6D11694F-8990-490C-8866-197D45800E0D}" dt="2025-07-29T06:33:15.864" v="1531" actId="478"/>
          <ac:graphicFrameMkLst>
            <pc:docMk/>
            <pc:sldMk cId="353377348" sldId="2030"/>
            <ac:graphicFrameMk id="7" creationId="{7F037754-EBD6-F876-59AD-F345A530E482}"/>
          </ac:graphicFrameMkLst>
        </pc:graphicFrameChg>
        <pc:graphicFrameChg chg="add del mod">
          <ac:chgData name="Marion Wiesheu" userId="e31b03c9-5b94-4bcb-bb10-ddf71751b58d" providerId="ADAL" clId="{6D11694F-8990-490C-8866-197D45800E0D}" dt="2025-07-29T06:33:15.269" v="1530" actId="478"/>
          <ac:graphicFrameMkLst>
            <pc:docMk/>
            <pc:sldMk cId="353377348" sldId="2030"/>
            <ac:graphicFrameMk id="8" creationId="{6CDCCCFF-EF90-65A4-BA14-D4C5C0729EE9}"/>
          </ac:graphicFrameMkLst>
        </pc:graphicFrameChg>
        <pc:graphicFrameChg chg="add del mod">
          <ac:chgData name="Marion Wiesheu" userId="e31b03c9-5b94-4bcb-bb10-ddf71751b58d" providerId="ADAL" clId="{6D11694F-8990-490C-8866-197D45800E0D}" dt="2025-07-29T06:33:14.776" v="1529" actId="478"/>
          <ac:graphicFrameMkLst>
            <pc:docMk/>
            <pc:sldMk cId="353377348" sldId="2030"/>
            <ac:graphicFrameMk id="9" creationId="{8E7AC68D-CCF7-0F0E-F9EF-E6F3BF756C1C}"/>
          </ac:graphicFrameMkLst>
        </pc:graphicFrameChg>
        <pc:graphicFrameChg chg="add del mod">
          <ac:chgData name="Marion Wiesheu" userId="e31b03c9-5b94-4bcb-bb10-ddf71751b58d" providerId="ADAL" clId="{6D11694F-8990-490C-8866-197D45800E0D}" dt="2025-07-29T06:33:14.176" v="1528" actId="478"/>
          <ac:graphicFrameMkLst>
            <pc:docMk/>
            <pc:sldMk cId="353377348" sldId="2030"/>
            <ac:graphicFrameMk id="10" creationId="{9A7D9832-007C-3AE5-8CD1-16F6C42C602C}"/>
          </ac:graphicFrameMkLst>
        </pc:graphicFrameChg>
        <pc:graphicFrameChg chg="add del mod">
          <ac:chgData name="Marion Wiesheu" userId="e31b03c9-5b94-4bcb-bb10-ddf71751b58d" providerId="ADAL" clId="{6D11694F-8990-490C-8866-197D45800E0D}" dt="2025-07-29T06:33:13.462" v="1527" actId="478"/>
          <ac:graphicFrameMkLst>
            <pc:docMk/>
            <pc:sldMk cId="353377348" sldId="2030"/>
            <ac:graphicFrameMk id="11" creationId="{F19F20C1-F421-A3E3-518D-AE0A0CE33E93}"/>
          </ac:graphicFrameMkLst>
        </pc:graphicFrameChg>
        <pc:graphicFrameChg chg="add del mod modGraphic">
          <ac:chgData name="Marion Wiesheu" userId="e31b03c9-5b94-4bcb-bb10-ddf71751b58d" providerId="ADAL" clId="{6D11694F-8990-490C-8866-197D45800E0D}" dt="2025-07-29T06:33:11.416" v="1526" actId="478"/>
          <ac:graphicFrameMkLst>
            <pc:docMk/>
            <pc:sldMk cId="353377348" sldId="2030"/>
            <ac:graphicFrameMk id="12" creationId="{913F1FF6-2421-4C0E-0D9D-B9BDE5567FA5}"/>
          </ac:graphicFrameMkLst>
        </pc:graphicFrameChg>
        <pc:graphicFrameChg chg="add del mod modGraphic">
          <ac:chgData name="Marion Wiesheu" userId="e31b03c9-5b94-4bcb-bb10-ddf71751b58d" providerId="ADAL" clId="{6D11694F-8990-490C-8866-197D45800E0D}" dt="2025-07-29T06:33:02.923" v="1523" actId="478"/>
          <ac:graphicFrameMkLst>
            <pc:docMk/>
            <pc:sldMk cId="353377348" sldId="2030"/>
            <ac:graphicFrameMk id="13" creationId="{35A36843-F99F-F98E-086A-64264CCC2DF2}"/>
          </ac:graphicFrameMkLst>
        </pc:graphicFrameChg>
      </pc:sldChg>
      <pc:sldChg chg="del">
        <pc:chgData name="Marion Wiesheu" userId="e31b03c9-5b94-4bcb-bb10-ddf71751b58d" providerId="ADAL" clId="{6D11694F-8990-490C-8866-197D45800E0D}" dt="2025-07-29T05:04:13.540" v="381" actId="47"/>
        <pc:sldMkLst>
          <pc:docMk/>
          <pc:sldMk cId="0" sldId="2039"/>
        </pc:sldMkLst>
      </pc:sldChg>
      <pc:sldChg chg="del">
        <pc:chgData name="Marion Wiesheu" userId="e31b03c9-5b94-4bcb-bb10-ddf71751b58d" providerId="ADAL" clId="{6D11694F-8990-490C-8866-197D45800E0D}" dt="2025-07-29T05:13:19.260" v="471" actId="47"/>
        <pc:sldMkLst>
          <pc:docMk/>
          <pc:sldMk cId="3547959030" sldId="2044"/>
        </pc:sldMkLst>
      </pc:sldChg>
      <pc:sldChg chg="addSp delSp modSp new mod modClrScheme chgLayout">
        <pc:chgData name="Marion Wiesheu" userId="e31b03c9-5b94-4bcb-bb10-ddf71751b58d" providerId="ADAL" clId="{6D11694F-8990-490C-8866-197D45800E0D}" dt="2025-07-29T06:11:23.185" v="740" actId="20577"/>
        <pc:sldMkLst>
          <pc:docMk/>
          <pc:sldMk cId="3756159794" sldId="2047"/>
        </pc:sldMkLst>
        <pc:spChg chg="mod ord">
          <ac:chgData name="Marion Wiesheu" userId="e31b03c9-5b94-4bcb-bb10-ddf71751b58d" providerId="ADAL" clId="{6D11694F-8990-490C-8866-197D45800E0D}" dt="2025-07-29T06:08:29.269" v="573" actId="700"/>
          <ac:spMkLst>
            <pc:docMk/>
            <pc:sldMk cId="3756159794" sldId="2047"/>
            <ac:spMk id="2" creationId="{386F06B2-74EE-55B7-5D57-7D75568498E4}"/>
          </ac:spMkLst>
        </pc:spChg>
        <pc:spChg chg="mod ord">
          <ac:chgData name="Marion Wiesheu" userId="e31b03c9-5b94-4bcb-bb10-ddf71751b58d" providerId="ADAL" clId="{6D11694F-8990-490C-8866-197D45800E0D}" dt="2025-07-29T06:08:29.269" v="573" actId="700"/>
          <ac:spMkLst>
            <pc:docMk/>
            <pc:sldMk cId="3756159794" sldId="2047"/>
            <ac:spMk id="3" creationId="{6B0DCFA1-5647-FFCD-F16C-86033F683B2B}"/>
          </ac:spMkLst>
        </pc:spChg>
        <pc:spChg chg="add mod ord">
          <ac:chgData name="Marion Wiesheu" userId="e31b03c9-5b94-4bcb-bb10-ddf71751b58d" providerId="ADAL" clId="{6D11694F-8990-490C-8866-197D45800E0D}" dt="2025-07-29T06:08:29.269" v="573" actId="700"/>
          <ac:spMkLst>
            <pc:docMk/>
            <pc:sldMk cId="3756159794" sldId="2047"/>
            <ac:spMk id="4" creationId="{3F6AF9C2-CA53-45B4-CF04-76837B5ABB49}"/>
          </ac:spMkLst>
        </pc:spChg>
        <pc:spChg chg="add mod ord">
          <ac:chgData name="Marion Wiesheu" userId="e31b03c9-5b94-4bcb-bb10-ddf71751b58d" providerId="ADAL" clId="{6D11694F-8990-490C-8866-197D45800E0D}" dt="2025-07-29T06:11:23.185" v="740" actId="20577"/>
          <ac:spMkLst>
            <pc:docMk/>
            <pc:sldMk cId="3756159794" sldId="2047"/>
            <ac:spMk id="5" creationId="{52AAC5A8-13E8-C0A2-F661-219238937D9A}"/>
          </ac:spMkLst>
        </pc:spChg>
        <pc:spChg chg="add del mod">
          <ac:chgData name="Marion Wiesheu" userId="e31b03c9-5b94-4bcb-bb10-ddf71751b58d" providerId="ADAL" clId="{6D11694F-8990-490C-8866-197D45800E0D}" dt="2025-07-29T06:08:22.786" v="572" actId="478"/>
          <ac:spMkLst>
            <pc:docMk/>
            <pc:sldMk cId="3756159794" sldId="2047"/>
            <ac:spMk id="7" creationId="{51C67C47-E18C-17D9-8B98-5832299D7169}"/>
          </ac:spMkLst>
        </pc:spChg>
        <pc:picChg chg="add mod">
          <ac:chgData name="Marion Wiesheu" userId="e31b03c9-5b94-4bcb-bb10-ddf71751b58d" providerId="ADAL" clId="{6D11694F-8990-490C-8866-197D45800E0D}" dt="2025-07-29T06:08:51.700" v="579" actId="1076"/>
          <ac:picMkLst>
            <pc:docMk/>
            <pc:sldMk cId="3756159794" sldId="2047"/>
            <ac:picMk id="6" creationId="{79A7C8A7-EA4D-00B9-7A27-6B8020913681}"/>
          </ac:picMkLst>
        </pc:picChg>
      </pc:sldChg>
      <pc:sldChg chg="modSp add mod">
        <pc:chgData name="Marion Wiesheu" userId="e31b03c9-5b94-4bcb-bb10-ddf71751b58d" providerId="ADAL" clId="{6D11694F-8990-490C-8866-197D45800E0D}" dt="2025-07-29T06:00:48.132" v="510" actId="20577"/>
        <pc:sldMkLst>
          <pc:docMk/>
          <pc:sldMk cId="1328733097" sldId="2048"/>
        </pc:sldMkLst>
        <pc:spChg chg="mod">
          <ac:chgData name="Marion Wiesheu" userId="e31b03c9-5b94-4bcb-bb10-ddf71751b58d" providerId="ADAL" clId="{6D11694F-8990-490C-8866-197D45800E0D}" dt="2025-07-29T06:00:48.132" v="510" actId="20577"/>
          <ac:spMkLst>
            <pc:docMk/>
            <pc:sldMk cId="1328733097" sldId="2048"/>
            <ac:spMk id="9" creationId="{AAEBC7DF-F820-46E4-449F-75CD16DC6872}"/>
          </ac:spMkLst>
        </pc:spChg>
      </pc:sldChg>
      <pc:sldChg chg="modSp new mod">
        <pc:chgData name="Marion Wiesheu" userId="e31b03c9-5b94-4bcb-bb10-ddf71751b58d" providerId="ADAL" clId="{6D11694F-8990-490C-8866-197D45800E0D}" dt="2025-07-29T06:01:19.017" v="563" actId="20577"/>
        <pc:sldMkLst>
          <pc:docMk/>
          <pc:sldMk cId="1518382030" sldId="2049"/>
        </pc:sldMkLst>
        <pc:spChg chg="mod">
          <ac:chgData name="Marion Wiesheu" userId="e31b03c9-5b94-4bcb-bb10-ddf71751b58d" providerId="ADAL" clId="{6D11694F-8990-490C-8866-197D45800E0D}" dt="2025-07-29T06:01:19.017" v="563" actId="20577"/>
          <ac:spMkLst>
            <pc:docMk/>
            <pc:sldMk cId="1518382030" sldId="2049"/>
            <ac:spMk id="2" creationId="{597D8DF8-4DB2-D15A-6DDE-F53A5AC36B90}"/>
          </ac:spMkLst>
        </pc:spChg>
      </pc:sldChg>
      <pc:sldChg chg="modSp new mod">
        <pc:chgData name="Marion Wiesheu" userId="e31b03c9-5b94-4bcb-bb10-ddf71751b58d" providerId="ADAL" clId="{6D11694F-8990-490C-8866-197D45800E0D}" dt="2025-07-29T06:17:43.334" v="969" actId="20577"/>
        <pc:sldMkLst>
          <pc:docMk/>
          <pc:sldMk cId="3160379945" sldId="2050"/>
        </pc:sldMkLst>
        <pc:spChg chg="mod">
          <ac:chgData name="Marion Wiesheu" userId="e31b03c9-5b94-4bcb-bb10-ddf71751b58d" providerId="ADAL" clId="{6D11694F-8990-490C-8866-197D45800E0D}" dt="2025-07-29T06:12:40.745" v="788" actId="14100"/>
          <ac:spMkLst>
            <pc:docMk/>
            <pc:sldMk cId="3160379945" sldId="2050"/>
            <ac:spMk id="2" creationId="{37972F61-4E2A-DA17-DD39-4F00375B93AC}"/>
          </ac:spMkLst>
        </pc:spChg>
        <pc:spChg chg="mod">
          <ac:chgData name="Marion Wiesheu" userId="e31b03c9-5b94-4bcb-bb10-ddf71751b58d" providerId="ADAL" clId="{6D11694F-8990-490C-8866-197D45800E0D}" dt="2025-07-29T06:17:43.334" v="969" actId="20577"/>
          <ac:spMkLst>
            <pc:docMk/>
            <pc:sldMk cId="3160379945" sldId="2050"/>
            <ac:spMk id="5" creationId="{5467DD89-3372-F289-B1A7-A924F252BB5C}"/>
          </ac:spMkLst>
        </pc:spChg>
      </pc:sldChg>
      <pc:sldChg chg="modSp new mod">
        <pc:chgData name="Marion Wiesheu" userId="e31b03c9-5b94-4bcb-bb10-ddf71751b58d" providerId="ADAL" clId="{6D11694F-8990-490C-8866-197D45800E0D}" dt="2025-07-29T06:21:52.769" v="1125" actId="14100"/>
        <pc:sldMkLst>
          <pc:docMk/>
          <pc:sldMk cId="3092947391" sldId="2051"/>
        </pc:sldMkLst>
        <pc:spChg chg="mod">
          <ac:chgData name="Marion Wiesheu" userId="e31b03c9-5b94-4bcb-bb10-ddf71751b58d" providerId="ADAL" clId="{6D11694F-8990-490C-8866-197D45800E0D}" dt="2025-07-29T06:21:52.769" v="1125" actId="14100"/>
          <ac:spMkLst>
            <pc:docMk/>
            <pc:sldMk cId="3092947391" sldId="2051"/>
            <ac:spMk id="2" creationId="{4A2FAB99-DA4E-214E-DE75-EBBF5B58244C}"/>
          </ac:spMkLst>
        </pc:spChg>
        <pc:spChg chg="mod">
          <ac:chgData name="Marion Wiesheu" userId="e31b03c9-5b94-4bcb-bb10-ddf71751b58d" providerId="ADAL" clId="{6D11694F-8990-490C-8866-197D45800E0D}" dt="2025-07-29T06:21:42.249" v="1123" actId="20577"/>
          <ac:spMkLst>
            <pc:docMk/>
            <pc:sldMk cId="3092947391" sldId="2051"/>
            <ac:spMk id="5" creationId="{EFD8C2B6-9F23-E22F-6E5D-889E73155788}"/>
          </ac:spMkLst>
        </pc:spChg>
      </pc:sldChg>
      <pc:sldChg chg="addSp delSp modSp new mod modClrScheme chgLayout">
        <pc:chgData name="Marion Wiesheu" userId="e31b03c9-5b94-4bcb-bb10-ddf71751b58d" providerId="ADAL" clId="{6D11694F-8990-490C-8866-197D45800E0D}" dt="2025-07-29T06:30:11.633" v="1496" actId="20577"/>
        <pc:sldMkLst>
          <pc:docMk/>
          <pc:sldMk cId="2429684352" sldId="2052"/>
        </pc:sldMkLst>
        <pc:spChg chg="mod ord">
          <ac:chgData name="Marion Wiesheu" userId="e31b03c9-5b94-4bcb-bb10-ddf71751b58d" providerId="ADAL" clId="{6D11694F-8990-490C-8866-197D45800E0D}" dt="2025-07-29T06:23:20.255" v="1127" actId="700"/>
          <ac:spMkLst>
            <pc:docMk/>
            <pc:sldMk cId="2429684352" sldId="2052"/>
            <ac:spMk id="2" creationId="{B3C82E27-9504-CD23-232A-9E8F591F6AD6}"/>
          </ac:spMkLst>
        </pc:spChg>
        <pc:spChg chg="mod ord">
          <ac:chgData name="Marion Wiesheu" userId="e31b03c9-5b94-4bcb-bb10-ddf71751b58d" providerId="ADAL" clId="{6D11694F-8990-490C-8866-197D45800E0D}" dt="2025-07-29T06:23:20.255" v="1127" actId="700"/>
          <ac:spMkLst>
            <pc:docMk/>
            <pc:sldMk cId="2429684352" sldId="2052"/>
            <ac:spMk id="3" creationId="{E9F57356-EC50-D4DA-EC03-468F965636F7}"/>
          </ac:spMkLst>
        </pc:spChg>
        <pc:spChg chg="del mod ord">
          <ac:chgData name="Marion Wiesheu" userId="e31b03c9-5b94-4bcb-bb10-ddf71751b58d" providerId="ADAL" clId="{6D11694F-8990-490C-8866-197D45800E0D}" dt="2025-07-29T06:23:20.255" v="1127" actId="700"/>
          <ac:spMkLst>
            <pc:docMk/>
            <pc:sldMk cId="2429684352" sldId="2052"/>
            <ac:spMk id="4" creationId="{EDB04D3E-1139-29F4-7562-D3FEEA280881}"/>
          </ac:spMkLst>
        </pc:spChg>
        <pc:spChg chg="del mod ord">
          <ac:chgData name="Marion Wiesheu" userId="e31b03c9-5b94-4bcb-bb10-ddf71751b58d" providerId="ADAL" clId="{6D11694F-8990-490C-8866-197D45800E0D}" dt="2025-07-29T06:23:20.255" v="1127" actId="700"/>
          <ac:spMkLst>
            <pc:docMk/>
            <pc:sldMk cId="2429684352" sldId="2052"/>
            <ac:spMk id="5" creationId="{776D2232-E3F1-137A-71CD-864B27D0F6E0}"/>
          </ac:spMkLst>
        </pc:spChg>
        <pc:spChg chg="add mod ord">
          <ac:chgData name="Marion Wiesheu" userId="e31b03c9-5b94-4bcb-bb10-ddf71751b58d" providerId="ADAL" clId="{6D11694F-8990-490C-8866-197D45800E0D}" dt="2025-07-29T06:24:54.067" v="1151" actId="14100"/>
          <ac:spMkLst>
            <pc:docMk/>
            <pc:sldMk cId="2429684352" sldId="2052"/>
            <ac:spMk id="6" creationId="{D42DECA6-5BDC-F193-A4E1-A32FD2CB82B6}"/>
          </ac:spMkLst>
        </pc:spChg>
        <pc:spChg chg="add del mod ord">
          <ac:chgData name="Marion Wiesheu" userId="e31b03c9-5b94-4bcb-bb10-ddf71751b58d" providerId="ADAL" clId="{6D11694F-8990-490C-8866-197D45800E0D}" dt="2025-07-29T06:30:11.633" v="1496" actId="20577"/>
          <ac:spMkLst>
            <pc:docMk/>
            <pc:sldMk cId="2429684352" sldId="2052"/>
            <ac:spMk id="7" creationId="{638E1F80-38A3-B609-D47D-0F110CF9B136}"/>
          </ac:spMkLst>
        </pc:spChg>
        <pc:spChg chg="add del mod">
          <ac:chgData name="Marion Wiesheu" userId="e31b03c9-5b94-4bcb-bb10-ddf71751b58d" providerId="ADAL" clId="{6D11694F-8990-490C-8866-197D45800E0D}" dt="2025-07-29T06:24:32.815" v="1142" actId="478"/>
          <ac:spMkLst>
            <pc:docMk/>
            <pc:sldMk cId="2429684352" sldId="2052"/>
            <ac:spMk id="8" creationId="{E66E7EB1-CF8D-F897-2376-9B1FCB4C2B64}"/>
          </ac:spMkLst>
        </pc:spChg>
        <pc:spChg chg="add del mod">
          <ac:chgData name="Marion Wiesheu" userId="e31b03c9-5b94-4bcb-bb10-ddf71751b58d" providerId="ADAL" clId="{6D11694F-8990-490C-8866-197D45800E0D}" dt="2025-07-29T06:24:44.543" v="1147" actId="478"/>
          <ac:spMkLst>
            <pc:docMk/>
            <pc:sldMk cId="2429684352" sldId="2052"/>
            <ac:spMk id="9" creationId="{90553620-77D2-2D17-3DA4-0052E537EA1F}"/>
          </ac:spMkLst>
        </pc:spChg>
        <pc:spChg chg="add del mod">
          <ac:chgData name="Marion Wiesheu" userId="e31b03c9-5b94-4bcb-bb10-ddf71751b58d" providerId="ADAL" clId="{6D11694F-8990-490C-8866-197D45800E0D}" dt="2025-07-29T06:24:44.548" v="1149"/>
          <ac:spMkLst>
            <pc:docMk/>
            <pc:sldMk cId="2429684352" sldId="2052"/>
            <ac:spMk id="10" creationId="{D75F3238-9016-2891-9B7C-96B097567678}"/>
          </ac:spMkLst>
        </pc:spChg>
      </pc:sldChg>
      <pc:sldChg chg="modSp add mod">
        <pc:chgData name="Marion Wiesheu" userId="e31b03c9-5b94-4bcb-bb10-ddf71751b58d" providerId="ADAL" clId="{6D11694F-8990-490C-8866-197D45800E0D}" dt="2025-07-29T06:46:55.972" v="1954" actId="255"/>
        <pc:sldMkLst>
          <pc:docMk/>
          <pc:sldMk cId="1132783282" sldId="2053"/>
        </pc:sldMkLst>
        <pc:spChg chg="mod">
          <ac:chgData name="Marion Wiesheu" userId="e31b03c9-5b94-4bcb-bb10-ddf71751b58d" providerId="ADAL" clId="{6D11694F-8990-490C-8866-197D45800E0D}" dt="2025-07-29T06:35:30.532" v="1851" actId="20577"/>
          <ac:spMkLst>
            <pc:docMk/>
            <pc:sldMk cId="1132783282" sldId="2053"/>
            <ac:spMk id="2" creationId="{ABBAA2D4-EC88-AA52-F61A-151050BA8484}"/>
          </ac:spMkLst>
        </pc:spChg>
        <pc:spChg chg="mod">
          <ac:chgData name="Marion Wiesheu" userId="e31b03c9-5b94-4bcb-bb10-ddf71751b58d" providerId="ADAL" clId="{6D11694F-8990-490C-8866-197D45800E0D}" dt="2025-07-29T06:46:55.972" v="1954" actId="255"/>
          <ac:spMkLst>
            <pc:docMk/>
            <pc:sldMk cId="1132783282" sldId="2053"/>
            <ac:spMk id="5" creationId="{EF3E4EE6-93A6-16B2-3D26-05EF732059D8}"/>
          </ac:spMkLst>
        </pc:spChg>
      </pc:sldChg>
      <pc:sldChg chg="modSp add mod">
        <pc:chgData name="Marion Wiesheu" userId="e31b03c9-5b94-4bcb-bb10-ddf71751b58d" providerId="ADAL" clId="{6D11694F-8990-490C-8866-197D45800E0D}" dt="2025-07-29T06:46:50.776" v="1953" actId="255"/>
        <pc:sldMkLst>
          <pc:docMk/>
          <pc:sldMk cId="1143864486" sldId="2054"/>
        </pc:sldMkLst>
        <pc:spChg chg="mod">
          <ac:chgData name="Marion Wiesheu" userId="e31b03c9-5b94-4bcb-bb10-ddf71751b58d" providerId="ADAL" clId="{6D11694F-8990-490C-8866-197D45800E0D}" dt="2025-07-29T06:46:50.776" v="1953" actId="255"/>
          <ac:spMkLst>
            <pc:docMk/>
            <pc:sldMk cId="1143864486" sldId="2054"/>
            <ac:spMk id="5" creationId="{0FC6D96C-44E3-39BB-D5ED-6E397195EDBE}"/>
          </ac:spMkLst>
        </pc:spChg>
      </pc:sldChg>
      <pc:sldChg chg="modSp add mod">
        <pc:chgData name="Marion Wiesheu" userId="e31b03c9-5b94-4bcb-bb10-ddf71751b58d" providerId="ADAL" clId="{6D11694F-8990-490C-8866-197D45800E0D}" dt="2025-07-29T06:46:44.740" v="1952" actId="255"/>
        <pc:sldMkLst>
          <pc:docMk/>
          <pc:sldMk cId="2244142329" sldId="2055"/>
        </pc:sldMkLst>
        <pc:spChg chg="mod">
          <ac:chgData name="Marion Wiesheu" userId="e31b03c9-5b94-4bcb-bb10-ddf71751b58d" providerId="ADAL" clId="{6D11694F-8990-490C-8866-197D45800E0D}" dt="2025-07-29T06:46:44.740" v="1952" actId="255"/>
          <ac:spMkLst>
            <pc:docMk/>
            <pc:sldMk cId="2244142329" sldId="2055"/>
            <ac:spMk id="5" creationId="{C508A5B8-D3B7-5754-E68E-136A6B6F8E27}"/>
          </ac:spMkLst>
        </pc:spChg>
      </pc:sldChg>
      <pc:sldChg chg="modSp add mod">
        <pc:chgData name="Marion Wiesheu" userId="e31b03c9-5b94-4bcb-bb10-ddf71751b58d" providerId="ADAL" clId="{6D11694F-8990-490C-8866-197D45800E0D}" dt="2025-07-29T06:45:00.042" v="1951" actId="255"/>
        <pc:sldMkLst>
          <pc:docMk/>
          <pc:sldMk cId="361075556" sldId="2056"/>
        </pc:sldMkLst>
        <pc:spChg chg="mod">
          <ac:chgData name="Marion Wiesheu" userId="e31b03c9-5b94-4bcb-bb10-ddf71751b58d" providerId="ADAL" clId="{6D11694F-8990-490C-8866-197D45800E0D}" dt="2025-07-29T06:45:00.042" v="1951" actId="255"/>
          <ac:spMkLst>
            <pc:docMk/>
            <pc:sldMk cId="361075556" sldId="2056"/>
            <ac:spMk id="5" creationId="{40723B84-6484-5C6C-7007-4650E743888F}"/>
          </ac:spMkLst>
        </pc:spChg>
      </pc:sldChg>
      <pc:sldChg chg="new del">
        <pc:chgData name="Marion Wiesheu" userId="e31b03c9-5b94-4bcb-bb10-ddf71751b58d" providerId="ADAL" clId="{6D11694F-8990-490C-8866-197D45800E0D}" dt="2025-07-29T06:41:48.786" v="1870" actId="47"/>
        <pc:sldMkLst>
          <pc:docMk/>
          <pc:sldMk cId="298415165" sldId="205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51A8D-0E74-40BC-AE41-1EDAD05F0A88}" type="datetimeFigureOut">
              <a:rPr lang="de-DE" smtClean="0"/>
              <a:pPr/>
              <a:t>18.12.2025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4A5948-EBBC-4295-B51E-00EC22312DB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060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4BD7C5-CBE9-445C-A975-61468FDCDE8A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6111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CEF9D6-D926-2D4D-C57A-FD6A87C791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lienbildplatzhalter 1">
            <a:extLst>
              <a:ext uri="{FF2B5EF4-FFF2-40B4-BE49-F238E27FC236}">
                <a16:creationId xmlns:a16="http://schemas.microsoft.com/office/drawing/2014/main" id="{5CA2D3EE-BB83-8A8E-C80A-C364D80E63F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izenplatzhalter 2">
            <a:extLst>
              <a:ext uri="{FF2B5EF4-FFF2-40B4-BE49-F238E27FC236}">
                <a16:creationId xmlns:a16="http://schemas.microsoft.com/office/drawing/2014/main" id="{CA55EB6C-A20E-F24E-C035-A869FF9F71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dirty="0"/>
          </a:p>
        </p:txBody>
      </p:sp>
      <p:sp>
        <p:nvSpPr>
          <p:cNvPr id="47108" name="Foliennummernplatzhalter 3">
            <a:extLst>
              <a:ext uri="{FF2B5EF4-FFF2-40B4-BE49-F238E27FC236}">
                <a16:creationId xmlns:a16="http://schemas.microsoft.com/office/drawing/2014/main" id="{E9D92A79-2887-DC93-FD2E-0ADD9A51C6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7B43372-C3FC-43D1-81F7-6FEAB8B70573}" type="slidenum">
              <a:rPr lang="de-DE" altLang="de-DE" smtClean="0">
                <a:ea typeface="ＭＳ Ｐゴシック" pitchFamily="1" charset="-128"/>
              </a:rPr>
              <a:pPr/>
              <a:t>3</a:t>
            </a:fld>
            <a:endParaRPr lang="de-DE" altLang="de-DE" dirty="0"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2430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4A5948-EBBC-4295-B51E-00EC22312DB5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8213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dirty="0"/>
          </a:p>
        </p:txBody>
      </p:sp>
      <p:sp>
        <p:nvSpPr>
          <p:cNvPr id="4710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7B43372-C3FC-43D1-81F7-6FEAB8B70573}" type="slidenum">
              <a:rPr lang="de-DE" altLang="de-DE" smtClean="0">
                <a:ea typeface="ＭＳ Ｐゴシック" pitchFamily="1" charset="-128"/>
              </a:rPr>
              <a:pPr/>
              <a:t>6</a:t>
            </a:fld>
            <a:endParaRPr lang="de-DE" altLang="de-DE" dirty="0"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6348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4BD7C5-CBE9-445C-A975-61468FDCDE8A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5177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47E6D9-C348-4605-B4A3-8F01253A9397}" type="slidenum">
              <a:rPr lang="de-DE" smtClean="0"/>
              <a:pPr/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1225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EFB446-92DE-C5F4-DEA5-972443039C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lienbildplatzhalter 1">
            <a:extLst>
              <a:ext uri="{FF2B5EF4-FFF2-40B4-BE49-F238E27FC236}">
                <a16:creationId xmlns:a16="http://schemas.microsoft.com/office/drawing/2014/main" id="{7780698E-F176-1F3E-CCBE-69372EF3082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izenplatzhalter 2">
            <a:extLst>
              <a:ext uri="{FF2B5EF4-FFF2-40B4-BE49-F238E27FC236}">
                <a16:creationId xmlns:a16="http://schemas.microsoft.com/office/drawing/2014/main" id="{1917E6C9-77BE-8619-C505-3F36798E206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dirty="0"/>
          </a:p>
        </p:txBody>
      </p:sp>
      <p:sp>
        <p:nvSpPr>
          <p:cNvPr id="47108" name="Foliennummernplatzhalter 3">
            <a:extLst>
              <a:ext uri="{FF2B5EF4-FFF2-40B4-BE49-F238E27FC236}">
                <a16:creationId xmlns:a16="http://schemas.microsoft.com/office/drawing/2014/main" id="{E9DEF29D-CF47-6AE8-89D5-C03BF190B8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7B43372-C3FC-43D1-81F7-6FEAB8B70573}" type="slidenum">
              <a:rPr lang="de-DE" altLang="de-DE" smtClean="0">
                <a:ea typeface="ＭＳ Ｐゴシック" pitchFamily="1" charset="-128"/>
              </a:rPr>
              <a:pPr/>
              <a:t>25</a:t>
            </a:fld>
            <a:endParaRPr lang="de-DE" altLang="de-DE" dirty="0"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4759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4BD7C5-CBE9-445C-A975-61468FDCDE8A}" type="slidenum">
              <a:rPr lang="de-DE" smtClean="0"/>
              <a:pPr>
                <a:defRPr/>
              </a:pPr>
              <a:t>34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3275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4BD7C5-CBE9-445C-A975-61468FDCDE8A}" type="slidenum">
              <a:rPr lang="de-DE" smtClean="0"/>
              <a:pPr>
                <a:defRPr/>
              </a:pPr>
              <a:t>39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4512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PlanET_0440©A.Korehnke Kopie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497868"/>
            <a:ext cx="12192000" cy="3360137"/>
          </a:xfrm>
          <a:prstGeom prst="rect">
            <a:avLst/>
          </a:prstGeom>
        </p:spPr>
      </p:pic>
      <p:sp>
        <p:nvSpPr>
          <p:cNvPr id="21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537215" y="2060848"/>
            <a:ext cx="10465164" cy="1439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3600" b="1">
                <a:solidFill>
                  <a:srgbClr val="0082B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/>
              <a:t>Titelmasterformat durch Klicken bearbeiten (Arial, 36, fett)</a:t>
            </a:r>
          </a:p>
        </p:txBody>
      </p:sp>
      <p:pic>
        <p:nvPicPr>
          <p:cNvPr id="10" name="Bild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7349">
            <a:off x="9059025" y="5267173"/>
            <a:ext cx="2279163" cy="1039803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93264" y="376446"/>
            <a:ext cx="9927205" cy="217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1435" tIns="25718" rIns="51435" bIns="25718" numCol="1" anchor="b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800" b="0">
                <a:solidFill>
                  <a:schemeClr val="accent2"/>
                </a:solidFill>
                <a:latin typeface="Arial Narrow"/>
                <a:ea typeface="+mn-ea"/>
                <a:cs typeface="Arial Narrow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itchFamily="1" charset="0"/>
              <a:buChar char="•"/>
              <a:defRPr lang="de-DE" sz="1600" b="0" dirty="0">
                <a:solidFill>
                  <a:schemeClr val="accent2"/>
                </a:solidFill>
                <a:latin typeface="Arial Narrow"/>
                <a:ea typeface="+mn-ea"/>
                <a:cs typeface="Arial Narrow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004575"/>
                </a:solidFill>
                <a:latin typeface="Arial Narrow"/>
                <a:ea typeface="+mn-ea"/>
                <a:cs typeface="Arial Narrow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2000">
                <a:solidFill>
                  <a:schemeClr val="accent2"/>
                </a:solidFill>
                <a:latin typeface="Arial Narrow"/>
                <a:ea typeface="+mn-ea"/>
                <a:cs typeface="Arial Narrow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de-DE" sz="1200" b="0" i="0" kern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Qualifizierung im Schulungsverbund Biogas – Fachkunde sichere Instandhaltung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46903" y="188640"/>
            <a:ext cx="1016264" cy="58049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Bild 1" descr="PlanET_0440©A.Korehnke Kopie.jpg">
            <a:extLst>
              <a:ext uri="{FF2B5EF4-FFF2-40B4-BE49-F238E27FC236}">
                <a16:creationId xmlns:a16="http://schemas.microsoft.com/office/drawing/2014/main" id="{8A370F70-FCC7-4C3C-A150-203C78FDC5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497864"/>
            <a:ext cx="12192000" cy="3360137"/>
          </a:xfrm>
          <a:prstGeom prst="rect">
            <a:avLst/>
          </a:prstGeom>
        </p:spPr>
      </p:pic>
      <p:pic>
        <p:nvPicPr>
          <p:cNvPr id="11" name="Bild 9">
            <a:extLst>
              <a:ext uri="{FF2B5EF4-FFF2-40B4-BE49-F238E27FC236}">
                <a16:creationId xmlns:a16="http://schemas.microsoft.com/office/drawing/2014/main" id="{102E7248-EF71-4530-B674-3FBE78B7D2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7349">
            <a:off x="9059025" y="5267169"/>
            <a:ext cx="2279163" cy="103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533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31373" y="6400800"/>
            <a:ext cx="2976331" cy="457200"/>
          </a:xfrm>
        </p:spPr>
        <p:txBody>
          <a:bodyPr/>
          <a:lstStyle>
            <a:lvl1pPr>
              <a:defRPr sz="1000"/>
            </a:lvl1pPr>
          </a:lstStyle>
          <a:p>
            <a:r>
              <a:rPr lang="de-DE"/>
              <a:t>Schulung 2025/2026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 sz="1000"/>
            </a:lvl1pPr>
          </a:lstStyle>
          <a:p>
            <a:fld id="{D42DA815-CE49-4499-B3BB-5F7C969A170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Rechteck 9"/>
          <p:cNvSpPr/>
          <p:nvPr/>
        </p:nvSpPr>
        <p:spPr bwMode="auto">
          <a:xfrm>
            <a:off x="529167" y="332656"/>
            <a:ext cx="5374812" cy="43204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1435" tIns="25718" rIns="51435" bIns="2571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900" b="0" i="0" u="none" strike="noStrike" cap="none" normalizeH="0" baseline="0" dirty="0" err="1">
              <a:ln>
                <a:noFill/>
              </a:ln>
              <a:solidFill>
                <a:srgbClr val="0082B0"/>
              </a:solidFill>
              <a:effectLst/>
              <a:latin typeface="+mn-lt"/>
              <a:ea typeface="ＭＳ Ｐゴシック" pitchFamily="1" charset="-128"/>
            </a:endParaRPr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529170" y="228600"/>
            <a:ext cx="7871089" cy="1143000"/>
          </a:xfrm>
        </p:spPr>
        <p:txBody>
          <a:bodyPr anchor="ctr"/>
          <a:lstStyle>
            <a:lvl1pPr>
              <a:defRPr lang="de-DE" sz="2800" b="1" kern="1200" dirty="0">
                <a:solidFill>
                  <a:srgbClr val="0082B0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1pPr>
          </a:lstStyle>
          <a:p>
            <a:r>
              <a:rPr lang="de-DE" dirty="0"/>
              <a:t>Agenda (Arial, 28, fett)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29169" y="1556792"/>
            <a:ext cx="11178119" cy="4536504"/>
          </a:xfrm>
          <a:prstGeom prst="rect">
            <a:avLst/>
          </a:prstGeom>
        </p:spPr>
        <p:txBody>
          <a:bodyPr/>
          <a:lstStyle>
            <a:lvl1pPr marL="257175" indent="-257175">
              <a:buClr>
                <a:srgbClr val="007FAC"/>
              </a:buClr>
              <a:buFont typeface="+mj-lt"/>
              <a:buAutoNum type="arabicPeriod"/>
              <a:defRPr sz="2000" b="0" baseline="0"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1pPr>
            <a:lvl2pPr marL="417910" indent="-160735">
              <a:buClrTx/>
              <a:buFont typeface="Arial"/>
              <a:buChar char="•"/>
              <a:defRPr sz="1013">
                <a:solidFill>
                  <a:srgbClr val="0082B0"/>
                </a:solidFill>
                <a:latin typeface="Arial" pitchFamily="34" charset="0"/>
                <a:cs typeface="Arial" pitchFamily="34" charset="0"/>
              </a:defRPr>
            </a:lvl2pPr>
            <a:lvl3pPr marL="642938" indent="-128588">
              <a:buClrTx/>
              <a:buFont typeface="Arial"/>
              <a:buChar char="•"/>
              <a:defRPr sz="1013">
                <a:solidFill>
                  <a:srgbClr val="0082B0"/>
                </a:solidFill>
                <a:latin typeface="Arial" pitchFamily="34" charset="0"/>
                <a:cs typeface="Arial" pitchFamily="34" charset="0"/>
              </a:defRPr>
            </a:lvl3pPr>
            <a:lvl4pPr marL="900113" indent="-128588">
              <a:buClrTx/>
              <a:buFont typeface="Arial"/>
              <a:buChar char="•"/>
              <a:defRPr sz="1013">
                <a:solidFill>
                  <a:srgbClr val="0082B0"/>
                </a:solidFill>
                <a:latin typeface="Arial" pitchFamily="34" charset="0"/>
                <a:cs typeface="Arial" pitchFamily="34" charset="0"/>
              </a:defRPr>
            </a:lvl4pPr>
            <a:lvl5pPr marL="1157288" marR="0" indent="-128588" algn="l" defTabSz="514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 lang="de-DE" sz="2000" b="0" i="0" dirty="0" smtClean="0">
                <a:solidFill>
                  <a:srgbClr val="0082B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de-DE" dirty="0"/>
              <a:t>Arial (20)</a:t>
            </a:r>
          </a:p>
          <a:p>
            <a:pPr lvl="0"/>
            <a:r>
              <a:rPr lang="de-DE" dirty="0"/>
              <a:t>Arial (20)</a:t>
            </a:r>
          </a:p>
          <a:p>
            <a:pPr lvl="0"/>
            <a:r>
              <a:rPr lang="de-DE" dirty="0"/>
              <a:t>Arial (20)</a:t>
            </a:r>
          </a:p>
          <a:p>
            <a:pPr lvl="0"/>
            <a:r>
              <a:rPr lang="de-DE" dirty="0"/>
              <a:t>Aktuell zu behandelnder Punkt in normalem blau anzeigen……</a:t>
            </a:r>
          </a:p>
          <a:p>
            <a:pPr lvl="4"/>
            <a:endParaRPr lang="de-DE" dirty="0"/>
          </a:p>
          <a:p>
            <a:pPr lvl="4"/>
            <a:endParaRPr lang="de-DE" dirty="0"/>
          </a:p>
          <a:p>
            <a:pPr lvl="4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02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529170" y="228600"/>
            <a:ext cx="7775079" cy="1143000"/>
          </a:xfrm>
        </p:spPr>
        <p:txBody>
          <a:bodyPr anchor="ctr"/>
          <a:lstStyle>
            <a:lvl1pPr>
              <a:defRPr lang="de-DE" sz="2800" b="1" kern="1200" dirty="0">
                <a:solidFill>
                  <a:srgbClr val="0082B0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1pPr>
          </a:lstStyle>
          <a:p>
            <a:r>
              <a:rPr lang="de-DE" dirty="0"/>
              <a:t>Titelmasterformat durch Klicken bearbeiten (Arial, 28, fett)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31373" y="6400800"/>
            <a:ext cx="2976331" cy="457200"/>
          </a:xfrm>
          <a:ln/>
        </p:spPr>
        <p:txBody>
          <a:bodyPr/>
          <a:lstStyle>
            <a:lvl1pPr>
              <a:defRPr sz="1000">
                <a:solidFill>
                  <a:srgbClr val="0082B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Schulung 2025/2026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ctr">
              <a:defRPr sz="1000">
                <a:solidFill>
                  <a:srgbClr val="0082B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42DA815-CE49-4499-B3BB-5F7C969A170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29169" y="1556792"/>
            <a:ext cx="11178119" cy="453650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7FAC"/>
              </a:buClr>
              <a:buFont typeface="Arial" pitchFamily="34" charset="0"/>
              <a:buNone/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  <a:lvl2pPr marL="201811" indent="-201811">
              <a:buClrTx/>
              <a:buFont typeface="Arial" pitchFamily="34" charset="0"/>
              <a:buChar char="•"/>
              <a:defRPr sz="1800">
                <a:solidFill>
                  <a:srgbClr val="0082B0"/>
                </a:solidFill>
                <a:latin typeface="Arial" pitchFamily="34" charset="0"/>
                <a:cs typeface="Arial" pitchFamily="34" charset="0"/>
              </a:defRPr>
            </a:lvl2pPr>
            <a:lvl3pPr marL="404516" indent="-202704">
              <a:buClrTx/>
              <a:buFont typeface="Symbol" pitchFamily="18" charset="2"/>
              <a:buChar char="-"/>
              <a:defRPr sz="1800">
                <a:solidFill>
                  <a:srgbClr val="0082B0"/>
                </a:solidFill>
                <a:latin typeface="Arial" pitchFamily="34" charset="0"/>
                <a:cs typeface="Arial" pitchFamily="34" charset="0"/>
              </a:defRPr>
            </a:lvl3pPr>
            <a:lvl4pPr marL="606326" indent="-201811">
              <a:buClrTx/>
              <a:buFont typeface="Arial"/>
              <a:buChar char="•"/>
              <a:defRPr sz="1800">
                <a:solidFill>
                  <a:srgbClr val="0082B0"/>
                </a:solidFill>
                <a:latin typeface="Arial" pitchFamily="34" charset="0"/>
                <a:cs typeface="Arial" pitchFamily="34" charset="0"/>
              </a:defRPr>
            </a:lvl4pPr>
            <a:lvl5pPr marL="1157288" marR="0" indent="-128588" algn="l" defTabSz="514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 lang="de-DE" sz="2000" b="0" i="0" baseline="0" dirty="0" smtClean="0"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de-DE" dirty="0"/>
              <a:t>Untertitel (Arial, 20, fett) </a:t>
            </a:r>
          </a:p>
          <a:p>
            <a:pPr lvl="0"/>
            <a:endParaRPr lang="de-DE" dirty="0"/>
          </a:p>
          <a:p>
            <a:pPr lvl="1"/>
            <a:r>
              <a:rPr lang="de-DE" dirty="0"/>
              <a:t>Textmasterformate durch Klicken bearbeiten (Arial, 20)</a:t>
            </a:r>
          </a:p>
          <a:p>
            <a:pPr lvl="2"/>
            <a:r>
              <a:rPr lang="de-DE" dirty="0"/>
              <a:t>Zweite Ebene (Arial, 18)</a:t>
            </a:r>
          </a:p>
          <a:p>
            <a:pPr lvl="3"/>
            <a:r>
              <a:rPr lang="de-DE" dirty="0"/>
              <a:t>Dritte Ebene (Arial, 16)</a:t>
            </a:r>
          </a:p>
          <a:p>
            <a:pPr lvl="4"/>
            <a:endParaRPr lang="de-DE" dirty="0"/>
          </a:p>
          <a:p>
            <a:pPr lvl="4"/>
            <a:endParaRPr lang="de-DE" dirty="0"/>
          </a:p>
          <a:p>
            <a:pPr lvl="4"/>
            <a:endParaRPr lang="de-DE" dirty="0"/>
          </a:p>
          <a:p>
            <a:pPr lvl="4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2411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04245" y="1556792"/>
            <a:ext cx="3278155" cy="4536504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575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31373" y="6400800"/>
            <a:ext cx="2976331" cy="457200"/>
          </a:xfrm>
        </p:spPr>
        <p:txBody>
          <a:bodyPr/>
          <a:lstStyle>
            <a:lvl1pPr>
              <a:defRPr sz="1000"/>
            </a:lvl1pPr>
          </a:lstStyle>
          <a:p>
            <a:r>
              <a:rPr lang="de-DE"/>
              <a:t>Schulung 2025/2026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1000"/>
            </a:lvl1pPr>
          </a:lstStyle>
          <a:p>
            <a:fld id="{D42DA815-CE49-4499-B3BB-5F7C969A170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29166" y="1556792"/>
            <a:ext cx="7679068" cy="453650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7FAC"/>
              </a:buClr>
              <a:buFont typeface="Arial" pitchFamily="34" charset="0"/>
              <a:buNone/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  <a:lvl2pPr marL="201811" indent="-201811">
              <a:buClrTx/>
              <a:buFont typeface="Arial" pitchFamily="34" charset="0"/>
              <a:buChar char="•"/>
              <a:defRPr sz="1800">
                <a:solidFill>
                  <a:srgbClr val="0082B0"/>
                </a:solidFill>
                <a:latin typeface="Arial" pitchFamily="34" charset="0"/>
                <a:cs typeface="Arial" pitchFamily="34" charset="0"/>
              </a:defRPr>
            </a:lvl2pPr>
            <a:lvl3pPr marL="404516" indent="-202704">
              <a:buClrTx/>
              <a:buFont typeface="Symbol" pitchFamily="18" charset="2"/>
              <a:buChar char="-"/>
              <a:defRPr sz="1800">
                <a:solidFill>
                  <a:srgbClr val="0082B0"/>
                </a:solidFill>
                <a:latin typeface="Arial" pitchFamily="34" charset="0"/>
                <a:cs typeface="Arial" pitchFamily="34" charset="0"/>
              </a:defRPr>
            </a:lvl3pPr>
            <a:lvl4pPr marL="606326" indent="-201811">
              <a:buClrTx/>
              <a:buFont typeface="Arial"/>
              <a:buChar char="•"/>
              <a:defRPr sz="1800">
                <a:solidFill>
                  <a:srgbClr val="0082B0"/>
                </a:solidFill>
                <a:latin typeface="Arial" pitchFamily="34" charset="0"/>
                <a:cs typeface="Arial" pitchFamily="34" charset="0"/>
              </a:defRPr>
            </a:lvl4pPr>
            <a:lvl5pPr marL="1157288" marR="0" indent="-128588" algn="l" defTabSz="514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 lang="de-DE" sz="1125" b="0" i="0" baseline="0" dirty="0" smtClean="0"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de-DE" dirty="0"/>
              <a:t>Untertitel (Arial, 20, fett) </a:t>
            </a:r>
          </a:p>
          <a:p>
            <a:pPr lvl="0"/>
            <a:endParaRPr lang="de-DE" dirty="0"/>
          </a:p>
          <a:p>
            <a:pPr lvl="1"/>
            <a:r>
              <a:rPr lang="de-DE" dirty="0"/>
              <a:t>Textmasterformate durch Klicken bearbeiten (Arial, 20)</a:t>
            </a:r>
          </a:p>
          <a:p>
            <a:pPr lvl="2"/>
            <a:r>
              <a:rPr lang="de-DE" dirty="0"/>
              <a:t>Zweite Ebene (Arial, 18)</a:t>
            </a:r>
          </a:p>
          <a:p>
            <a:pPr lvl="3"/>
            <a:r>
              <a:rPr lang="de-DE" dirty="0"/>
              <a:t>Dritte Ebene (Arial, 16)</a:t>
            </a:r>
          </a:p>
          <a:p>
            <a:pPr lvl="4"/>
            <a:endParaRPr lang="de-DE" dirty="0"/>
          </a:p>
          <a:p>
            <a:pPr lvl="4"/>
            <a:endParaRPr lang="de-DE" dirty="0"/>
          </a:p>
          <a:p>
            <a:pPr lvl="4"/>
            <a:endParaRPr lang="de-DE" dirty="0"/>
          </a:p>
          <a:p>
            <a:pPr lvl="4"/>
            <a:endParaRPr lang="de-DE" dirty="0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529170" y="228600"/>
            <a:ext cx="7775079" cy="1143000"/>
          </a:xfrm>
        </p:spPr>
        <p:txBody>
          <a:bodyPr anchor="ctr"/>
          <a:lstStyle>
            <a:lvl1pPr>
              <a:defRPr lang="de-DE" sz="2800" b="1" kern="1200" dirty="0">
                <a:solidFill>
                  <a:srgbClr val="0082B0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1pPr>
          </a:lstStyle>
          <a:p>
            <a:r>
              <a:rPr lang="de-DE" dirty="0"/>
              <a:t>Titelmasterformat durch Klicken bearbeiten (Arial, 28, fett)</a:t>
            </a:r>
          </a:p>
        </p:txBody>
      </p:sp>
    </p:spTree>
    <p:extLst>
      <p:ext uri="{BB962C8B-B14F-4D97-AF65-F5344CB8AC3E}">
        <p14:creationId xmlns:p14="http://schemas.microsoft.com/office/powerpoint/2010/main" val="3592826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529170" y="228600"/>
            <a:ext cx="7871089" cy="1143000"/>
          </a:xfrm>
        </p:spPr>
        <p:txBody>
          <a:bodyPr anchor="ctr"/>
          <a:lstStyle>
            <a:lvl1pPr>
              <a:defRPr lang="de-DE" sz="2800" b="1" kern="1200" dirty="0">
                <a:solidFill>
                  <a:srgbClr val="0082B0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1pPr>
          </a:lstStyle>
          <a:p>
            <a:r>
              <a:rPr lang="de-DE" dirty="0"/>
              <a:t>Titelmasterformat durch Klicken bearbeiten (Arial, 28, fett)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31373" y="6400800"/>
            <a:ext cx="2976331" cy="457200"/>
          </a:xfrm>
          <a:ln/>
        </p:spPr>
        <p:txBody>
          <a:bodyPr/>
          <a:lstStyle>
            <a:lvl1pPr>
              <a:defRPr sz="1000">
                <a:solidFill>
                  <a:srgbClr val="0082B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Schulung 2025/2026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ctr">
              <a:defRPr sz="1000">
                <a:solidFill>
                  <a:srgbClr val="0082B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42DA815-CE49-4499-B3BB-5F7C969A170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29169" y="1556792"/>
            <a:ext cx="11178119" cy="4536504"/>
          </a:xfrm>
          <a:prstGeom prst="rect">
            <a:avLst/>
          </a:prstGeom>
        </p:spPr>
        <p:txBody>
          <a:bodyPr/>
          <a:lstStyle>
            <a:lvl1pPr marL="150912" indent="-150912">
              <a:buClr>
                <a:srgbClr val="007FAC"/>
              </a:buClr>
              <a:buFont typeface="Arial" pitchFamily="34" charset="0"/>
              <a:buChar char="•"/>
              <a:defRPr sz="2000" b="0" baseline="0">
                <a:solidFill>
                  <a:srgbClr val="0082B0"/>
                </a:solidFill>
                <a:latin typeface="Arial" pitchFamily="34" charset="0"/>
                <a:cs typeface="Arial" pitchFamily="34" charset="0"/>
              </a:defRPr>
            </a:lvl1pPr>
            <a:lvl2pPr marL="417910" indent="-160735">
              <a:buClrTx/>
              <a:buFont typeface="Arial"/>
              <a:buChar char="•"/>
              <a:defRPr sz="200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2pPr>
            <a:lvl3pPr marL="642938" indent="-128588">
              <a:buClrTx/>
              <a:buFont typeface="Arial"/>
              <a:buChar char="•"/>
              <a:defRPr sz="2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3pPr>
            <a:lvl4pPr marL="900113" indent="-128588">
              <a:buClrTx/>
              <a:buFont typeface="Arial"/>
              <a:buChar char="•"/>
              <a:defRPr sz="2000">
                <a:solidFill>
                  <a:schemeClr val="accent3"/>
                </a:solidFill>
                <a:latin typeface="Arial" pitchFamily="34" charset="0"/>
                <a:cs typeface="Arial" pitchFamily="34" charset="0"/>
              </a:defRPr>
            </a:lvl4pPr>
            <a:lvl5pPr marL="1157288" marR="0" indent="-128588" algn="l" defTabSz="514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 lang="de-DE" sz="2000" b="0" i="0" baseline="0" dirty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de-DE" dirty="0"/>
              <a:t>Farbauswahl ergibt sich aus folgenden Designfarben</a:t>
            </a:r>
          </a:p>
          <a:p>
            <a:pPr lvl="1"/>
            <a:r>
              <a:rPr lang="de-DE" dirty="0"/>
              <a:t>Farbe</a:t>
            </a:r>
          </a:p>
          <a:p>
            <a:pPr lvl="2"/>
            <a:r>
              <a:rPr lang="de-DE" dirty="0"/>
              <a:t>Farbe</a:t>
            </a:r>
          </a:p>
          <a:p>
            <a:pPr lvl="3"/>
            <a:r>
              <a:rPr lang="de-DE" dirty="0" err="1"/>
              <a:t>Frabe</a:t>
            </a:r>
            <a:endParaRPr lang="de-DE" dirty="0"/>
          </a:p>
          <a:p>
            <a:pPr lvl="4"/>
            <a:r>
              <a:rPr lang="de-DE" dirty="0"/>
              <a:t>Farbe</a:t>
            </a:r>
          </a:p>
          <a:p>
            <a:pPr lvl="4"/>
            <a:endParaRPr lang="de-DE" dirty="0"/>
          </a:p>
          <a:p>
            <a:pPr lvl="4"/>
            <a:endParaRPr lang="de-DE" dirty="0"/>
          </a:p>
          <a:p>
            <a:pPr lvl="4"/>
            <a:endParaRPr lang="de-DE" dirty="0"/>
          </a:p>
          <a:p>
            <a:pPr lvl="4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2016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025" baseline="0"/>
            </a:lvl1pPr>
          </a:lstStyle>
          <a:p>
            <a:r>
              <a:rPr lang="de-DE" dirty="0"/>
              <a:t>Titelmasterformat durch Klicken bearbeiten (Arial, 36, fett)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31373" y="6400800"/>
            <a:ext cx="2976331" cy="457200"/>
          </a:xfrm>
        </p:spPr>
        <p:txBody>
          <a:bodyPr/>
          <a:lstStyle>
            <a:lvl1pPr>
              <a:defRPr sz="1000"/>
            </a:lvl1pPr>
          </a:lstStyle>
          <a:p>
            <a:r>
              <a:rPr lang="de-DE"/>
              <a:t>Schulung 2025/2026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 sz="1000"/>
            </a:lvl1pPr>
          </a:lstStyle>
          <a:p>
            <a:fld id="{D42DA815-CE49-4499-B3BB-5F7C969A170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1146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31373" y="6400800"/>
            <a:ext cx="2976331" cy="457200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de-DE"/>
              <a:t>Schulung 2025/2026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 sz="1000"/>
            </a:lvl1pPr>
          </a:lstStyle>
          <a:p>
            <a:pPr algn="r">
              <a:defRPr/>
            </a:pPr>
            <a:fld id="{42020CB9-598F-41BD-B058-380FB38EF93E}" type="slidenum">
              <a:rPr lang="de-DE" smtClean="0"/>
              <a:pPr algn="r">
                <a:defRPr/>
              </a:pPr>
              <a:t>‹Nr.›</a:t>
            </a:fld>
            <a:endParaRPr lang="de-DE" dirty="0"/>
          </a:p>
        </p:txBody>
      </p:sp>
      <p:sp>
        <p:nvSpPr>
          <p:cNvPr id="10" name="Rechteck 9"/>
          <p:cNvSpPr/>
          <p:nvPr/>
        </p:nvSpPr>
        <p:spPr bwMode="auto">
          <a:xfrm>
            <a:off x="529167" y="332656"/>
            <a:ext cx="5374812" cy="43204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1435" tIns="25718" rIns="51435" bIns="2571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900" b="0" i="0" u="none" strike="noStrike" cap="none" normalizeH="0" baseline="0" dirty="0" err="1">
              <a:ln>
                <a:noFill/>
              </a:ln>
              <a:solidFill>
                <a:srgbClr val="0082B0"/>
              </a:solidFill>
              <a:effectLst/>
              <a:latin typeface="+mn-lt"/>
              <a:ea typeface="ＭＳ Ｐゴシック" pitchFamily="1" charset="-128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9273BF1-B3F7-4B62-B1A9-23919B7EA455}"/>
              </a:ext>
            </a:extLst>
          </p:cNvPr>
          <p:cNvSpPr/>
          <p:nvPr/>
        </p:nvSpPr>
        <p:spPr bwMode="auto">
          <a:xfrm>
            <a:off x="529167" y="332656"/>
            <a:ext cx="5374812" cy="43204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>
              <a:ln>
                <a:noFill/>
              </a:ln>
              <a:solidFill>
                <a:srgbClr val="0082B0"/>
              </a:solidFill>
              <a:effectLst/>
              <a:latin typeface="+mn-lt"/>
              <a:ea typeface="ＭＳ Ｐゴシック" pitchFamily="1" charset="-128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4BF6D4B4-A509-430A-956E-5DDAC46803D2}"/>
              </a:ext>
            </a:extLst>
          </p:cNvPr>
          <p:cNvSpPr/>
          <p:nvPr/>
        </p:nvSpPr>
        <p:spPr bwMode="auto">
          <a:xfrm>
            <a:off x="529166" y="332656"/>
            <a:ext cx="5374812" cy="43204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>
              <a:ln>
                <a:noFill/>
              </a:ln>
              <a:solidFill>
                <a:srgbClr val="0082B0"/>
              </a:solidFill>
              <a:effectLst/>
              <a:latin typeface="+mn-lt"/>
              <a:ea typeface="ＭＳ Ｐゴシック" pitchFamily="1" charset="-128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E8B387A5-CC2D-BCD0-9538-D1B5329EB891}"/>
              </a:ext>
            </a:extLst>
          </p:cNvPr>
          <p:cNvSpPr/>
          <p:nvPr userDrawn="1"/>
        </p:nvSpPr>
        <p:spPr bwMode="auto">
          <a:xfrm>
            <a:off x="529166" y="332656"/>
            <a:ext cx="5374812" cy="43204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>
              <a:ln>
                <a:noFill/>
              </a:ln>
              <a:solidFill>
                <a:srgbClr val="0082B0"/>
              </a:solidFill>
              <a:effectLst/>
              <a:latin typeface="+mn-lt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10831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373" y="6400800"/>
            <a:ext cx="407055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7FA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Schulung 2025/2026</a:t>
            </a:r>
            <a:endParaRPr lang="de-DE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64352" y="64008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82B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42DA815-CE49-4499-B3BB-5F7C969A170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1427" y="1844824"/>
            <a:ext cx="10559999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 Vortrag (Arial, 36)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777390" y="184212"/>
            <a:ext cx="1223268" cy="6525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922719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25" b="0" i="0" baseline="0">
          <a:solidFill>
            <a:srgbClr val="0082B0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575" b="1">
          <a:solidFill>
            <a:schemeClr val="accent2"/>
          </a:solidFill>
          <a:latin typeface="Calibri" pitchFamily="34" charset="0"/>
          <a:ea typeface="ＭＳ Ｐゴシック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575" b="1">
          <a:solidFill>
            <a:schemeClr val="accent2"/>
          </a:solidFill>
          <a:latin typeface="Calibri" pitchFamily="34" charset="0"/>
          <a:ea typeface="ＭＳ Ｐゴシック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575" b="1">
          <a:solidFill>
            <a:schemeClr val="accent2"/>
          </a:solidFill>
          <a:latin typeface="Calibri" pitchFamily="34" charset="0"/>
          <a:ea typeface="ＭＳ Ｐゴシック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575" b="1">
          <a:solidFill>
            <a:schemeClr val="accent2"/>
          </a:solidFill>
          <a:latin typeface="Calibri" pitchFamily="34" charset="0"/>
          <a:ea typeface="ＭＳ Ｐゴシック" pitchFamily="1" charset="-128"/>
        </a:defRPr>
      </a:lvl5pPr>
      <a:lvl6pPr marL="257175" algn="l" rtl="0" eaLnBrk="1" fontAlgn="base" hangingPunct="1">
        <a:spcBef>
          <a:spcPct val="0"/>
        </a:spcBef>
        <a:spcAft>
          <a:spcPct val="0"/>
        </a:spcAft>
        <a:defRPr sz="1350">
          <a:solidFill>
            <a:schemeClr val="accent2"/>
          </a:solidFill>
          <a:latin typeface="Arial" charset="0"/>
          <a:ea typeface="ＭＳ Ｐゴシック" pitchFamily="1" charset="-128"/>
        </a:defRPr>
      </a:lvl6pPr>
      <a:lvl7pPr marL="514350" algn="l" rtl="0" eaLnBrk="1" fontAlgn="base" hangingPunct="1">
        <a:spcBef>
          <a:spcPct val="0"/>
        </a:spcBef>
        <a:spcAft>
          <a:spcPct val="0"/>
        </a:spcAft>
        <a:defRPr sz="1350">
          <a:solidFill>
            <a:schemeClr val="accent2"/>
          </a:solidFill>
          <a:latin typeface="Arial" charset="0"/>
          <a:ea typeface="ＭＳ Ｐゴシック" pitchFamily="1" charset="-128"/>
        </a:defRPr>
      </a:lvl7pPr>
      <a:lvl8pPr marL="771525" algn="l" rtl="0" eaLnBrk="1" fontAlgn="base" hangingPunct="1">
        <a:spcBef>
          <a:spcPct val="0"/>
        </a:spcBef>
        <a:spcAft>
          <a:spcPct val="0"/>
        </a:spcAft>
        <a:defRPr sz="1350">
          <a:solidFill>
            <a:schemeClr val="accent2"/>
          </a:solidFill>
          <a:latin typeface="Arial" charset="0"/>
          <a:ea typeface="ＭＳ Ｐゴシック" pitchFamily="1" charset="-128"/>
        </a:defRPr>
      </a:lvl8pPr>
      <a:lvl9pPr marL="1028700" algn="l" rtl="0" eaLnBrk="1" fontAlgn="base" hangingPunct="1">
        <a:spcBef>
          <a:spcPct val="0"/>
        </a:spcBef>
        <a:spcAft>
          <a:spcPct val="0"/>
        </a:spcAft>
        <a:defRPr sz="1350">
          <a:solidFill>
            <a:schemeClr val="accent2"/>
          </a:solidFill>
          <a:latin typeface="Arial" charset="0"/>
          <a:ea typeface="ＭＳ Ｐゴシック" pitchFamily="1" charset="-128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None/>
        <a:defRPr sz="1125" b="1" i="0">
          <a:solidFill>
            <a:srgbClr val="007FAC"/>
          </a:solidFill>
          <a:latin typeface="+mj-lt"/>
          <a:ea typeface="+mn-ea"/>
          <a:cs typeface="TradeGothic BoldTwo"/>
        </a:defRPr>
      </a:lvl1pPr>
      <a:lvl2pPr marL="417910" indent="-16073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Times" pitchFamily="1" charset="0"/>
        <a:buChar char="•"/>
        <a:defRPr lang="de-DE" sz="900" b="0" dirty="0">
          <a:solidFill>
            <a:schemeClr val="accent2"/>
          </a:solidFill>
          <a:latin typeface="Arial Narrow"/>
          <a:ea typeface="+mn-ea"/>
          <a:cs typeface="Arial Narrow"/>
        </a:defRPr>
      </a:lvl2pPr>
      <a:lvl3pPr marL="642938" indent="-12858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900">
          <a:solidFill>
            <a:srgbClr val="004575"/>
          </a:solidFill>
          <a:latin typeface="Arial Narrow"/>
          <a:ea typeface="+mn-ea"/>
          <a:cs typeface="Arial Narrow"/>
        </a:defRPr>
      </a:lvl3pPr>
      <a:lvl4pPr marL="900113" indent="-12858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–"/>
        <a:defRPr sz="1125">
          <a:solidFill>
            <a:schemeClr val="accent2"/>
          </a:solidFill>
          <a:latin typeface="Arial Narrow"/>
          <a:ea typeface="+mn-ea"/>
          <a:cs typeface="Arial Narrow"/>
        </a:defRPr>
      </a:lvl4pPr>
      <a:lvl5pPr marL="1157288" indent="-128588" algn="l" rtl="0" eaLnBrk="1" fontAlgn="base" hangingPunct="1">
        <a:spcBef>
          <a:spcPct val="20000"/>
        </a:spcBef>
        <a:spcAft>
          <a:spcPct val="0"/>
        </a:spcAft>
        <a:buChar char="»"/>
        <a:defRPr sz="1125">
          <a:solidFill>
            <a:schemeClr val="bg2"/>
          </a:solidFill>
          <a:latin typeface="Arial Narrow"/>
          <a:ea typeface="+mn-ea"/>
          <a:cs typeface="Arial Narrow"/>
        </a:defRPr>
      </a:lvl5pPr>
      <a:lvl6pPr marL="1414463" indent="-128588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2"/>
          </a:solidFill>
          <a:latin typeface="+mn-lt"/>
          <a:ea typeface="+mn-ea"/>
        </a:defRPr>
      </a:lvl6pPr>
      <a:lvl7pPr marL="1671638" indent="-128588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2"/>
          </a:solidFill>
          <a:latin typeface="+mn-lt"/>
          <a:ea typeface="+mn-ea"/>
        </a:defRPr>
      </a:lvl7pPr>
      <a:lvl8pPr marL="1928813" indent="-128588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2"/>
          </a:solidFill>
          <a:latin typeface="+mn-lt"/>
          <a:ea typeface="+mn-ea"/>
        </a:defRPr>
      </a:lvl8pPr>
      <a:lvl9pPr marL="2185988" indent="-128588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gbau.de/service/angebote/medien-center-suche/medium/beauftragung-erd-und-strassenbaumaschinenfuehrerin-oder-fuehrer" TargetMode="External"/><Relationship Id="rId2" Type="http://schemas.openxmlformats.org/officeDocument/2006/relationships/hyperlink" Target="https://www.bgbau.de/service/angebote/medien-center-suche/medium/beauftragung-fahrerin-oder-fahrer-von-gabelstaplern-im-innerbetrieblichen-werkverkehr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members.biogas.org/edcom/webfvb.nsf/id/DE-Technik-und-Sicherheit--Arbeitshilfen-Hintergrundinfos-und-Infopapiere" TargetMode="Externa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gbau.de/service/angebote/medien-center-suche/medium/elektrische-anlagen-und-betriebsmittel-1" TargetMode="External"/><Relationship Id="rId2" Type="http://schemas.openxmlformats.org/officeDocument/2006/relationships/hyperlink" Target="https://www.bgbau.de/service/angebote/medien-center-suche/medium/elektrische-anlagen-und-betriebsmittel-auf-bau-und-montagestellen" TargetMode="Externa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bgbau.de/service/angebote/medien-center-suche/medium/arbeiten-in-engen-raeumen" TargetMode="Externa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gbau.de/fileadmin/Medien-Objekte/Medien/DGUV-Vorschriften/38__BGV_C22_/38.pdf" TargetMode="External"/><Relationship Id="rId2" Type="http://schemas.openxmlformats.org/officeDocument/2006/relationships/hyperlink" Target="https://publikationen.dguv.de/media/pdf/af/55/6a/R500_231.pdf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baua.de/DE/Angebote/Regelwerk/TRBS/TRBS-1112-Teil-1.html" TargetMode="External"/><Relationship Id="rId5" Type="http://schemas.openxmlformats.org/officeDocument/2006/relationships/hyperlink" Target="https://publikationen.dguv.de/regelwerk/dguv-regeln/915/behaelter-silos-und-enge-raeume-teil-1-arbeiten-in-behaeltern-silos-und-engen-raeumen?c=14" TargetMode="External"/><Relationship Id="rId4" Type="http://schemas.openxmlformats.org/officeDocument/2006/relationships/hyperlink" Target="https://publikationen.dguv.de/regelwerk/dguv-vorschriften/1101/abwassertechnische-anlagen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7214" y="2060848"/>
            <a:ext cx="11247417" cy="1439590"/>
          </a:xfrm>
        </p:spPr>
        <p:txBody>
          <a:bodyPr/>
          <a:lstStyle/>
          <a:p>
            <a:r>
              <a:rPr lang="de-DE" sz="4000" dirty="0"/>
              <a:t>Weitere Gefährdungen (insb. mechanische und elektrische)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24B3021-39E9-43A7-B55F-AC4EBC12C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371" y="5877272"/>
            <a:ext cx="10559999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None/>
              <a:defRPr sz="2000" b="1" i="0">
                <a:solidFill>
                  <a:srgbClr val="007FAC"/>
                </a:solidFill>
                <a:latin typeface="+mj-lt"/>
                <a:ea typeface="+mn-ea"/>
                <a:cs typeface="TradeGothic BoldTwo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itchFamily="1" charset="0"/>
              <a:buChar char="•"/>
              <a:defRPr lang="de-DE" sz="1600" b="0" dirty="0">
                <a:solidFill>
                  <a:schemeClr val="accent2"/>
                </a:solidFill>
                <a:latin typeface="Arial Narrow"/>
                <a:ea typeface="+mn-ea"/>
                <a:cs typeface="Arial Narrow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004575"/>
                </a:solidFill>
                <a:latin typeface="Arial Narrow"/>
                <a:ea typeface="+mn-ea"/>
                <a:cs typeface="Arial Narrow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2000">
                <a:solidFill>
                  <a:schemeClr val="accent2"/>
                </a:solidFill>
                <a:latin typeface="Arial Narrow"/>
                <a:ea typeface="+mn-ea"/>
                <a:cs typeface="Arial Narrow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r>
              <a:rPr lang="de-DE" sz="2000" dirty="0">
                <a:solidFill>
                  <a:schemeClr val="bg1"/>
                </a:solidFill>
              </a:rPr>
              <a:t>Vorname Nachname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315D81-E0F4-E245-28C7-EDE6DDAB70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F67E79C-7573-16D5-97DA-3310B5F12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Schulung 2025/2026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7FDFE24-4DE0-B7AC-369A-DF1C04848A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2DA815-CE49-4499-B3BB-5F7C969A1704}" type="slidenum">
              <a:rPr lang="de-DE" smtClean="0"/>
              <a:pPr/>
              <a:t>10</a:t>
            </a:fld>
            <a:endParaRPr lang="de-DE" dirty="0"/>
          </a:p>
        </p:txBody>
      </p:sp>
      <p:grpSp>
        <p:nvGrpSpPr>
          <p:cNvPr id="6" name="Gruppieren 9">
            <a:extLst>
              <a:ext uri="{FF2B5EF4-FFF2-40B4-BE49-F238E27FC236}">
                <a16:creationId xmlns:a16="http://schemas.microsoft.com/office/drawing/2014/main" id="{E448F306-8DD7-120E-B2C8-962842EA06B5}"/>
              </a:ext>
            </a:extLst>
          </p:cNvPr>
          <p:cNvGrpSpPr>
            <a:grpSpLocks/>
          </p:cNvGrpSpPr>
          <p:nvPr/>
        </p:nvGrpSpPr>
        <p:grpSpPr bwMode="auto">
          <a:xfrm>
            <a:off x="1920876" y="2143123"/>
            <a:ext cx="8373133" cy="2928937"/>
            <a:chOff x="357188" y="2786063"/>
            <a:chExt cx="8429625" cy="2928937"/>
          </a:xfrm>
        </p:grpSpPr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5409D5BD-6F87-E2C8-16A1-02C12BCF0C35}"/>
                </a:ext>
              </a:extLst>
            </p:cNvPr>
            <p:cNvSpPr/>
            <p:nvPr/>
          </p:nvSpPr>
          <p:spPr bwMode="auto">
            <a:xfrm>
              <a:off x="357188" y="2786063"/>
              <a:ext cx="8429625" cy="29289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eaLnBrk="0" hangingPunct="0">
                <a:spcBef>
                  <a:spcPts val="600"/>
                </a:spcBef>
                <a:spcAft>
                  <a:spcPts val="600"/>
                </a:spcAft>
                <a:defRPr/>
              </a:pPr>
              <a:endParaRPr lang="de-DE" sz="2000" dirty="0">
                <a:solidFill>
                  <a:schemeClr val="accent2"/>
                </a:solidFill>
                <a:ea typeface="ＭＳ Ｐゴシック" charset="-128"/>
                <a:cs typeface="ＭＳ Ｐゴシック"/>
              </a:endParaRPr>
            </a:p>
          </p:txBody>
        </p:sp>
        <p:sp>
          <p:nvSpPr>
            <p:cNvPr id="8" name="Rechteck 6">
              <a:extLst>
                <a:ext uri="{FF2B5EF4-FFF2-40B4-BE49-F238E27FC236}">
                  <a16:creationId xmlns:a16="http://schemas.microsoft.com/office/drawing/2014/main" id="{A59F2127-E864-2A9D-4FE5-8662C794DA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7688" y="2928938"/>
              <a:ext cx="4286250" cy="2643187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 altLang="de-DE" dirty="0">
                <a:solidFill>
                  <a:schemeClr val="accent2"/>
                </a:solidFill>
              </a:endParaRPr>
            </a:p>
          </p:txBody>
        </p:sp>
        <p:sp>
          <p:nvSpPr>
            <p:cNvPr id="9" name="Rechteck 9">
              <a:extLst>
                <a:ext uri="{FF2B5EF4-FFF2-40B4-BE49-F238E27FC236}">
                  <a16:creationId xmlns:a16="http://schemas.microsoft.com/office/drawing/2014/main" id="{A7FB23A4-7767-5549-1717-A7DF81BE8B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334" y="2847805"/>
              <a:ext cx="3714750" cy="2643187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de-DE" altLang="de-DE" sz="2800" b="1" dirty="0">
                  <a:solidFill>
                    <a:schemeClr val="accent1"/>
                  </a:solidFill>
                  <a:latin typeface="+mj-lt"/>
                </a:rPr>
                <a:t>Fahrzeuge</a:t>
              </a:r>
            </a:p>
          </p:txBody>
        </p:sp>
        <p:pic>
          <p:nvPicPr>
            <p:cNvPr id="10" name="Picture 8">
              <a:extLst>
                <a:ext uri="{FF2B5EF4-FFF2-40B4-BE49-F238E27FC236}">
                  <a16:creationId xmlns:a16="http://schemas.microsoft.com/office/drawing/2014/main" id="{86E1690E-8198-CC50-24E1-236DA5A71C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29124" y="3000372"/>
              <a:ext cx="4143375" cy="250031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215830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52EC4CE-82DF-6AEC-4BB2-693BCE53B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Gefährdungen durch Fahrzeuge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975864C-4DAB-07BA-B0E5-507B5AE8D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Schulung 2025/2026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C76AFEB-700E-505B-4E31-2F036FFCD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42020CB9-598F-41BD-B058-380FB38EF93E}" type="slidenum">
              <a:rPr lang="de-DE" smtClean="0"/>
              <a:pPr algn="r">
                <a:defRPr/>
              </a:pPr>
              <a:t>11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A521C26-A686-949D-E841-7FACB2C3D7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9169" y="1556792"/>
            <a:ext cx="11178119" cy="4752528"/>
          </a:xfrm>
        </p:spPr>
        <p:txBody>
          <a:bodyPr/>
          <a:lstStyle/>
          <a:p>
            <a:pPr marL="0" indent="0">
              <a:buNone/>
            </a:pPr>
            <a:r>
              <a:rPr lang="de-DE" b="1" dirty="0"/>
              <a:t>Folgende Gefährdungen können bei Tätigkeiten mit Fahrzeugen auftreten:</a:t>
            </a:r>
          </a:p>
          <a:p>
            <a:r>
              <a:rPr lang="de-DE" sz="1800" dirty="0"/>
              <a:t>Quetschen, Einklemmen oder Überfahren von Personen beim Rangieren inkl. Rückwärtsfahren</a:t>
            </a:r>
          </a:p>
          <a:p>
            <a:r>
              <a:rPr lang="de-DE" sz="1800" dirty="0"/>
              <a:t>Beschädigungen an der Anlage, insb. an gasführenden Anlagenteilen durch das Rangieren inkl. Rückwärtsfahren</a:t>
            </a:r>
          </a:p>
          <a:p>
            <a:r>
              <a:rPr lang="de-DE" sz="1800" dirty="0"/>
              <a:t>Umkippen der Fahrzeuge</a:t>
            </a:r>
          </a:p>
          <a:p>
            <a:r>
              <a:rPr lang="de-DE" sz="1800" dirty="0"/>
              <a:t>Platzen von Hydraulikschläuchen</a:t>
            </a:r>
          </a:p>
          <a:p>
            <a:r>
              <a:rPr lang="de-DE" sz="1800" dirty="0"/>
              <a:t>Dieselmotoremissionen in geschlossenen Räumen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/>
              <a:t>Fehlerquellen:</a:t>
            </a:r>
          </a:p>
          <a:p>
            <a:r>
              <a:rPr lang="de-DE" sz="1800" dirty="0"/>
              <a:t>Kein Einweiser </a:t>
            </a:r>
          </a:p>
          <a:p>
            <a:r>
              <a:rPr lang="de-DE" sz="1800" dirty="0"/>
              <a:t>Schlechte Beleuchtung</a:t>
            </a:r>
          </a:p>
          <a:p>
            <a:r>
              <a:rPr lang="de-DE" sz="1800" dirty="0"/>
              <a:t>Tote Winkel</a:t>
            </a:r>
          </a:p>
          <a:p>
            <a:r>
              <a:rPr lang="de-DE" sz="1800" dirty="0"/>
              <a:t>Zeitdruck bei Substratzufuhr oder Gärresttransport</a:t>
            </a:r>
          </a:p>
          <a:p>
            <a:r>
              <a:rPr lang="de-DE" sz="1800" dirty="0"/>
              <a:t>Defekte am Fahrzeug</a:t>
            </a:r>
          </a:p>
          <a:p>
            <a:pPr marL="0" indent="0">
              <a:buNone/>
            </a:pPr>
            <a:br>
              <a:rPr lang="de-DE" dirty="0"/>
            </a:b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7708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D7246D-145E-5E8A-1328-127E5FCE4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Schutzmaßnahmen für Fahrzeuge I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E423CF1-A4A8-D191-C858-6F0BD92EF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Schulung 2025/2026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98C8254-B43D-E1E0-5D50-BD768B1BE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A815-CE49-4499-B3BB-5F7C969A1704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B8C45F4-E945-7ED3-F939-35981E22D3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9169" y="1556792"/>
            <a:ext cx="5589059" cy="4536504"/>
          </a:xfrm>
        </p:spPr>
        <p:txBody>
          <a:bodyPr/>
          <a:lstStyle/>
          <a:p>
            <a:pPr marL="0" indent="0">
              <a:buNone/>
            </a:pPr>
            <a:r>
              <a:rPr lang="de-DE" sz="1800" b="1" dirty="0">
                <a:solidFill>
                  <a:schemeClr val="accent5"/>
                </a:solidFill>
              </a:rPr>
              <a:t>O</a:t>
            </a:r>
            <a:r>
              <a:rPr lang="de-DE" sz="1800" b="1" dirty="0"/>
              <a:t>rganisatorische Maßnahmen</a:t>
            </a:r>
          </a:p>
          <a:p>
            <a:r>
              <a:rPr lang="de-DE" sz="1600" b="1" dirty="0"/>
              <a:t>Klare Verkehrswege und Regeln</a:t>
            </a:r>
          </a:p>
          <a:p>
            <a:pPr lvl="1"/>
            <a:r>
              <a:rPr lang="de-DE" sz="1600" dirty="0">
                <a:solidFill>
                  <a:schemeClr val="accent1"/>
                </a:solidFill>
              </a:rPr>
              <a:t>Verkehrswege festlegen und kennzeichnen</a:t>
            </a:r>
          </a:p>
          <a:p>
            <a:pPr lvl="1"/>
            <a:r>
              <a:rPr lang="de-DE" sz="1600" dirty="0">
                <a:solidFill>
                  <a:schemeClr val="accent1"/>
                </a:solidFill>
              </a:rPr>
              <a:t>Einbahnstraßenprinzip verwenden, wo möglich</a:t>
            </a:r>
          </a:p>
          <a:p>
            <a:pPr lvl="1"/>
            <a:r>
              <a:rPr lang="de-DE" sz="1600" dirty="0">
                <a:solidFill>
                  <a:schemeClr val="accent1"/>
                </a:solidFill>
              </a:rPr>
              <a:t>Geschwindigkeitsbegrenzungen und Überholverbote</a:t>
            </a:r>
          </a:p>
          <a:p>
            <a:pPr lvl="1"/>
            <a:r>
              <a:rPr lang="de-DE" sz="1600" dirty="0">
                <a:solidFill>
                  <a:schemeClr val="accent1"/>
                </a:solidFill>
              </a:rPr>
              <a:t>Bereiche mit Fahrzeugverkehr von Fußgängerbereichen trennen</a:t>
            </a:r>
          </a:p>
          <a:p>
            <a:r>
              <a:rPr lang="de-DE" sz="1600" b="1" dirty="0"/>
              <a:t>Arbeitsabläufe organisieren</a:t>
            </a:r>
          </a:p>
          <a:p>
            <a:pPr lvl="1"/>
            <a:r>
              <a:rPr lang="de-DE" sz="1600" dirty="0">
                <a:solidFill>
                  <a:schemeClr val="accent1"/>
                </a:solidFill>
              </a:rPr>
              <a:t>Fahr- und Rangierarbeiten planen (z. B. feste Zeiten für Substratzufuhr)</a:t>
            </a:r>
          </a:p>
          <a:p>
            <a:pPr lvl="1"/>
            <a:r>
              <a:rPr lang="de-DE" sz="1600" dirty="0">
                <a:solidFill>
                  <a:schemeClr val="accent1"/>
                </a:solidFill>
              </a:rPr>
              <a:t>Einweiser einsetzen, wenn Sicht eingeschränkt ist</a:t>
            </a:r>
          </a:p>
          <a:p>
            <a:pPr lvl="1"/>
            <a:r>
              <a:rPr lang="de-DE" sz="1600" dirty="0">
                <a:solidFill>
                  <a:schemeClr val="accent1"/>
                </a:solidFill>
              </a:rPr>
              <a:t>Nur eingewiesenes und befugtes Personal zulassen</a:t>
            </a:r>
          </a:p>
          <a:p>
            <a:r>
              <a:rPr lang="de-DE" sz="1600" b="1" dirty="0"/>
              <a:t>Wetter- und Bodenverhältnisse berücksichtigen</a:t>
            </a:r>
          </a:p>
          <a:p>
            <a:pPr lvl="1"/>
            <a:r>
              <a:rPr lang="de-DE" sz="1600" dirty="0">
                <a:solidFill>
                  <a:schemeClr val="accent1"/>
                </a:solidFill>
              </a:rPr>
              <a:t>Verkehr bei Glätte, Schnee, Nebel oder schlechten Lichtverhältnissen anpassen</a:t>
            </a:r>
          </a:p>
          <a:p>
            <a:pPr lvl="1"/>
            <a:r>
              <a:rPr lang="de-DE" sz="1600" dirty="0">
                <a:solidFill>
                  <a:schemeClr val="accent1"/>
                </a:solidFill>
              </a:rPr>
              <a:t>Rutschige, matschige oder unebene Flächen regelmäßig kontrollieren</a:t>
            </a:r>
          </a:p>
          <a:p>
            <a:endParaRPr lang="de-DE" dirty="0"/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8AF17129-7B88-157E-8E0E-5B6176CCCF20}"/>
              </a:ext>
            </a:extLst>
          </p:cNvPr>
          <p:cNvSpPr txBox="1">
            <a:spLocks/>
          </p:cNvSpPr>
          <p:nvPr/>
        </p:nvSpPr>
        <p:spPr>
          <a:xfrm>
            <a:off x="6067687" y="1559516"/>
            <a:ext cx="5736666" cy="4536504"/>
          </a:xfrm>
          <a:prstGeom prst="rect">
            <a:avLst/>
          </a:prstGeom>
        </p:spPr>
        <p:txBody>
          <a:bodyPr/>
          <a:lstStyle>
            <a:lvl1pPr marL="150912" indent="-15091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FAC"/>
              </a:buClr>
              <a:buFont typeface="Arial" pitchFamily="34" charset="0"/>
              <a:buChar char="•"/>
              <a:defRPr sz="2000" b="0" i="0" baseline="0">
                <a:solidFill>
                  <a:srgbClr val="0082B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17910" indent="-160735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/>
              <a:buChar char="•"/>
              <a:defRPr lang="de-DE" sz="2000" b="0">
                <a:solidFill>
                  <a:schemeClr val="accent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4293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/>
              <a:buChar char="•"/>
              <a:defRPr sz="200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0011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/>
              <a:buChar char="•"/>
              <a:defRPr sz="2000">
                <a:solidFill>
                  <a:schemeClr val="accent3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57288" marR="0" indent="-128588" algn="l" defTabSz="514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 lang="de-DE" sz="2000" b="0" i="0" baseline="0" dirty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41446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+mn-lt"/>
                <a:ea typeface="+mn-ea"/>
              </a:defRPr>
            </a:lvl6pPr>
            <a:lvl7pPr marL="167163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+mn-lt"/>
                <a:ea typeface="+mn-ea"/>
              </a:defRPr>
            </a:lvl7pPr>
            <a:lvl8pPr marL="192881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+mn-lt"/>
                <a:ea typeface="+mn-ea"/>
              </a:defRPr>
            </a:lvl8pPr>
            <a:lvl9pPr marL="218598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de-DE" sz="1800" b="1" kern="0" dirty="0">
                <a:solidFill>
                  <a:schemeClr val="accent5"/>
                </a:solidFill>
              </a:rPr>
              <a:t>T</a:t>
            </a:r>
            <a:r>
              <a:rPr lang="de-DE" sz="1800" b="1" kern="0" dirty="0"/>
              <a:t>echnische Maßnahmen</a:t>
            </a:r>
          </a:p>
          <a:p>
            <a:r>
              <a:rPr lang="de-DE" sz="1600" kern="0" dirty="0"/>
              <a:t>Fahrzeugtechnik und Ausstattung</a:t>
            </a:r>
          </a:p>
          <a:p>
            <a:pPr lvl="1"/>
            <a:r>
              <a:rPr lang="de-DE" sz="1600" kern="0" dirty="0">
                <a:solidFill>
                  <a:schemeClr val="accent1"/>
                </a:solidFill>
              </a:rPr>
              <a:t>Regelmäßige Wartung und Kontrolle von</a:t>
            </a:r>
          </a:p>
          <a:p>
            <a:pPr lvl="2"/>
            <a:r>
              <a:rPr lang="de-DE" sz="1400" kern="0" dirty="0">
                <a:solidFill>
                  <a:schemeClr val="accent1"/>
                </a:solidFill>
              </a:rPr>
              <a:t>Bremsen</a:t>
            </a:r>
          </a:p>
          <a:p>
            <a:pPr lvl="2"/>
            <a:r>
              <a:rPr lang="de-DE" sz="1400" kern="0" dirty="0">
                <a:solidFill>
                  <a:schemeClr val="accent1"/>
                </a:solidFill>
              </a:rPr>
              <a:t>Beleuchtung</a:t>
            </a:r>
          </a:p>
          <a:p>
            <a:pPr lvl="2"/>
            <a:r>
              <a:rPr lang="de-DE" sz="1400" kern="0" dirty="0">
                <a:solidFill>
                  <a:schemeClr val="accent1"/>
                </a:solidFill>
              </a:rPr>
              <a:t>Rückfahreinrichtungen (Kamera, Warntöne)</a:t>
            </a:r>
          </a:p>
          <a:p>
            <a:pPr lvl="2"/>
            <a:r>
              <a:rPr lang="de-DE" sz="1400" kern="0" dirty="0">
                <a:solidFill>
                  <a:schemeClr val="accent1"/>
                </a:solidFill>
              </a:rPr>
              <a:t>Hydraulik und Anbauteilen</a:t>
            </a:r>
          </a:p>
          <a:p>
            <a:pPr lvl="1"/>
            <a:r>
              <a:rPr lang="de-DE" sz="1600" kern="0" dirty="0">
                <a:solidFill>
                  <a:schemeClr val="accent1"/>
                </a:solidFill>
              </a:rPr>
              <a:t>Reifen in gutem Zustand und dem Einsatz angemessen</a:t>
            </a:r>
          </a:p>
          <a:p>
            <a:r>
              <a:rPr lang="de-DE" sz="1600" kern="0" dirty="0">
                <a:solidFill>
                  <a:schemeClr val="accent1"/>
                </a:solidFill>
              </a:rPr>
              <a:t>Explosionsschutz </a:t>
            </a:r>
          </a:p>
          <a:p>
            <a:pPr lvl="1"/>
            <a:r>
              <a:rPr lang="de-DE" sz="1600" kern="0" dirty="0">
                <a:solidFill>
                  <a:schemeClr val="accent1"/>
                </a:solidFill>
              </a:rPr>
              <a:t>Anfahrschutz an gasführenden Anlagenteilen</a:t>
            </a:r>
          </a:p>
          <a:p>
            <a:r>
              <a:rPr lang="de-DE" sz="1600" kern="0" dirty="0">
                <a:solidFill>
                  <a:schemeClr val="accent1"/>
                </a:solidFill>
              </a:rPr>
              <a:t>Sicht und Umfeld</a:t>
            </a:r>
          </a:p>
          <a:p>
            <a:pPr lvl="1"/>
            <a:r>
              <a:rPr lang="de-DE" sz="1600" kern="0" dirty="0">
                <a:solidFill>
                  <a:schemeClr val="accent1"/>
                </a:solidFill>
              </a:rPr>
              <a:t>Funktionierende Spiegel, zusätzliche Weitwinkel- oder Toter-Winkel-Spiegel</a:t>
            </a:r>
          </a:p>
          <a:p>
            <a:pPr lvl="1"/>
            <a:r>
              <a:rPr lang="de-DE" sz="1600" kern="0" dirty="0">
                <a:solidFill>
                  <a:schemeClr val="accent1"/>
                </a:solidFill>
              </a:rPr>
              <a:t>Kameras und Sensoren nutzen und nachrüsten</a:t>
            </a:r>
          </a:p>
          <a:p>
            <a:pPr lvl="1"/>
            <a:r>
              <a:rPr lang="de-DE" sz="1600" kern="0" dirty="0">
                <a:solidFill>
                  <a:schemeClr val="accent1"/>
                </a:solidFill>
              </a:rPr>
              <a:t>Ausreichende Beleuchtung auf Verkehrswegen und am Fahrzeug selbst</a:t>
            </a:r>
            <a:br>
              <a:rPr lang="de-DE" sz="1600" kern="0" dirty="0">
                <a:solidFill>
                  <a:schemeClr val="accent1"/>
                </a:solidFill>
              </a:rPr>
            </a:br>
            <a:endParaRPr lang="de-DE" sz="1600" kern="0" dirty="0">
              <a:solidFill>
                <a:schemeClr val="accent1"/>
              </a:solidFill>
            </a:endParaRPr>
          </a:p>
          <a:p>
            <a:endParaRPr lang="de-DE" kern="0" dirty="0"/>
          </a:p>
        </p:txBody>
      </p:sp>
    </p:spTree>
    <p:extLst>
      <p:ext uri="{BB962C8B-B14F-4D97-AF65-F5344CB8AC3E}">
        <p14:creationId xmlns:p14="http://schemas.microsoft.com/office/powerpoint/2010/main" val="3143748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9ECABF-E8A7-B0CE-6B88-8683A02B1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Schutzmaßnahmen für Fahrzeuge II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0B4E315-67DC-446A-5121-FBAEB6304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Schulung 2025/2026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1FC7348-D487-6120-01CA-BB73E13CF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A815-CE49-4499-B3BB-5F7C969A1704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E5D6CAD-B757-5B4A-B72E-9F3E27E718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9169" y="1556792"/>
            <a:ext cx="5710847" cy="4032448"/>
          </a:xfrm>
        </p:spPr>
        <p:txBody>
          <a:bodyPr/>
          <a:lstStyle/>
          <a:p>
            <a:pPr marL="0" indent="0">
              <a:buNone/>
            </a:pPr>
            <a:r>
              <a:rPr lang="de-DE" sz="1800" b="1" dirty="0">
                <a:solidFill>
                  <a:schemeClr val="accent5"/>
                </a:solidFill>
              </a:rPr>
              <a:t>P</a:t>
            </a:r>
            <a:r>
              <a:rPr lang="de-DE" sz="1800" b="1" dirty="0"/>
              <a:t>ersönliche Schutzmaßnahmen</a:t>
            </a:r>
          </a:p>
          <a:p>
            <a:r>
              <a:rPr lang="de-DE" sz="1600" dirty="0">
                <a:solidFill>
                  <a:schemeClr val="accent1"/>
                </a:solidFill>
              </a:rPr>
              <a:t>Schutzausrüstung</a:t>
            </a:r>
          </a:p>
          <a:p>
            <a:pPr lvl="1"/>
            <a:r>
              <a:rPr lang="de-DE" sz="1600" dirty="0">
                <a:solidFill>
                  <a:schemeClr val="accent1"/>
                </a:solidFill>
              </a:rPr>
              <a:t>Warnweste oder andere gut sichtbare Kleidung</a:t>
            </a:r>
          </a:p>
          <a:p>
            <a:pPr lvl="1"/>
            <a:r>
              <a:rPr lang="de-DE" sz="1600" dirty="0">
                <a:solidFill>
                  <a:schemeClr val="accent1"/>
                </a:solidFill>
              </a:rPr>
              <a:t>Gehörschutz bei lauter Umgebung</a:t>
            </a:r>
          </a:p>
          <a:p>
            <a:pPr lvl="1"/>
            <a:r>
              <a:rPr lang="de-DE" sz="1600" dirty="0">
                <a:solidFill>
                  <a:schemeClr val="accent1"/>
                </a:solidFill>
              </a:rPr>
              <a:t>Handschuhe beim An- und Abkoppeln, Betanken, Reinigen</a:t>
            </a:r>
          </a:p>
          <a:p>
            <a:r>
              <a:rPr lang="de-DE" sz="1600" dirty="0">
                <a:solidFill>
                  <a:schemeClr val="accent1"/>
                </a:solidFill>
              </a:rPr>
              <a:t>Fahrerqualifikation</a:t>
            </a:r>
          </a:p>
          <a:p>
            <a:pPr lvl="1"/>
            <a:r>
              <a:rPr lang="de-DE" sz="1600" dirty="0">
                <a:solidFill>
                  <a:schemeClr val="accent1"/>
                </a:solidFill>
              </a:rPr>
              <a:t>Gültige Fahrerlaubnis für das Fahrzeug</a:t>
            </a:r>
          </a:p>
          <a:p>
            <a:pPr lvl="1"/>
            <a:r>
              <a:rPr lang="de-DE" sz="1600" dirty="0">
                <a:solidFill>
                  <a:schemeClr val="accent1"/>
                </a:solidFill>
              </a:rPr>
              <a:t>Unterweisung nach DGUV-Vorschriften und betriebsinternen Vorgaben</a:t>
            </a:r>
          </a:p>
          <a:p>
            <a:pPr lvl="1"/>
            <a:r>
              <a:rPr lang="de-DE" sz="1600" dirty="0">
                <a:solidFill>
                  <a:schemeClr val="accent1"/>
                </a:solidFill>
              </a:rPr>
              <a:t>Kenntnis über Gefährdungen der Anlage (z. B. Gasbereiche)</a:t>
            </a:r>
          </a:p>
          <a:p>
            <a:r>
              <a:rPr lang="de-DE" sz="1600" dirty="0">
                <a:solidFill>
                  <a:schemeClr val="accent1"/>
                </a:solidFill>
              </a:rPr>
              <a:t>Fahrverhalten</a:t>
            </a:r>
          </a:p>
          <a:p>
            <a:pPr lvl="1"/>
            <a:r>
              <a:rPr lang="de-DE" sz="1600" dirty="0">
                <a:solidFill>
                  <a:schemeClr val="accent1"/>
                </a:solidFill>
              </a:rPr>
              <a:t>Keine Ablenkung (Telefonverbot während der Fahrt)</a:t>
            </a:r>
          </a:p>
          <a:p>
            <a:pPr lvl="1"/>
            <a:r>
              <a:rPr lang="de-DE" sz="1600" dirty="0">
                <a:solidFill>
                  <a:schemeClr val="accent1"/>
                </a:solidFill>
              </a:rPr>
              <a:t>Kein Alkohol oder Medikamente, die die Fahrtüchtigkeit beeinflussen</a:t>
            </a:r>
          </a:p>
          <a:p>
            <a:pPr lvl="1"/>
            <a:r>
              <a:rPr lang="de-DE" sz="1600" dirty="0">
                <a:solidFill>
                  <a:schemeClr val="accent1"/>
                </a:solidFill>
              </a:rPr>
              <a:t>Vorausschauend und defensiv fahren.</a:t>
            </a:r>
          </a:p>
          <a:p>
            <a:pPr marL="0" indent="0">
              <a:buNone/>
            </a:pPr>
            <a:br>
              <a:rPr lang="de-DE" sz="1600" dirty="0"/>
            </a:br>
            <a:endParaRPr lang="de-DE" sz="16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A7107CC-4508-6258-F0B5-C7C30CC91776}"/>
              </a:ext>
            </a:extLst>
          </p:cNvPr>
          <p:cNvSpPr txBox="1"/>
          <p:nvPr/>
        </p:nvSpPr>
        <p:spPr>
          <a:xfrm>
            <a:off x="6403752" y="2204864"/>
            <a:ext cx="5400600" cy="376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7FAC"/>
              </a:buClr>
            </a:pPr>
            <a:r>
              <a:rPr lang="de-DE" b="1" dirty="0">
                <a:solidFill>
                  <a:schemeClr val="accent5"/>
                </a:solidFill>
                <a:latin typeface="Arial" panose="020B0604020202020204" pitchFamily="34" charset="0"/>
                <a:cs typeface="Arial" pitchFamily="34" charset="0"/>
              </a:rPr>
              <a:t>M</a:t>
            </a:r>
            <a:r>
              <a:rPr lang="de-DE" b="1" dirty="0">
                <a:solidFill>
                  <a:schemeClr val="accent1"/>
                </a:solidFill>
                <a:latin typeface="Arial" panose="020B0604020202020204" pitchFamily="34" charset="0"/>
                <a:cs typeface="Arial" pitchFamily="34" charset="0"/>
              </a:rPr>
              <a:t>aßnahmen beim Rangieren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Rückfahrkamera / Einweiser einsetzen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Fenster öffnen, um akustische Signale besser wahrzunehmen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Schrittgeschwindigkeit einhalten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Bei Unsicherheit: Anhalten und neu orientieren</a:t>
            </a:r>
          </a:p>
          <a:p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7FAC"/>
              </a:buClr>
            </a:pPr>
            <a:r>
              <a:rPr lang="de-DE" b="1" dirty="0">
                <a:solidFill>
                  <a:schemeClr val="accent5"/>
                </a:solidFill>
                <a:latin typeface="Arial" panose="020B0604020202020204" pitchFamily="34" charset="0"/>
                <a:cs typeface="Arial" pitchFamily="34" charset="0"/>
              </a:rPr>
              <a:t>M</a:t>
            </a:r>
            <a:r>
              <a:rPr lang="de-DE" b="1" dirty="0">
                <a:solidFill>
                  <a:schemeClr val="accent1"/>
                </a:solidFill>
                <a:latin typeface="Arial" panose="020B0604020202020204" pitchFamily="34" charset="0"/>
                <a:cs typeface="Arial" pitchFamily="34" charset="0"/>
              </a:rPr>
              <a:t>aßnahmen beim Laden und Entladen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Standfesten, ebenen Untergrund wählen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Lasten gleichmäßig verteilen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Hydrauliksysteme nur bei korrekt eingerasteten Sicherungen nutzen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Personen fernhalten vom Schwenk- und Kippbereich</a:t>
            </a:r>
          </a:p>
          <a:p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7FAC"/>
              </a:buClr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134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997FFA-07FC-0A9D-3D32-9C4574F67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Fahrzeuge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46F4BFB-179F-2E5F-AF9B-BAD987DF1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Schulung 2025/2026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06379FC-1E26-D4C8-9B30-8CD6240F1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A815-CE49-4499-B3BB-5F7C969A1704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9FC7B75-4F5B-66C1-5C72-0E7374E547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9169" y="1556792"/>
            <a:ext cx="5062775" cy="4536504"/>
          </a:xfrm>
        </p:spPr>
        <p:txBody>
          <a:bodyPr/>
          <a:lstStyle/>
          <a:p>
            <a:pPr marL="0" indent="0">
              <a:buNone/>
            </a:pPr>
            <a:r>
              <a:rPr lang="de-DE" sz="1600" b="1" dirty="0"/>
              <a:t>Beauftragung: Fahrerin oder Fahrer von Gabelstaplern im innerbetrieblichen Werkverkehr</a:t>
            </a:r>
          </a:p>
          <a:p>
            <a:pPr marL="0" indent="0">
              <a:buNone/>
            </a:pPr>
            <a:r>
              <a:rPr lang="de-DE" sz="1600" dirty="0"/>
              <a:t>Quelle: </a:t>
            </a:r>
            <a:r>
              <a:rPr lang="de-DE" sz="1600" dirty="0">
                <a:hlinkClick r:id="rId2"/>
              </a:rPr>
              <a:t>Beauftragung: Fahrerin oder Fahrer von Gabelstaplern im innerbetrieblichen Werkverkehr </a:t>
            </a:r>
            <a:endParaRPr lang="de-DE" sz="1600" dirty="0"/>
          </a:p>
          <a:p>
            <a:pPr marL="0" indent="0">
              <a:buNone/>
            </a:pPr>
            <a:r>
              <a:rPr lang="de-DE" sz="1600" dirty="0"/>
              <a:t>Baustein - Formular F 702</a:t>
            </a:r>
            <a:br>
              <a:rPr lang="de-DE" sz="1600" dirty="0"/>
            </a:br>
            <a:r>
              <a:rPr lang="de-DE" sz="1600" dirty="0"/>
              <a:t>Stand 07/2021</a:t>
            </a:r>
            <a:br>
              <a:rPr lang="de-DE" sz="1600" dirty="0"/>
            </a:br>
            <a:r>
              <a:rPr lang="de-DE" sz="1600" dirty="0"/>
              <a:t>Herausgeber: BG BAU</a:t>
            </a:r>
          </a:p>
          <a:p>
            <a:pPr marL="0" indent="0">
              <a:buNone/>
            </a:pPr>
            <a:endParaRPr lang="de-DE" sz="1600" dirty="0"/>
          </a:p>
          <a:p>
            <a:pPr marL="0" indent="0">
              <a:buNone/>
            </a:pPr>
            <a:r>
              <a:rPr lang="de-DE" sz="1600" b="1" dirty="0"/>
              <a:t>Beauftragung: Erd- und Straßenbaumaschinenführerin oder -führer</a:t>
            </a:r>
          </a:p>
          <a:p>
            <a:pPr marL="0" indent="0">
              <a:buNone/>
            </a:pPr>
            <a:r>
              <a:rPr lang="de-DE" sz="1600" dirty="0"/>
              <a:t>Quelle: </a:t>
            </a:r>
            <a:r>
              <a:rPr lang="de-DE" sz="1600" dirty="0">
                <a:hlinkClick r:id="rId3"/>
              </a:rPr>
              <a:t>Beauftragung: Erd- und Straßenbaumaschinenführerin oder -führer </a:t>
            </a:r>
            <a:endParaRPr lang="de-DE" sz="1600" dirty="0"/>
          </a:p>
          <a:p>
            <a:pPr marL="0" indent="0">
              <a:buNone/>
            </a:pPr>
            <a:r>
              <a:rPr lang="de-DE" sz="1600" dirty="0"/>
              <a:t>Baustein - Formular F 703</a:t>
            </a:r>
            <a:br>
              <a:rPr lang="de-DE" sz="1600" dirty="0"/>
            </a:br>
            <a:r>
              <a:rPr lang="de-DE" sz="1600" dirty="0"/>
              <a:t>Stand 07/2021</a:t>
            </a:r>
            <a:br>
              <a:rPr lang="de-DE" sz="1600" dirty="0"/>
            </a:br>
            <a:r>
              <a:rPr lang="de-DE" sz="1600" dirty="0"/>
              <a:t>Herausgeber: BG BAU</a:t>
            </a:r>
          </a:p>
          <a:p>
            <a:pPr marL="0" indent="0">
              <a:buNone/>
            </a:pPr>
            <a:endParaRPr lang="de-DE" sz="1600" dirty="0"/>
          </a:p>
          <a:p>
            <a:pPr marL="0" indent="0">
              <a:buNone/>
            </a:pPr>
            <a:endParaRPr lang="de-DE" sz="1600" dirty="0"/>
          </a:p>
          <a:p>
            <a:pPr marL="0" indent="0">
              <a:buNone/>
            </a:pPr>
            <a:endParaRPr lang="de-DE" sz="1600" dirty="0"/>
          </a:p>
          <a:p>
            <a:endParaRPr lang="de-DE" sz="16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DA81B14-9ED4-CFE1-4096-DFAA9C499A1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8778" t="15937" r="35441" b="14837"/>
          <a:stretch>
            <a:fillRect/>
          </a:stretch>
        </p:blipFill>
        <p:spPr>
          <a:xfrm>
            <a:off x="6096000" y="689879"/>
            <a:ext cx="3494442" cy="504337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834471C-ABF2-E372-D8A3-B03A0905412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7598" t="15937" r="34053" b="9343"/>
          <a:stretch>
            <a:fillRect/>
          </a:stretch>
        </p:blipFill>
        <p:spPr>
          <a:xfrm>
            <a:off x="8112224" y="1475655"/>
            <a:ext cx="3648403" cy="516857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32741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FA443E-F0F0-53C7-68C3-29E146DA10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2C3BF1C-4CC2-CF3E-83AE-1FFCA506A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Schulung 2025/2026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06E5A50-4ADE-80BF-88F4-0C4ED9E43E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2DA815-CE49-4499-B3BB-5F7C969A1704}" type="slidenum">
              <a:rPr lang="de-DE" smtClean="0"/>
              <a:pPr/>
              <a:t>15</a:t>
            </a:fld>
            <a:endParaRPr lang="de-DE" dirty="0"/>
          </a:p>
        </p:txBody>
      </p:sp>
      <p:grpSp>
        <p:nvGrpSpPr>
          <p:cNvPr id="6" name="Gruppieren 9">
            <a:extLst>
              <a:ext uri="{FF2B5EF4-FFF2-40B4-BE49-F238E27FC236}">
                <a16:creationId xmlns:a16="http://schemas.microsoft.com/office/drawing/2014/main" id="{CCA0E49A-67B5-4522-C280-919A7123656D}"/>
              </a:ext>
            </a:extLst>
          </p:cNvPr>
          <p:cNvGrpSpPr>
            <a:grpSpLocks/>
          </p:cNvGrpSpPr>
          <p:nvPr/>
        </p:nvGrpSpPr>
        <p:grpSpPr bwMode="auto">
          <a:xfrm>
            <a:off x="1920876" y="2143123"/>
            <a:ext cx="8373133" cy="2928937"/>
            <a:chOff x="357188" y="2786063"/>
            <a:chExt cx="8429625" cy="2928937"/>
          </a:xfrm>
        </p:grpSpPr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E163A35E-4F51-CEB5-362B-19610B61877A}"/>
                </a:ext>
              </a:extLst>
            </p:cNvPr>
            <p:cNvSpPr/>
            <p:nvPr/>
          </p:nvSpPr>
          <p:spPr bwMode="auto">
            <a:xfrm>
              <a:off x="357188" y="2786063"/>
              <a:ext cx="8429625" cy="29289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eaLnBrk="0" hangingPunct="0">
                <a:spcBef>
                  <a:spcPts val="600"/>
                </a:spcBef>
                <a:spcAft>
                  <a:spcPts val="600"/>
                </a:spcAft>
                <a:defRPr/>
              </a:pPr>
              <a:endParaRPr lang="de-DE" sz="2000" dirty="0">
                <a:solidFill>
                  <a:schemeClr val="accent2"/>
                </a:solidFill>
                <a:ea typeface="ＭＳ Ｐゴシック" charset="-128"/>
                <a:cs typeface="ＭＳ Ｐゴシック"/>
              </a:endParaRPr>
            </a:p>
          </p:txBody>
        </p:sp>
        <p:sp>
          <p:nvSpPr>
            <p:cNvPr id="8" name="Rechteck 6">
              <a:extLst>
                <a:ext uri="{FF2B5EF4-FFF2-40B4-BE49-F238E27FC236}">
                  <a16:creationId xmlns:a16="http://schemas.microsoft.com/office/drawing/2014/main" id="{F26CECC9-C78D-9558-3A68-F043278824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7688" y="2928938"/>
              <a:ext cx="4286250" cy="2643187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 altLang="de-DE" dirty="0">
                <a:solidFill>
                  <a:schemeClr val="accent2"/>
                </a:solidFill>
              </a:endParaRPr>
            </a:p>
          </p:txBody>
        </p:sp>
        <p:sp>
          <p:nvSpPr>
            <p:cNvPr id="9" name="Rechteck 9">
              <a:extLst>
                <a:ext uri="{FF2B5EF4-FFF2-40B4-BE49-F238E27FC236}">
                  <a16:creationId xmlns:a16="http://schemas.microsoft.com/office/drawing/2014/main" id="{66342474-2841-51AA-108E-F779DD9F75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334" y="2847805"/>
              <a:ext cx="3714750" cy="2643187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de-DE" altLang="de-DE" sz="2800" b="1" dirty="0">
                  <a:solidFill>
                    <a:schemeClr val="accent1"/>
                  </a:solidFill>
                  <a:latin typeface="+mj-lt"/>
                </a:rPr>
                <a:t>Begehen von Holzdecken-konstruktionen</a:t>
              </a:r>
            </a:p>
          </p:txBody>
        </p:sp>
        <p:pic>
          <p:nvPicPr>
            <p:cNvPr id="10" name="Picture 8">
              <a:extLst>
                <a:ext uri="{FF2B5EF4-FFF2-40B4-BE49-F238E27FC236}">
                  <a16:creationId xmlns:a16="http://schemas.microsoft.com/office/drawing/2014/main" id="{87E2C89E-6092-F35E-2044-3FC209F876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29124" y="3000372"/>
              <a:ext cx="4143375" cy="250031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706102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F4241E-301F-24E4-3D3E-6FA5451E0A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54E93E7-491B-3D94-DF50-41EB4F442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Gefährdungen durch das Begehen </a:t>
            </a:r>
            <a:r>
              <a:rPr lang="de-DE"/>
              <a:t>von Holzdeckenkonstruktionen</a:t>
            </a:r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3970989-BE9B-31A5-FDE6-F414EA23E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Schulung 2025/2026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3101696-A12D-8E1B-6F13-B95994148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42020CB9-598F-41BD-B058-380FB38EF93E}" type="slidenum">
              <a:rPr lang="de-DE" smtClean="0"/>
              <a:pPr algn="r">
                <a:defRPr/>
              </a:pPr>
              <a:t>16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2CAD082-8A5C-2D52-CEBF-29CA0BA248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u="sng" dirty="0">
                <a:solidFill>
                  <a:schemeClr val="accent5"/>
                </a:solidFill>
              </a:rPr>
              <a:t>Vor dem Begehen vom Gasspeichermembransystemen und Holzdeckenkonstruktionen ist immer deren Tragfähigkeit zu prüfen: </a:t>
            </a:r>
            <a:endParaRPr lang="de-DE" b="1" dirty="0">
              <a:solidFill>
                <a:schemeClr val="accent5"/>
              </a:solidFill>
            </a:endParaRPr>
          </a:p>
          <a:p>
            <a:pPr lvl="0"/>
            <a:r>
              <a:rPr lang="de-DE" dirty="0"/>
              <a:t>Begehbarkeit und Belastbarkeit der Unterkonstruktion ist gewährleistet bzw. geprüft, z.B. Netz, Holzdeckenkonstruktion (siehe: </a:t>
            </a:r>
            <a:r>
              <a:rPr lang="de-DE" dirty="0">
                <a:hlinkClick r:id="rId2"/>
              </a:rPr>
              <a:t>H006_Überprüfung_ Holzdeckenkonstruktionen</a:t>
            </a:r>
            <a:r>
              <a:rPr lang="de-DE" dirty="0"/>
              <a:t>)</a:t>
            </a:r>
          </a:p>
          <a:p>
            <a:pPr lvl="0"/>
            <a:r>
              <a:rPr lang="de-DE" dirty="0"/>
              <a:t>Das Begehen ist grundsätzlich nur mit PSAgA erlaubt, geeignete Anschlagpunkte sind zu wählen</a:t>
            </a:r>
          </a:p>
          <a:p>
            <a:pPr lvl="0"/>
            <a:endParaRPr lang="de-DE" dirty="0"/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</a:t>
            </a:r>
            <a:r>
              <a:rPr lang="de-DE" dirty="0"/>
              <a:t>Bei der Begehung alter Gasspeichermembranen, insbesondere ohne Netz auf der Unterkonstruktion, ist eine gesonderte Betrachtung bezüglich der Begehbarkeit und Tragfähigkeit (Punktbelastung durch Personen) erforderlich.</a:t>
            </a:r>
          </a:p>
        </p:txBody>
      </p:sp>
    </p:spTree>
    <p:extLst>
      <p:ext uri="{BB962C8B-B14F-4D97-AF65-F5344CB8AC3E}">
        <p14:creationId xmlns:p14="http://schemas.microsoft.com/office/powerpoint/2010/main" val="32472174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D9229AAF-72EB-287F-8BF4-6E3B3BA59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Überprüfung von Holzdeckenkonstruktionen</a:t>
            </a:r>
            <a:br>
              <a:rPr lang="de-DE" dirty="0"/>
            </a:br>
            <a:r>
              <a:rPr lang="de-DE" sz="2000" dirty="0">
                <a:solidFill>
                  <a:schemeClr val="accent2"/>
                </a:solidFill>
              </a:rPr>
              <a:t>H-006 des FvB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B33B817-E881-2EFB-8285-124CC234B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F9BAD-775A-4C64-ACE3-76CB4F6FA34E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4511124-DCF0-062B-C973-67470CFB34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9167" y="1556791"/>
            <a:ext cx="11178119" cy="4842817"/>
          </a:xfrm>
        </p:spPr>
        <p:txBody>
          <a:bodyPr/>
          <a:lstStyle/>
          <a:p>
            <a:pPr marL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b="1" dirty="0">
                <a:solidFill>
                  <a:schemeClr val="accent5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Problemstellung: </a:t>
            </a:r>
            <a:r>
              <a:rPr lang="de-DE" dirty="0"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Nicht tragfähige Holzdeckenkonstruktionen durch</a:t>
            </a:r>
            <a:endParaRPr lang="de-DE" dirty="0">
              <a:effectLst/>
              <a:latin typeface="Arial" panose="020B0604020202020204" pitchFamily="34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de-DE" sz="18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Fehlende oder falsche statische Auslegung von Holzdecken z.B. aufgrund nicht berücksichtigter Zusatz-belastungen durch Wassersättigung und sofern vorhanden der Dämmung sowie Beladung der gesamten Konstruktion, inklusive Netz mit Schwefel</a:t>
            </a:r>
            <a:endParaRPr lang="de-DE" sz="1800" b="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de-DE" sz="18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Beschädigung oder falscher Einbau der Holzdeckenkonstruktionen</a:t>
            </a:r>
            <a:endParaRPr lang="de-DE" sz="1800" b="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de-DE" sz="18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Außergewöhnliche Einwirkungen:</a:t>
            </a:r>
            <a:endParaRPr lang="de-DE" sz="1800" b="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01675" lvl="1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de-DE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Versagen von Sicherheitseinrichtungen bei Betriebsstörungen (z.B. extremer Unterdruck) </a:t>
            </a:r>
            <a:endParaRPr lang="de-DE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01675" lvl="1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de-DE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Wassersackbildung, insbesondere bei Wartungsarbeiten</a:t>
            </a:r>
            <a:endParaRPr lang="de-DE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01675" lvl="1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de-DE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Schneeablagerung (insbesondere bei Ausfall des Stützluftgebläses)</a:t>
            </a:r>
            <a:endParaRPr lang="de-DE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de-DE" sz="1800" b="0" dirty="0">
                <a:solidFill>
                  <a:schemeClr val="accent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Biochemische Schädigung des Holzes durch Säureeinwirkung infolge des Entschwefelungsprozesses in Biogasbehältern </a:t>
            </a:r>
          </a:p>
          <a:p>
            <a:pPr marL="357188" indent="0" algn="just">
              <a:lnSpc>
                <a:spcPct val="115000"/>
              </a:lnSpc>
              <a:spcAft>
                <a:spcPts val="600"/>
              </a:spcAft>
              <a:buNone/>
            </a:pPr>
            <a:r>
              <a:rPr lang="de-DE" sz="1600" b="0" dirty="0">
                <a:solidFill>
                  <a:schemeClr val="accent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de-DE" sz="1600" b="0" dirty="0">
                <a:solidFill>
                  <a:schemeClr val="accent5"/>
                </a:solidFill>
                <a:ea typeface="MS Gothic" panose="020B0609070205080204" pitchFamily="49" charset="-128"/>
                <a:sym typeface="Wingdings" panose="05000000000000000000" pitchFamily="2" charset="2"/>
              </a:rPr>
              <a:t>V</a:t>
            </a:r>
            <a:r>
              <a:rPr lang="de-DE" sz="1600" b="0" dirty="0"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isuell nicht erkennbare Schäden am Holz, die die Tragfähigkeit so stark reduzieren, dass diese ohne Vorankündigung versagen können! </a:t>
            </a:r>
            <a:r>
              <a:rPr lang="de-DE" sz="1600" b="0" u="sng" dirty="0">
                <a:solidFill>
                  <a:schemeClr val="accent5"/>
                </a:solidFill>
                <a:ea typeface="MS Gothic" panose="020B0609070205080204" pitchFamily="49" charset="-128"/>
              </a:rPr>
              <a:t>Vor jedem Begehen</a:t>
            </a:r>
            <a:r>
              <a:rPr lang="de-DE" sz="1600" b="0" dirty="0">
                <a:ea typeface="MS Gothic" panose="020B0609070205080204" pitchFamily="49" charset="-128"/>
              </a:rPr>
              <a:t> von Holzdecken ist daher immer eine Überprüfung der Tragfähigkeit durchzuführen</a:t>
            </a:r>
            <a:r>
              <a:rPr lang="de-DE" sz="1600" b="0" dirty="0"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endParaRPr lang="de-DE" sz="1600" b="0" dirty="0">
              <a:effectLst/>
              <a:latin typeface="Arial" panose="020B0604020202020204" pitchFamily="34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endParaRPr lang="de-DE" sz="1800" dirty="0">
              <a:solidFill>
                <a:schemeClr val="accent5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ABA7911-3226-D7A8-FEC2-A70399018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Schulung 2025/2026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74419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830E205F-0496-C890-9D76-6B55471BD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Überprüfung von Holzdeckenkonstruktionen</a:t>
            </a:r>
            <a:br>
              <a:rPr lang="de-DE" dirty="0"/>
            </a:br>
            <a:r>
              <a:rPr lang="de-DE" sz="2000" dirty="0">
                <a:solidFill>
                  <a:schemeClr val="accent2"/>
                </a:solidFill>
              </a:rPr>
              <a:t>H-006 des FvB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5DE2287-73FC-187E-8297-5B63C2272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F9BAD-775A-4C64-ACE3-76CB4F6FA34E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FC7FB66-2235-F400-B78A-7E9476F65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600"/>
              </a:spcAft>
              <a:buNone/>
            </a:pPr>
            <a:r>
              <a:rPr lang="de-DE" b="1" dirty="0">
                <a:solidFill>
                  <a:schemeClr val="accent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Regelmäßige Prüfung von Holzdeckenkonstruktionen</a:t>
            </a:r>
            <a:endParaRPr lang="de-DE" b="1" dirty="0">
              <a:solidFill>
                <a:schemeClr val="accent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800" b="0" dirty="0"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Regelmäßige Sichtprüfung durch Schaugläser (beim täglichen Rundgang) auf:</a:t>
            </a:r>
            <a:endParaRPr lang="de-DE" sz="1800" b="0" dirty="0">
              <a:effectLst/>
              <a:latin typeface="Arial" panose="020B0604020202020204" pitchFamily="34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 marL="760412" lvl="1" algn="just">
              <a:lnSpc>
                <a:spcPct val="115000"/>
              </a:lnSpc>
              <a:spcAft>
                <a:spcPts val="600"/>
              </a:spcAft>
            </a:pPr>
            <a:r>
              <a:rPr lang="de-DE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Auffällige Verformungen und Unregelmäßigkeiten, Brüche, Absplitterungen</a:t>
            </a:r>
            <a:endParaRPr lang="de-DE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0090" algn="just">
              <a:lnSpc>
                <a:spcPct val="115000"/>
              </a:lnSpc>
              <a:spcAft>
                <a:spcPts val="600"/>
              </a:spcAft>
            </a:pPr>
            <a:r>
              <a:rPr lang="de-DE" sz="1600" b="0" dirty="0"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de-DE" sz="1600" b="0" dirty="0"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Ziel: Ausschluss akuter erkennbarer Gefährdung bei den weiteren Untersuchungsschritten</a:t>
            </a:r>
            <a:endParaRPr lang="de-DE" sz="1600" b="0" dirty="0">
              <a:effectLst/>
              <a:latin typeface="Arial" panose="020B0604020202020204" pitchFamily="34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800" b="0" dirty="0">
                <a:ea typeface="MS Gothic" panose="020B0609070205080204" pitchFamily="49" charset="-128"/>
              </a:rPr>
              <a:t>Regelmäßige Prüfung hinsichtlich Auffälligkeiten im Betrieb</a:t>
            </a:r>
            <a:r>
              <a:rPr lang="de-DE" sz="1800" b="0" dirty="0"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: </a:t>
            </a:r>
            <a:endParaRPr lang="de-DE" sz="1800" b="0" dirty="0">
              <a:effectLst/>
              <a:latin typeface="Arial" panose="020B0604020202020204" pitchFamily="34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 marL="760412" lvl="1" algn="just">
              <a:lnSpc>
                <a:spcPct val="115000"/>
              </a:lnSpc>
            </a:pPr>
            <a:r>
              <a:rPr lang="de-DE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Schäden bzw. Störungen an Rührwerken, Schnecken, Holzteile in Pumpen, Störstoffabscheidern oder Separatoren</a:t>
            </a:r>
            <a:endParaRPr lang="de-DE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0090" algn="just">
              <a:lnSpc>
                <a:spcPct val="115000"/>
              </a:lnSpc>
              <a:spcAft>
                <a:spcPts val="600"/>
              </a:spcAft>
            </a:pPr>
            <a:r>
              <a:rPr lang="de-DE" sz="1600" b="0" dirty="0"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de-DE" sz="1600" b="0" dirty="0"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Ziel: Frühzeitige Erkennung von Schäden und Vermeidung wirtschaftlicher Schäden.</a:t>
            </a:r>
            <a:endParaRPr lang="de-DE" sz="1600" b="0" dirty="0">
              <a:effectLst/>
              <a:latin typeface="Arial" panose="020B0604020202020204" pitchFamily="34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1F5B5B4-137F-9C81-47CD-C9B8B6AD7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Schulung 2025/2026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23357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643FA94D-C98A-46A8-68A4-35632D453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Überprüfung von Holzdeckenkonstruktionen</a:t>
            </a:r>
            <a:br>
              <a:rPr lang="de-DE" dirty="0"/>
            </a:br>
            <a:r>
              <a:rPr lang="de-DE" sz="2000" dirty="0">
                <a:solidFill>
                  <a:schemeClr val="accent2"/>
                </a:solidFill>
              </a:rPr>
              <a:t>H-006 des FvB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385DF9C-83A1-4BC3-751B-2748AF5B8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F9BAD-775A-4C64-ACE3-76CB4F6FA34E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8B70A23B-33A9-6918-25F4-61CDF43BA1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8638" y="1557338"/>
            <a:ext cx="11179175" cy="4842271"/>
          </a:xfrm>
        </p:spPr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600"/>
              </a:spcAft>
              <a:buNone/>
            </a:pPr>
            <a:r>
              <a:rPr lang="de-DE" b="1" dirty="0">
                <a:solidFill>
                  <a:schemeClr val="accent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Anlassbezogene Tastprüfung an Holzdeckenkonstruktionen</a:t>
            </a:r>
            <a:endParaRPr lang="de-DE" b="1" dirty="0">
              <a:solidFill>
                <a:schemeClr val="accent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800" b="0" dirty="0"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Abtasten der Auflage der Holzbalken in den Einbuchtungen/Halteschuhen am Behälterrand. Das Abtasten an der Behälterkrone sollte von sicherem Stand aus und erst bei entsprechend leerem/drucklosen Gasspeicher erfolgen.</a:t>
            </a:r>
            <a:endParaRPr lang="de-DE" sz="1800" b="0" dirty="0">
              <a:effectLst/>
              <a:latin typeface="Arial" panose="020B0604020202020204" pitchFamily="34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 marL="760412" lvl="1" algn="just">
              <a:lnSpc>
                <a:spcPct val="115000"/>
              </a:lnSpc>
            </a:pPr>
            <a:r>
              <a:rPr lang="de-DE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Vorhandensein der Holzbalken in den Einbuchtungen/Halteschuhen</a:t>
            </a:r>
            <a:endParaRPr lang="de-DE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60412" lvl="1" algn="just">
              <a:lnSpc>
                <a:spcPct val="115000"/>
              </a:lnSpc>
            </a:pPr>
            <a:r>
              <a:rPr lang="de-DE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Vergrößerte Abstände der Holzbalken zu den Außenkanten der Einbuchtungen/Halteschuhe</a:t>
            </a:r>
            <a:endParaRPr lang="de-DE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10627" lvl="1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è"/>
            </a:pPr>
            <a:r>
              <a:rPr lang="de-DE" sz="1600" dirty="0"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Ziel: Frühzeitige Erkennung bereits eingestürzter Holzbalken </a:t>
            </a:r>
            <a:r>
              <a:rPr lang="de-D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marL="1210627" lvl="1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è"/>
            </a:pPr>
            <a:endParaRPr lang="de-DE" sz="10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de-DE" dirty="0">
                <a:solidFill>
                  <a:schemeClr val="accent5"/>
                </a:solidFill>
              </a:rPr>
              <a:t>Erweiterte Belastungsprüfung vor Begehung oder Belastung der Unterkonstruktion</a:t>
            </a:r>
          </a:p>
          <a:p>
            <a:pPr marL="0" indent="0" algn="just">
              <a:lnSpc>
                <a:spcPct val="115000"/>
              </a:lnSpc>
              <a:spcAft>
                <a:spcPts val="600"/>
              </a:spcAft>
              <a:buNone/>
            </a:pPr>
            <a:r>
              <a:rPr lang="de-DE" sz="1800" b="0" dirty="0">
                <a:solidFill>
                  <a:schemeClr val="accent5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  <a:sym typeface="Wingdings" panose="05000000000000000000" pitchFamily="2" charset="2"/>
              </a:rPr>
              <a:t> Diese ist immer durchzuführen </a:t>
            </a:r>
            <a:r>
              <a:rPr lang="de-DE" sz="1800" b="0" dirty="0">
                <a:solidFill>
                  <a:schemeClr val="accent5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bevor Holzdeckenkonstruktionen betreten oder belastet werden.  </a:t>
            </a:r>
            <a:endParaRPr lang="de-DE" sz="1800" b="0" dirty="0">
              <a:solidFill>
                <a:schemeClr val="accent5"/>
              </a:solidFill>
              <a:effectLst/>
              <a:latin typeface="Arial" panose="020B0604020202020204" pitchFamily="34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de-DE" sz="1800" b="0" dirty="0"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In der H-006 ist ein Bespiel hinterlegt, wie die erforderlich Prüflast für eine </a:t>
            </a:r>
            <a:r>
              <a:rPr lang="de-DE" sz="1800" b="0" dirty="0">
                <a:ea typeface="MS Gothic" panose="020B0609070205080204" pitchFamily="49" charset="-128"/>
              </a:rPr>
              <a:t>Belastungsprüfung ermittelt werden kann.</a:t>
            </a:r>
            <a:r>
              <a:rPr lang="de-DE" sz="1800" b="0" dirty="0"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Die Prüflast ist für eine Dauer von mindestens drei Minuten in Feldmitte aufzubringen. Dies kann z. B. mit einem Kran erfolgen. </a:t>
            </a:r>
            <a:endParaRPr lang="de-DE" b="0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1F71437-A3CC-D468-37C1-9CC9E7A54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Schulung 2025/2026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647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Schulung 2025/2026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AF9BAD-775A-4C64-ACE3-76CB4F6FA34E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Agenda</a:t>
            </a:r>
            <a:br>
              <a:rPr lang="de-DE" dirty="0"/>
            </a:br>
            <a:r>
              <a:rPr lang="de-DE" sz="2000" dirty="0">
                <a:solidFill>
                  <a:schemeClr val="accent2"/>
                </a:solidFill>
              </a:rPr>
              <a:t>Weitere Gefährdungen, (insb. mechanische und elektrische) 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529166" y="1484784"/>
            <a:ext cx="11178119" cy="4536504"/>
          </a:xfrm>
        </p:spPr>
        <p:txBody>
          <a:bodyPr/>
          <a:lstStyle/>
          <a:p>
            <a:pPr>
              <a:lnSpc>
                <a:spcPct val="150000"/>
              </a:lnSpc>
              <a:tabLst>
                <a:tab pos="530225" algn="l"/>
              </a:tabLst>
            </a:pPr>
            <a:r>
              <a:rPr lang="de-DE" altLang="en-US" dirty="0"/>
              <a:t>Mechanische Gefährdungen und Schutzmaßnahmen</a:t>
            </a:r>
          </a:p>
          <a:p>
            <a:pPr lvl="1">
              <a:lnSpc>
                <a:spcPct val="150000"/>
              </a:lnSpc>
              <a:tabLst>
                <a:tab pos="530225" algn="l"/>
              </a:tabLst>
            </a:pPr>
            <a:r>
              <a:rPr lang="de-DE" altLang="en-US" sz="1800" dirty="0"/>
              <a:t>Herabfallende Gegenstände</a:t>
            </a:r>
          </a:p>
          <a:p>
            <a:pPr lvl="1">
              <a:lnSpc>
                <a:spcPct val="150000"/>
              </a:lnSpc>
              <a:tabLst>
                <a:tab pos="530225" algn="l"/>
              </a:tabLst>
            </a:pPr>
            <a:r>
              <a:rPr lang="de-DE" altLang="en-US" sz="1800" dirty="0"/>
              <a:t>Bewegte Anlagenteile (Einbringtechnik)</a:t>
            </a:r>
          </a:p>
          <a:p>
            <a:pPr lvl="1">
              <a:lnSpc>
                <a:spcPct val="150000"/>
              </a:lnSpc>
              <a:tabLst>
                <a:tab pos="530225" algn="l"/>
              </a:tabLst>
            </a:pPr>
            <a:r>
              <a:rPr lang="de-DE" altLang="en-US" sz="1800" dirty="0"/>
              <a:t>Fahrzeuge</a:t>
            </a:r>
          </a:p>
          <a:p>
            <a:pPr lvl="1">
              <a:lnSpc>
                <a:spcPct val="150000"/>
              </a:lnSpc>
              <a:tabLst>
                <a:tab pos="530225" algn="l"/>
              </a:tabLst>
            </a:pPr>
            <a:r>
              <a:rPr lang="de-DE" altLang="en-US" sz="1800" dirty="0"/>
              <a:t>Begehen von Holdeckenkonstruktionen</a:t>
            </a:r>
          </a:p>
          <a:p>
            <a:pPr>
              <a:lnSpc>
                <a:spcPct val="150000"/>
              </a:lnSpc>
              <a:tabLst>
                <a:tab pos="530225" algn="l"/>
              </a:tabLst>
            </a:pPr>
            <a:r>
              <a:rPr lang="de-DE" altLang="en-US" dirty="0"/>
              <a:t>Elektrische Gefährdungen und Schutzmaßnahmen</a:t>
            </a:r>
          </a:p>
          <a:p>
            <a:pPr>
              <a:lnSpc>
                <a:spcPct val="150000"/>
              </a:lnSpc>
              <a:tabLst>
                <a:tab pos="530225" algn="l"/>
              </a:tabLst>
            </a:pPr>
            <a:r>
              <a:rPr lang="de-DE" altLang="en-US" dirty="0"/>
              <a:t>Arbeiten in engen Räumen Gefährdungen und Schutzmaßnahmen</a:t>
            </a:r>
          </a:p>
          <a:p>
            <a:pPr>
              <a:lnSpc>
                <a:spcPct val="150000"/>
              </a:lnSpc>
              <a:tabLst>
                <a:tab pos="530225" algn="l"/>
              </a:tabLst>
            </a:pPr>
            <a:r>
              <a:rPr lang="de-DE" altLang="en-US" dirty="0"/>
              <a:t>Oberflächen (inkl. stolpern und stürzen)</a:t>
            </a:r>
          </a:p>
          <a:p>
            <a:pPr>
              <a:lnSpc>
                <a:spcPct val="150000"/>
              </a:lnSpc>
              <a:tabLst>
                <a:tab pos="530225" algn="l"/>
              </a:tabLst>
            </a:pPr>
            <a:endParaRPr lang="de-DE" altLang="en-US" dirty="0"/>
          </a:p>
          <a:p>
            <a:pPr lvl="1">
              <a:lnSpc>
                <a:spcPct val="150000"/>
              </a:lnSpc>
              <a:tabLst>
                <a:tab pos="530225" algn="l"/>
              </a:tabLst>
            </a:pPr>
            <a:endParaRPr lang="de-DE" altLang="en-US" dirty="0"/>
          </a:p>
          <a:p>
            <a:pPr>
              <a:lnSpc>
                <a:spcPct val="150000"/>
              </a:lnSpc>
              <a:tabLst>
                <a:tab pos="530225" algn="l"/>
              </a:tabLst>
            </a:pPr>
            <a:endParaRPr lang="de-DE" altLang="en-US" dirty="0"/>
          </a:p>
          <a:p>
            <a:pPr>
              <a:lnSpc>
                <a:spcPct val="150000"/>
              </a:lnSpc>
            </a:pPr>
            <a:endParaRPr lang="de-DE" sz="10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buNone/>
            </a:pPr>
            <a:endParaRPr lang="de-DE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de-DE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8576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8A27E5-92B3-01FD-170C-8EFA9C0E8C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748CABE-DEFB-1D96-7B2D-9CB3D90F9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Schulung 2025/2026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902242C-494B-9969-03AD-3D13BFA0D4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2DA815-CE49-4499-B3BB-5F7C969A1704}" type="slidenum">
              <a:rPr lang="de-DE" smtClean="0"/>
              <a:pPr/>
              <a:t>20</a:t>
            </a:fld>
            <a:endParaRPr lang="de-DE" dirty="0"/>
          </a:p>
        </p:txBody>
      </p:sp>
      <p:grpSp>
        <p:nvGrpSpPr>
          <p:cNvPr id="6" name="Gruppieren 9">
            <a:extLst>
              <a:ext uri="{FF2B5EF4-FFF2-40B4-BE49-F238E27FC236}">
                <a16:creationId xmlns:a16="http://schemas.microsoft.com/office/drawing/2014/main" id="{69A0CE5A-1ADC-B84F-FB00-CB79FE1DBF67}"/>
              </a:ext>
            </a:extLst>
          </p:cNvPr>
          <p:cNvGrpSpPr>
            <a:grpSpLocks/>
          </p:cNvGrpSpPr>
          <p:nvPr/>
        </p:nvGrpSpPr>
        <p:grpSpPr bwMode="auto">
          <a:xfrm>
            <a:off x="1920876" y="2143123"/>
            <a:ext cx="8373133" cy="2928937"/>
            <a:chOff x="357188" y="2786063"/>
            <a:chExt cx="8429625" cy="2928937"/>
          </a:xfrm>
        </p:grpSpPr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8EC9B196-0C71-3D43-92C5-6C43C7BA98DD}"/>
                </a:ext>
              </a:extLst>
            </p:cNvPr>
            <p:cNvSpPr/>
            <p:nvPr/>
          </p:nvSpPr>
          <p:spPr bwMode="auto">
            <a:xfrm>
              <a:off x="357188" y="2786063"/>
              <a:ext cx="8429625" cy="29289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eaLnBrk="0" hangingPunct="0">
                <a:spcBef>
                  <a:spcPts val="600"/>
                </a:spcBef>
                <a:spcAft>
                  <a:spcPts val="600"/>
                </a:spcAft>
                <a:defRPr/>
              </a:pPr>
              <a:endParaRPr lang="de-DE" sz="2000" dirty="0">
                <a:solidFill>
                  <a:schemeClr val="accent2"/>
                </a:solidFill>
                <a:ea typeface="ＭＳ Ｐゴシック" charset="-128"/>
                <a:cs typeface="ＭＳ Ｐゴシック"/>
              </a:endParaRPr>
            </a:p>
          </p:txBody>
        </p:sp>
        <p:sp>
          <p:nvSpPr>
            <p:cNvPr id="8" name="Rechteck 6">
              <a:extLst>
                <a:ext uri="{FF2B5EF4-FFF2-40B4-BE49-F238E27FC236}">
                  <a16:creationId xmlns:a16="http://schemas.microsoft.com/office/drawing/2014/main" id="{A57D7D3C-1667-927B-F412-9E4DCAF598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7688" y="2928938"/>
              <a:ext cx="4286250" cy="2643187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 altLang="de-DE" dirty="0">
                <a:solidFill>
                  <a:schemeClr val="accent2"/>
                </a:solidFill>
              </a:endParaRPr>
            </a:p>
          </p:txBody>
        </p:sp>
        <p:sp>
          <p:nvSpPr>
            <p:cNvPr id="9" name="Rechteck 9">
              <a:extLst>
                <a:ext uri="{FF2B5EF4-FFF2-40B4-BE49-F238E27FC236}">
                  <a16:creationId xmlns:a16="http://schemas.microsoft.com/office/drawing/2014/main" id="{AAEBC7DF-F820-46E4-449F-75CD16DC68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334" y="2847805"/>
              <a:ext cx="3714750" cy="2643187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de-DE" altLang="de-DE" sz="2800" b="1" dirty="0">
                  <a:solidFill>
                    <a:schemeClr val="accent1"/>
                  </a:solidFill>
                  <a:latin typeface="+mj-lt"/>
                </a:rPr>
                <a:t>Elektrische Gefährdungen</a:t>
              </a:r>
            </a:p>
          </p:txBody>
        </p:sp>
        <p:pic>
          <p:nvPicPr>
            <p:cNvPr id="10" name="Picture 8">
              <a:extLst>
                <a:ext uri="{FF2B5EF4-FFF2-40B4-BE49-F238E27FC236}">
                  <a16:creationId xmlns:a16="http://schemas.microsoft.com/office/drawing/2014/main" id="{F23ED44A-7FF6-AF4F-38CA-DF5AE712FC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29124" y="3000372"/>
              <a:ext cx="4143375" cy="250031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3287330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Elektrische Gefährdungen </a:t>
            </a:r>
            <a:br>
              <a:rPr lang="de-DE" sz="2800" dirty="0"/>
            </a:br>
            <a:r>
              <a:rPr lang="de-DE" dirty="0"/>
              <a:t>Unfallfolgen: Körperdurchströmung</a:t>
            </a:r>
            <a:endParaRPr lang="de-DE" sz="2800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Schulung 2025/2026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020CB9-598F-41BD-B058-380FB38EF93E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529169" y="1556792"/>
            <a:ext cx="4846751" cy="4536504"/>
          </a:xfrm>
        </p:spPr>
        <p:txBody>
          <a:bodyPr/>
          <a:lstStyle/>
          <a:p>
            <a:r>
              <a:rPr lang="de-DE" dirty="0"/>
              <a:t>Physiologische Auswirkungen</a:t>
            </a: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0" dirty="0"/>
              <a:t>Muskelverkrampfungen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0" dirty="0"/>
              <a:t>Atemstillstand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0" dirty="0"/>
              <a:t>Bewusstlosigkeit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0" dirty="0"/>
              <a:t>Herzkammerflimmern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0" dirty="0"/>
              <a:t>Herzstillstand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b="0" dirty="0"/>
          </a:p>
          <a:p>
            <a:r>
              <a:rPr lang="de-DE" dirty="0"/>
              <a:t>Neurologische Auswirkungen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0" dirty="0"/>
              <a:t>Lähmungen durch Nervenschädigung </a:t>
            </a:r>
          </a:p>
          <a:p>
            <a:endParaRPr lang="de-DE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b="0" dirty="0"/>
          </a:p>
        </p:txBody>
      </p:sp>
      <p:pic>
        <p:nvPicPr>
          <p:cNvPr id="4" name="Grafik 3" descr="Blitz Silhouette">
            <a:extLst>
              <a:ext uri="{FF2B5EF4-FFF2-40B4-BE49-F238E27FC236}">
                <a16:creationId xmlns:a16="http://schemas.microsoft.com/office/drawing/2014/main" id="{7E21A06D-2A4E-C1DD-D83F-DCE0DAC9E9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0256" y="1879597"/>
            <a:ext cx="3431347" cy="343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7776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Elektrische Gefährdungen </a:t>
            </a:r>
            <a:br>
              <a:rPr lang="de-DE" sz="2800" dirty="0"/>
            </a:br>
            <a:r>
              <a:rPr lang="de-DE" dirty="0"/>
              <a:t>Unfallfolgen: Lichtbogen / Sekundärunfälle</a:t>
            </a:r>
            <a:endParaRPr lang="de-DE" sz="2800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Schulung 2025/2026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020CB9-598F-41BD-B058-380FB38EF93E}" type="slidenum">
              <a:rPr lang="de-DE" smtClean="0"/>
              <a:pPr>
                <a:defRPr/>
              </a:pPr>
              <a:t>22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529169" y="1556792"/>
            <a:ext cx="5926871" cy="4536504"/>
          </a:xfrm>
        </p:spPr>
        <p:txBody>
          <a:bodyPr/>
          <a:lstStyle/>
          <a:p>
            <a:r>
              <a:rPr lang="de-DE" dirty="0"/>
              <a:t>Lichtbogen </a:t>
            </a: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0" dirty="0"/>
              <a:t>Äußere Verbrennungen 1.-3. Grades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0" dirty="0"/>
              <a:t>Innere elektrothermische Verbrennungen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0" dirty="0"/>
              <a:t>Vergiftungen durch Abbauprodukte </a:t>
            </a:r>
            <a:endParaRPr lang="de-DE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0" dirty="0"/>
              <a:t>Nierenschädigung </a:t>
            </a:r>
            <a:endParaRPr lang="de-DE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b="0" dirty="0"/>
          </a:p>
          <a:p>
            <a:r>
              <a:rPr lang="de-DE" dirty="0"/>
              <a:t>Sekundärunfall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0" dirty="0"/>
              <a:t>Nach Körperdurchströmungen können z. B. folgenschwere Absturzunfälle auftreten (bei Arbeiten von der Leiter aus)</a:t>
            </a:r>
          </a:p>
          <a:p>
            <a:endParaRPr lang="de-DE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b="0" dirty="0"/>
          </a:p>
        </p:txBody>
      </p:sp>
      <p:pic>
        <p:nvPicPr>
          <p:cNvPr id="4" name="Grafik 3" descr="Blitz Silhouette">
            <a:extLst>
              <a:ext uri="{FF2B5EF4-FFF2-40B4-BE49-F238E27FC236}">
                <a16:creationId xmlns:a16="http://schemas.microsoft.com/office/drawing/2014/main" id="{DD998F1F-57D8-9B13-0D4A-D0AAD8797A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44272" y="2023613"/>
            <a:ext cx="3287331" cy="328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8763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5D7C20AC-B70D-83D8-C3AE-534E3241ADD9}"/>
              </a:ext>
            </a:extLst>
          </p:cNvPr>
          <p:cNvSpPr/>
          <p:nvPr/>
        </p:nvSpPr>
        <p:spPr bwMode="auto">
          <a:xfrm>
            <a:off x="0" y="1371599"/>
            <a:ext cx="12192000" cy="2797199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 cap="flat" cmpd="sng" algn="ctr">
            <a:solidFill>
              <a:srgbClr val="0082B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rgbClr val="0082B0"/>
                </a:solidFill>
                <a:effectLst/>
                <a:latin typeface="+mn-lt"/>
                <a:ea typeface="ＭＳ Ｐゴシック" pitchFamily="1" charset="-128"/>
              </a:rPr>
              <a:t>Arbeitsmethoden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B3E4CDA-519A-9C34-AE68-90EBB588E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5"/>
                </a:solidFill>
              </a:rPr>
              <a:t>EXKURS: </a:t>
            </a:r>
            <a:r>
              <a:rPr lang="de-DE" dirty="0"/>
              <a:t>Qualifikationsanforderungen in der Elektrotechnik - allgemein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BD65915-A6B8-C837-2596-3D5AF18AA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Schulung 2025/2026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7993883-56D7-FD13-7AE3-E871FF9E3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5EF-0834-4E75-BB99-5BD99C2491AC}" type="slidenum">
              <a:rPr lang="de-DE" smtClean="0"/>
              <a:pPr/>
              <a:t>23</a:t>
            </a:fld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33BF71F-7A7C-70E3-5D5C-B9AE7C2BFD38}"/>
              </a:ext>
            </a:extLst>
          </p:cNvPr>
          <p:cNvSpPr/>
          <p:nvPr/>
        </p:nvSpPr>
        <p:spPr bwMode="auto">
          <a:xfrm>
            <a:off x="72009" y="1700808"/>
            <a:ext cx="9480151" cy="36004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0082B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Arbeiten an aktiven Teilen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1AB6B76-D0DC-4E1B-1C18-18B80895E1DF}"/>
              </a:ext>
            </a:extLst>
          </p:cNvPr>
          <p:cNvSpPr/>
          <p:nvPr/>
        </p:nvSpPr>
        <p:spPr bwMode="auto">
          <a:xfrm>
            <a:off x="2783631" y="2204864"/>
            <a:ext cx="6768529" cy="42687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0082B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200" dirty="0">
                <a:solidFill>
                  <a:srgbClr val="0082B0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Arbeiten unter Spannung</a:t>
            </a:r>
            <a:endParaRPr kumimoji="0" lang="de-DE" sz="1200" b="0" i="0" u="none" strike="noStrike" cap="none" normalizeH="0" baseline="0" dirty="0">
              <a:ln>
                <a:noFill/>
              </a:ln>
              <a:solidFill>
                <a:srgbClr val="0082B0"/>
              </a:solidFill>
              <a:effectLst/>
              <a:latin typeface="Arial" panose="020B0604020202020204" pitchFamily="34" charset="0"/>
              <a:ea typeface="ＭＳ Ｐゴシック" pitchFamily="1" charset="-128"/>
              <a:cs typeface="Arial" panose="020B0604020202020204" pitchFamily="34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8085A70-E666-9879-8766-E14108DC9B10}"/>
              </a:ext>
            </a:extLst>
          </p:cNvPr>
          <p:cNvSpPr/>
          <p:nvPr/>
        </p:nvSpPr>
        <p:spPr bwMode="auto">
          <a:xfrm>
            <a:off x="72279" y="2204864"/>
            <a:ext cx="2639120" cy="42687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200" dirty="0">
                <a:solidFill>
                  <a:schemeClr val="accent3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Arbeiten im spannungsfreien Zustand</a:t>
            </a:r>
            <a:endParaRPr kumimoji="0" lang="de-DE" sz="1200" b="0" i="0" u="none" strike="noStrike" cap="none" normalizeH="0" baseline="0" dirty="0">
              <a:ln>
                <a:noFill/>
              </a:ln>
              <a:solidFill>
                <a:schemeClr val="accent3"/>
              </a:solidFill>
              <a:effectLst/>
              <a:latin typeface="Arial" panose="020B0604020202020204" pitchFamily="34" charset="0"/>
              <a:ea typeface="ＭＳ Ｐゴシック" pitchFamily="1" charset="-128"/>
              <a:cs typeface="Arial" panose="020B0604020202020204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F281E3F8-F23F-3698-5005-C58CD68C40CB}"/>
              </a:ext>
            </a:extLst>
          </p:cNvPr>
          <p:cNvSpPr/>
          <p:nvPr/>
        </p:nvSpPr>
        <p:spPr bwMode="auto">
          <a:xfrm>
            <a:off x="9623943" y="1700808"/>
            <a:ext cx="2520431" cy="930932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Arbeiten in der Nähe unter Spannung stehender Teile</a:t>
            </a:r>
            <a:endParaRPr kumimoji="0" lang="de-DE" sz="16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ＭＳ Ｐゴシック" pitchFamily="1" charset="-128"/>
              <a:cs typeface="Arial" panose="020B0604020202020204" pitchFamily="34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7BDC77B0-AFEE-B7BC-1E3E-2A42740BC095}"/>
              </a:ext>
            </a:extLst>
          </p:cNvPr>
          <p:cNvSpPr/>
          <p:nvPr/>
        </p:nvSpPr>
        <p:spPr bwMode="auto">
          <a:xfrm>
            <a:off x="2783632" y="2708920"/>
            <a:ext cx="3168352" cy="142068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0082B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Ungefährliche Arbeiten:</a:t>
            </a:r>
          </a:p>
          <a:p>
            <a:pPr marL="171450" marR="0" indent="-1714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sz="1200" dirty="0">
                <a:solidFill>
                  <a:srgbClr val="0082B0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Spannungen</a:t>
            </a:r>
            <a:r>
              <a:rPr kumimoji="0" lang="de-DE" sz="1200" b="0" i="0" u="none" strike="noStrike" cap="none" normalizeH="0" baseline="0" dirty="0">
                <a:ln>
                  <a:noFill/>
                </a:ln>
                <a:solidFill>
                  <a:srgbClr val="0082B0"/>
                </a:solidFill>
                <a:effectLst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≤ 50 V AC bzw. ≤ 120 V DC</a:t>
            </a:r>
          </a:p>
          <a:p>
            <a:pPr marL="171450" marR="0" indent="-1714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sz="1200" dirty="0">
                <a:solidFill>
                  <a:srgbClr val="0082B0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Ströme </a:t>
            </a:r>
            <a:r>
              <a:rPr kumimoji="0" lang="de-DE" sz="1200" b="0" i="0" u="none" strike="noStrike" cap="none" normalizeH="0" baseline="0" dirty="0">
                <a:ln>
                  <a:noFill/>
                </a:ln>
                <a:solidFill>
                  <a:srgbClr val="0082B0"/>
                </a:solidFill>
                <a:effectLst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≤ 3 mA AC bzw. ≤  12 mA DC</a:t>
            </a:r>
          </a:p>
          <a:p>
            <a:pPr marL="171450" marR="0" indent="-1714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sz="1200" dirty="0">
                <a:solidFill>
                  <a:srgbClr val="0082B0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Ladungsenergie </a:t>
            </a:r>
            <a:r>
              <a:rPr kumimoji="0" lang="de-DE" sz="1200" b="0" i="0" u="none" strike="noStrike" cap="none" normalizeH="0" baseline="0" dirty="0">
                <a:ln>
                  <a:noFill/>
                </a:ln>
                <a:solidFill>
                  <a:srgbClr val="0082B0"/>
                </a:solidFill>
                <a:effectLst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≤ 350 </a:t>
            </a:r>
            <a:r>
              <a:rPr kumimoji="0" lang="de-DE" sz="1200" b="0" i="0" u="none" strike="noStrike" cap="none" normalizeH="0" baseline="0" dirty="0" err="1">
                <a:ln>
                  <a:noFill/>
                </a:ln>
                <a:solidFill>
                  <a:srgbClr val="0082B0"/>
                </a:solidFill>
                <a:effectLst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mJ</a:t>
            </a:r>
            <a:r>
              <a:rPr kumimoji="0" lang="de-DE" sz="1200" b="0" i="0" u="none" strike="noStrike" cap="none" normalizeH="0" baseline="0" dirty="0">
                <a:ln>
                  <a:noFill/>
                </a:ln>
                <a:solidFill>
                  <a:srgbClr val="0082B0"/>
                </a:solidFill>
                <a:effectLst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(und Ladungswerte ≤  50 µC)</a:t>
            </a: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de-DE" sz="1200" dirty="0">
                <a:solidFill>
                  <a:srgbClr val="0082B0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Unter Beachtung der Lichtbogengefahr</a:t>
            </a:r>
            <a:endParaRPr kumimoji="0" lang="de-DE" sz="1200" b="0" i="0" u="none" strike="noStrike" cap="none" normalizeH="0" baseline="0" dirty="0">
              <a:ln>
                <a:noFill/>
              </a:ln>
              <a:solidFill>
                <a:srgbClr val="0082B0"/>
              </a:solidFill>
              <a:effectLst/>
              <a:latin typeface="Arial" panose="020B0604020202020204" pitchFamily="34" charset="0"/>
              <a:ea typeface="ＭＳ Ｐゴシック" pitchFamily="1" charset="-128"/>
              <a:cs typeface="Arial" panose="020B0604020202020204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>
              <a:ln>
                <a:noFill/>
              </a:ln>
              <a:solidFill>
                <a:srgbClr val="0082B0"/>
              </a:solidFill>
              <a:effectLst/>
              <a:latin typeface="Arial" panose="020B0604020202020204" pitchFamily="34" charset="0"/>
              <a:ea typeface="ＭＳ Ｐゴシック" pitchFamily="1" charset="-128"/>
              <a:cs typeface="Arial" panose="020B0604020202020204" pitchFamily="34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7AD440C2-27BB-1FF9-5F94-41F73FDEDB3C}"/>
              </a:ext>
            </a:extLst>
          </p:cNvPr>
          <p:cNvSpPr/>
          <p:nvPr/>
        </p:nvSpPr>
        <p:spPr bwMode="auto">
          <a:xfrm>
            <a:off x="6023992" y="2708920"/>
            <a:ext cx="1727968" cy="142068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0082B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Ohne</a:t>
            </a:r>
            <a:r>
              <a:rPr kumimoji="0" lang="de-DE" sz="1200" b="0" i="0" u="none" strike="noStrike" cap="none" normalizeH="0" baseline="0" dirty="0">
                <a:ln>
                  <a:noFill/>
                </a:ln>
                <a:solidFill>
                  <a:srgbClr val="0082B0"/>
                </a:solidFill>
                <a:effectLst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besondere technische und organisatorische Maßnahmen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200" dirty="0">
                <a:solidFill>
                  <a:srgbClr val="0082B0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Gemäß DGUV-Regel 103-011 bzw. VDE 0105 – 100 Abs. 6.3</a:t>
            </a:r>
            <a:endParaRPr kumimoji="0" lang="de-DE" sz="1200" b="0" i="0" u="none" strike="noStrike" cap="none" normalizeH="0" baseline="0" dirty="0">
              <a:ln>
                <a:noFill/>
              </a:ln>
              <a:solidFill>
                <a:srgbClr val="0082B0"/>
              </a:solidFill>
              <a:effectLst/>
              <a:latin typeface="Arial" panose="020B0604020202020204" pitchFamily="34" charset="0"/>
              <a:ea typeface="ＭＳ Ｐゴシック" pitchFamily="1" charset="-128"/>
              <a:cs typeface="Arial" panose="020B0604020202020204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>
              <a:ln>
                <a:noFill/>
              </a:ln>
              <a:solidFill>
                <a:srgbClr val="0082B0"/>
              </a:solidFill>
              <a:effectLst/>
              <a:latin typeface="Arial" panose="020B0604020202020204" pitchFamily="34" charset="0"/>
              <a:ea typeface="ＭＳ Ｐゴシック" pitchFamily="1" charset="-128"/>
              <a:cs typeface="Arial" panose="020B0604020202020204" pitchFamily="34" charset="0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B55BA115-0D40-C376-2D54-2FFF04175AA0}"/>
              </a:ext>
            </a:extLst>
          </p:cNvPr>
          <p:cNvSpPr/>
          <p:nvPr/>
        </p:nvSpPr>
        <p:spPr bwMode="auto">
          <a:xfrm>
            <a:off x="7824192" y="2708920"/>
            <a:ext cx="1727968" cy="142068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0082B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Mit</a:t>
            </a:r>
            <a:r>
              <a:rPr kumimoji="0" lang="de-DE" sz="1200" b="0" i="0" u="none" strike="noStrike" cap="none" normalizeH="0" baseline="0" dirty="0">
                <a:ln>
                  <a:noFill/>
                </a:ln>
                <a:solidFill>
                  <a:srgbClr val="0082B0"/>
                </a:solidFill>
                <a:effectLst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besonderen technischen und organisatorischen Maßnahmen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200" dirty="0">
                <a:solidFill>
                  <a:srgbClr val="0082B0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Gemäß DGUV Regel 103-011 bzw. VDE 0150-100 Abs 6.3</a:t>
            </a:r>
            <a:endParaRPr kumimoji="0" lang="de-DE" sz="1200" b="0" i="0" u="none" strike="noStrike" cap="none" normalizeH="0" baseline="0" dirty="0">
              <a:ln>
                <a:noFill/>
              </a:ln>
              <a:solidFill>
                <a:srgbClr val="0082B0"/>
              </a:solidFill>
              <a:effectLst/>
              <a:latin typeface="Arial" panose="020B0604020202020204" pitchFamily="34" charset="0"/>
              <a:ea typeface="ＭＳ Ｐゴシック" pitchFamily="1" charset="-128"/>
              <a:cs typeface="Arial" panose="020B0604020202020204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>
              <a:ln>
                <a:noFill/>
              </a:ln>
              <a:solidFill>
                <a:srgbClr val="0082B0"/>
              </a:solidFill>
              <a:effectLst/>
              <a:latin typeface="Arial" panose="020B0604020202020204" pitchFamily="34" charset="0"/>
              <a:ea typeface="ＭＳ Ｐゴシック" pitchFamily="1" charset="-128"/>
              <a:cs typeface="Arial" panose="020B0604020202020204" pitchFamily="34" charset="0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4C0B843F-4AB8-50F6-4788-2CE4F11F0CD2}"/>
              </a:ext>
            </a:extLst>
          </p:cNvPr>
          <p:cNvSpPr/>
          <p:nvPr/>
        </p:nvSpPr>
        <p:spPr bwMode="auto">
          <a:xfrm>
            <a:off x="0" y="4221088"/>
            <a:ext cx="12192000" cy="252028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 cap="flat" cmpd="sng" algn="ctr">
            <a:solidFill>
              <a:srgbClr val="0082B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>
                <a:solidFill>
                  <a:srgbClr val="0082B0"/>
                </a:solidFill>
                <a:ea typeface="ＭＳ Ｐゴシック" pitchFamily="1" charset="-128"/>
              </a:rPr>
              <a:t>Personal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>
              <a:ln>
                <a:noFill/>
              </a:ln>
              <a:solidFill>
                <a:srgbClr val="0082B0"/>
              </a:solidFill>
              <a:effectLst/>
              <a:latin typeface="+mn-lt"/>
              <a:ea typeface="ＭＳ Ｐゴシック" pitchFamily="1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sz="1600" dirty="0">
              <a:solidFill>
                <a:srgbClr val="0082B0"/>
              </a:solidFill>
              <a:ea typeface="ＭＳ Ｐゴシック" pitchFamily="1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>
              <a:ln>
                <a:noFill/>
              </a:ln>
              <a:solidFill>
                <a:srgbClr val="0082B0"/>
              </a:solidFill>
              <a:effectLst/>
              <a:latin typeface="+mn-lt"/>
              <a:ea typeface="ＭＳ Ｐゴシック" pitchFamily="1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sz="1600" dirty="0">
              <a:solidFill>
                <a:srgbClr val="0082B0"/>
              </a:solidFill>
              <a:ea typeface="ＭＳ Ｐゴシック" pitchFamily="1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>
              <a:ln>
                <a:noFill/>
              </a:ln>
              <a:solidFill>
                <a:srgbClr val="0082B0"/>
              </a:solidFill>
              <a:effectLst/>
              <a:latin typeface="+mn-lt"/>
              <a:ea typeface="ＭＳ Ｐゴシック" pitchFamily="1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sz="1600" dirty="0">
              <a:solidFill>
                <a:srgbClr val="0082B0"/>
              </a:solidFill>
              <a:ea typeface="ＭＳ Ｐゴシック" pitchFamily="1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>
              <a:ln>
                <a:noFill/>
              </a:ln>
              <a:solidFill>
                <a:srgbClr val="0082B0"/>
              </a:solidFill>
              <a:effectLst/>
              <a:latin typeface="+mn-lt"/>
              <a:ea typeface="ＭＳ Ｐゴシック" pitchFamily="1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sz="1600" dirty="0">
              <a:solidFill>
                <a:srgbClr val="0082B0"/>
              </a:solidFill>
              <a:ea typeface="ＭＳ Ｐゴシック" pitchFamily="1" charset="-128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sng" strike="noStrike" cap="none" normalizeH="0" baseline="0" dirty="0">
                <a:ln>
                  <a:noFill/>
                </a:ln>
                <a:solidFill>
                  <a:srgbClr val="0082B0"/>
                </a:solidFill>
                <a:effectLst/>
                <a:latin typeface="+mn-lt"/>
                <a:ea typeface="ＭＳ Ｐゴシック" pitchFamily="1" charset="-128"/>
              </a:rPr>
              <a:t>EUP</a:t>
            </a:r>
            <a:r>
              <a:rPr kumimoji="0" lang="de-DE" sz="1200" b="0" i="0" u="sng" strike="noStrike" cap="none" normalizeH="0" baseline="0">
                <a:ln>
                  <a:noFill/>
                </a:ln>
                <a:solidFill>
                  <a:srgbClr val="0082B0"/>
                </a:solidFill>
                <a:effectLst/>
                <a:latin typeface="+mn-lt"/>
                <a:ea typeface="ＭＳ Ｐゴシック" pitchFamily="1" charset="-128"/>
              </a:rPr>
              <a:t>=Elektrotechnisch </a:t>
            </a:r>
            <a:r>
              <a:rPr kumimoji="0" lang="de-DE" sz="1200" b="0" i="0" u="sng" strike="noStrike" cap="none" normalizeH="0" baseline="0" dirty="0">
                <a:ln>
                  <a:noFill/>
                </a:ln>
                <a:solidFill>
                  <a:srgbClr val="0082B0"/>
                </a:solidFill>
                <a:effectLst/>
                <a:latin typeface="+mn-lt"/>
                <a:ea typeface="ＭＳ Ｐゴシック" pitchFamily="1" charset="-128"/>
              </a:rPr>
              <a:t>unterwiesene Person, EFK</a:t>
            </a:r>
            <a:r>
              <a:rPr kumimoji="0" lang="de-DE" sz="1200" b="0" i="0" u="sng" strike="noStrike" cap="none" normalizeH="0" baseline="0">
                <a:ln>
                  <a:noFill/>
                </a:ln>
                <a:solidFill>
                  <a:srgbClr val="0082B0"/>
                </a:solidFill>
                <a:effectLst/>
                <a:latin typeface="+mn-lt"/>
                <a:ea typeface="ＭＳ Ｐゴシック" pitchFamily="1" charset="-128"/>
              </a:rPr>
              <a:t>=Elektrofachkraft</a:t>
            </a:r>
            <a:endParaRPr kumimoji="0" lang="de-DE" sz="1200" b="0" i="0" u="sng" strike="noStrike" cap="none" normalizeH="0" baseline="0" dirty="0">
              <a:ln>
                <a:noFill/>
              </a:ln>
              <a:solidFill>
                <a:srgbClr val="0082B0"/>
              </a:solidFill>
              <a:effectLst/>
              <a:latin typeface="+mn-lt"/>
              <a:ea typeface="ＭＳ Ｐゴシック" pitchFamily="1" charset="-128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6F755DD6-ABF9-7F08-7DD4-95CD3A198815}"/>
              </a:ext>
            </a:extLst>
          </p:cNvPr>
          <p:cNvSpPr/>
          <p:nvPr/>
        </p:nvSpPr>
        <p:spPr bwMode="auto">
          <a:xfrm>
            <a:off x="47327" y="4600847"/>
            <a:ext cx="2664072" cy="170847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200" dirty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Einrichten 5 Sicherheitsregeln: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sz="1200" dirty="0">
                <a:solidFill>
                  <a:schemeClr val="accent3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EUP unter Leitung und Aufsicht der EFK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sz="1200" dirty="0">
                <a:solidFill>
                  <a:schemeClr val="accent3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EFK</a:t>
            </a:r>
          </a:p>
          <a:p>
            <a:pPr marR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de-DE" sz="1200" dirty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Arbeiten im spannungsfreien Zustand: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sz="1200" dirty="0">
                <a:solidFill>
                  <a:schemeClr val="accent3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Elektrotechnische Laien</a:t>
            </a:r>
          </a:p>
          <a:p>
            <a:pPr marL="171450" marR="0" indent="-1714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de-DE" sz="1200" dirty="0">
              <a:solidFill>
                <a:schemeClr val="accent3"/>
              </a:solidFill>
              <a:latin typeface="Arial" panose="020B0604020202020204" pitchFamily="34" charset="0"/>
              <a:ea typeface="ＭＳ Ｐゴシック" pitchFamily="1" charset="-128"/>
              <a:cs typeface="Arial" panose="020B0604020202020204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>
              <a:ln>
                <a:noFill/>
              </a:ln>
              <a:solidFill>
                <a:schemeClr val="accent3"/>
              </a:solidFill>
              <a:effectLst/>
              <a:latin typeface="Arial" panose="020B0604020202020204" pitchFamily="34" charset="0"/>
              <a:ea typeface="ＭＳ Ｐゴシック" pitchFamily="1" charset="-128"/>
              <a:cs typeface="Arial" panose="020B0604020202020204" pitchFamily="34" charset="0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A142C729-6428-562B-712C-6D6FF619094B}"/>
              </a:ext>
            </a:extLst>
          </p:cNvPr>
          <p:cNvSpPr/>
          <p:nvPr/>
        </p:nvSpPr>
        <p:spPr bwMode="auto">
          <a:xfrm>
            <a:off x="2783631" y="4600848"/>
            <a:ext cx="3168129" cy="170847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sz="1200" dirty="0">
                <a:solidFill>
                  <a:schemeClr val="accent3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EUP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sz="1200" dirty="0">
                <a:solidFill>
                  <a:schemeClr val="accent3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EFK</a:t>
            </a: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accent3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Elektrotechnische Laien</a:t>
            </a:r>
          </a:p>
          <a:p>
            <a:pPr marL="171450" marR="0" indent="-1714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de-DE" sz="1200" dirty="0">
              <a:solidFill>
                <a:schemeClr val="accent3"/>
              </a:solidFill>
              <a:latin typeface="Arial" panose="020B0604020202020204" pitchFamily="34" charset="0"/>
              <a:ea typeface="ＭＳ Ｐゴシック" pitchFamily="1" charset="-128"/>
              <a:cs typeface="Arial" panose="020B0604020202020204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>
              <a:ln>
                <a:noFill/>
              </a:ln>
              <a:solidFill>
                <a:schemeClr val="accent3"/>
              </a:solidFill>
              <a:effectLst/>
              <a:latin typeface="Arial" panose="020B0604020202020204" pitchFamily="34" charset="0"/>
              <a:ea typeface="ＭＳ Ｐゴシック" pitchFamily="1" charset="-128"/>
              <a:cs typeface="Arial" panose="020B0604020202020204" pitchFamily="34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60345C18-0881-E06A-0BEE-29D1F4CF5F97}"/>
              </a:ext>
            </a:extLst>
          </p:cNvPr>
          <p:cNvSpPr/>
          <p:nvPr/>
        </p:nvSpPr>
        <p:spPr bwMode="auto">
          <a:xfrm>
            <a:off x="6023992" y="4600848"/>
            <a:ext cx="1727968" cy="170847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sz="1200" dirty="0">
                <a:solidFill>
                  <a:schemeClr val="accent3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EUP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sz="1200" dirty="0">
                <a:solidFill>
                  <a:schemeClr val="accent3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EFK</a:t>
            </a:r>
          </a:p>
          <a:p>
            <a:pPr marR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de-DE" sz="1200" dirty="0">
                <a:solidFill>
                  <a:schemeClr val="accent3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</a:p>
          <a:p>
            <a:pPr marL="171450" marR="0" indent="-1714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de-DE" sz="1200" dirty="0">
              <a:solidFill>
                <a:schemeClr val="accent3"/>
              </a:solidFill>
              <a:latin typeface="Arial" panose="020B0604020202020204" pitchFamily="34" charset="0"/>
              <a:ea typeface="ＭＳ Ｐゴシック" pitchFamily="1" charset="-128"/>
              <a:cs typeface="Arial" panose="020B0604020202020204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>
              <a:ln>
                <a:noFill/>
              </a:ln>
              <a:solidFill>
                <a:schemeClr val="accent3"/>
              </a:solidFill>
              <a:effectLst/>
              <a:latin typeface="Arial" panose="020B0604020202020204" pitchFamily="34" charset="0"/>
              <a:ea typeface="ＭＳ Ｐゴシック" pitchFamily="1" charset="-128"/>
              <a:cs typeface="Arial" panose="020B0604020202020204" pitchFamily="34" charset="0"/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833AE177-D271-4324-B6CD-EA8BC804E72F}"/>
              </a:ext>
            </a:extLst>
          </p:cNvPr>
          <p:cNvSpPr/>
          <p:nvPr/>
        </p:nvSpPr>
        <p:spPr bwMode="auto">
          <a:xfrm>
            <a:off x="7824192" y="4600848"/>
            <a:ext cx="1727968" cy="170847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sz="1200" dirty="0">
                <a:solidFill>
                  <a:schemeClr val="accent3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EFK mit Zusatzausbildung Arbeiten unter Spannung (AUS)</a:t>
            </a:r>
            <a:endParaRPr kumimoji="0" lang="de-DE" sz="1200" b="0" i="0" u="none" strike="noStrike" cap="none" normalizeH="0" baseline="0" dirty="0">
              <a:ln>
                <a:noFill/>
              </a:ln>
              <a:solidFill>
                <a:schemeClr val="accent3"/>
              </a:solidFill>
              <a:effectLst/>
              <a:latin typeface="Arial" panose="020B0604020202020204" pitchFamily="34" charset="0"/>
              <a:ea typeface="ＭＳ Ｐゴシック" pitchFamily="1" charset="-128"/>
              <a:cs typeface="Arial" panose="020B0604020202020204" pitchFamily="34" charset="0"/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C921FDDA-644F-86BA-9FA6-8E81C36BEB2B}"/>
              </a:ext>
            </a:extLst>
          </p:cNvPr>
          <p:cNvSpPr/>
          <p:nvPr/>
        </p:nvSpPr>
        <p:spPr bwMode="auto">
          <a:xfrm>
            <a:off x="9660649" y="4600847"/>
            <a:ext cx="2483725" cy="170847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200" dirty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Einrichten 5 Sicherheitsregeln: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sz="1200" dirty="0">
                <a:solidFill>
                  <a:schemeClr val="accent3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EUP unter Leitung und Aufsicht der EFK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sz="1200" dirty="0">
                <a:solidFill>
                  <a:schemeClr val="accent3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EFK</a:t>
            </a:r>
          </a:p>
          <a:p>
            <a:pPr marR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de-DE" sz="1200" dirty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Arbeiten im spannungsfreien Zustand: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sz="1200" dirty="0">
                <a:solidFill>
                  <a:schemeClr val="accent3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Elektrotechnische Laien</a:t>
            </a:r>
          </a:p>
          <a:p>
            <a:pPr marL="171450" marR="0" indent="-1714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de-DE" sz="1200" dirty="0">
              <a:solidFill>
                <a:schemeClr val="accent3"/>
              </a:solidFill>
              <a:latin typeface="Arial" panose="020B0604020202020204" pitchFamily="34" charset="0"/>
              <a:ea typeface="ＭＳ Ｐゴシック" pitchFamily="1" charset="-128"/>
              <a:cs typeface="Arial" panose="020B0604020202020204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>
              <a:ln>
                <a:noFill/>
              </a:ln>
              <a:solidFill>
                <a:schemeClr val="accent3"/>
              </a:solidFill>
              <a:effectLst/>
              <a:latin typeface="Arial" panose="020B0604020202020204" pitchFamily="34" charset="0"/>
              <a:ea typeface="ＭＳ Ｐゴシック" pitchFamily="1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6452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5C4F93-C2C6-F2E2-0E1C-BAF645D34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Elektrische Anlagen und Betriebsmittel</a:t>
            </a:r>
            <a:br>
              <a:rPr lang="de-DE" dirty="0"/>
            </a:br>
            <a:r>
              <a:rPr lang="de-DE" sz="2000" dirty="0">
                <a:solidFill>
                  <a:schemeClr val="accent2"/>
                </a:solidFill>
              </a:rPr>
              <a:t>Bausteine der BG Bau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650A78D-0A4C-B98A-AA62-8B00F8666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Schulung 2025/2026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3B57E43-E30D-7B20-DB74-1882F923D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A815-CE49-4499-B3BB-5F7C969A1704}" type="slidenum">
              <a:rPr lang="de-DE" smtClean="0"/>
              <a:pPr/>
              <a:t>24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0315619-EC7F-416D-F7EA-1D670074CB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sz="1800" dirty="0"/>
              <a:t>Elektrische Anlagen und Betriebsmittel auf Bau- und Montagestellen</a:t>
            </a:r>
          </a:p>
          <a:p>
            <a:r>
              <a:rPr lang="de-DE" sz="1800" b="0" dirty="0"/>
              <a:t>Quelle: </a:t>
            </a:r>
            <a:r>
              <a:rPr lang="de-DE" sz="1800" b="0" dirty="0">
                <a:hlinkClick r:id="rId2"/>
              </a:rPr>
              <a:t>Elektrische Anlagen und Betriebsmittel auf Bau- und Montagestellen | BG BAU </a:t>
            </a:r>
            <a:endParaRPr lang="de-DE" sz="1800" b="0" dirty="0"/>
          </a:p>
          <a:p>
            <a:r>
              <a:rPr lang="de-DE" sz="1800" b="0" dirty="0"/>
              <a:t>Baustein - Arbeitsmittel B 171</a:t>
            </a:r>
            <a:br>
              <a:rPr lang="de-DE" sz="1800" b="0" dirty="0"/>
            </a:br>
            <a:r>
              <a:rPr lang="de-DE" sz="1800" b="0" dirty="0"/>
              <a:t>Stand 07/2021</a:t>
            </a:r>
            <a:br>
              <a:rPr lang="de-DE" sz="1800" b="0" dirty="0"/>
            </a:br>
            <a:r>
              <a:rPr lang="de-DE" sz="1800" b="0" dirty="0"/>
              <a:t>Herausgeber: BG BAU</a:t>
            </a:r>
          </a:p>
          <a:p>
            <a:endParaRPr lang="de-DE" sz="1800" b="0" dirty="0"/>
          </a:p>
          <a:p>
            <a:r>
              <a:rPr lang="de-DE" dirty="0"/>
              <a:t>Elektrische Anlagen und Betriebsmittel</a:t>
            </a:r>
          </a:p>
          <a:p>
            <a:r>
              <a:rPr lang="de-DE" b="0" dirty="0"/>
              <a:t>Quelle: </a:t>
            </a:r>
            <a:r>
              <a:rPr lang="de-DE" b="0" dirty="0">
                <a:hlinkClick r:id="rId3"/>
              </a:rPr>
              <a:t>Elektrische Anlagen und Betriebsmittel | BG BAU </a:t>
            </a:r>
            <a:endParaRPr lang="de-DE" b="0" dirty="0"/>
          </a:p>
          <a:p>
            <a:r>
              <a:rPr lang="de-DE" b="0" dirty="0"/>
              <a:t>Baustein - Arbeitsmittel B 172</a:t>
            </a:r>
            <a:br>
              <a:rPr lang="de-DE" b="0" dirty="0"/>
            </a:br>
            <a:r>
              <a:rPr lang="de-DE" b="0" dirty="0"/>
              <a:t>Stand 07/2021</a:t>
            </a:r>
            <a:br>
              <a:rPr lang="de-DE" b="0" dirty="0"/>
            </a:br>
            <a:r>
              <a:rPr lang="de-DE" b="0" dirty="0"/>
              <a:t>Herausgeber: BG BAU</a:t>
            </a:r>
          </a:p>
          <a:p>
            <a:endParaRPr lang="de-DE" sz="1800" b="0" dirty="0"/>
          </a:p>
          <a:p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41266962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40F92F-A187-3751-E192-26F1BACC62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9">
            <a:extLst>
              <a:ext uri="{FF2B5EF4-FFF2-40B4-BE49-F238E27FC236}">
                <a16:creationId xmlns:a16="http://schemas.microsoft.com/office/drawing/2014/main" id="{E917108E-AE71-9DA9-AC9F-6D68EE1ECEE8}"/>
              </a:ext>
            </a:extLst>
          </p:cNvPr>
          <p:cNvGrpSpPr>
            <a:grpSpLocks/>
          </p:cNvGrpSpPr>
          <p:nvPr/>
        </p:nvGrpSpPr>
        <p:grpSpPr bwMode="auto">
          <a:xfrm>
            <a:off x="1920876" y="2143123"/>
            <a:ext cx="8373133" cy="2928937"/>
            <a:chOff x="357188" y="2786063"/>
            <a:chExt cx="8429625" cy="2928937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CB8D9544-31AA-ACAB-C620-82A64960A767}"/>
                </a:ext>
              </a:extLst>
            </p:cNvPr>
            <p:cNvSpPr/>
            <p:nvPr/>
          </p:nvSpPr>
          <p:spPr bwMode="auto">
            <a:xfrm>
              <a:off x="357188" y="2786063"/>
              <a:ext cx="8429625" cy="29289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eaLnBrk="0" hangingPunct="0">
                <a:spcBef>
                  <a:spcPts val="600"/>
                </a:spcBef>
                <a:spcAft>
                  <a:spcPts val="600"/>
                </a:spcAft>
                <a:defRPr/>
              </a:pPr>
              <a:endParaRPr lang="de-DE" sz="2000" dirty="0">
                <a:solidFill>
                  <a:schemeClr val="accent2"/>
                </a:solidFill>
                <a:ea typeface="ＭＳ Ｐゴシック" charset="-128"/>
                <a:cs typeface="ＭＳ Ｐゴシック"/>
              </a:endParaRPr>
            </a:p>
          </p:txBody>
        </p:sp>
        <p:sp>
          <p:nvSpPr>
            <p:cNvPr id="17412" name="Rechteck 6">
              <a:extLst>
                <a:ext uri="{FF2B5EF4-FFF2-40B4-BE49-F238E27FC236}">
                  <a16:creationId xmlns:a16="http://schemas.microsoft.com/office/drawing/2014/main" id="{DBA5570C-C69B-EB27-F0C9-40EBE38E38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7688" y="2928938"/>
              <a:ext cx="4286250" cy="2643187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 altLang="de-DE" dirty="0">
                <a:solidFill>
                  <a:schemeClr val="accent2"/>
                </a:solidFill>
              </a:endParaRPr>
            </a:p>
          </p:txBody>
        </p:sp>
        <p:sp>
          <p:nvSpPr>
            <p:cNvPr id="17413" name="Rechteck 9">
              <a:extLst>
                <a:ext uri="{FF2B5EF4-FFF2-40B4-BE49-F238E27FC236}">
                  <a16:creationId xmlns:a16="http://schemas.microsoft.com/office/drawing/2014/main" id="{693C157F-E36A-281D-AB82-AB569CECCD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334" y="2847805"/>
              <a:ext cx="3714750" cy="2643187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de-DE" altLang="de-DE" sz="2800" b="1" dirty="0">
                  <a:solidFill>
                    <a:schemeClr val="accent1"/>
                  </a:solidFill>
                  <a:latin typeface="+mj-lt"/>
                </a:rPr>
                <a:t>Arbeiten in engen Räumen</a:t>
              </a:r>
            </a:p>
          </p:txBody>
        </p:sp>
        <p:pic>
          <p:nvPicPr>
            <p:cNvPr id="17414" name="Picture 8">
              <a:extLst>
                <a:ext uri="{FF2B5EF4-FFF2-40B4-BE49-F238E27FC236}">
                  <a16:creationId xmlns:a16="http://schemas.microsoft.com/office/drawing/2014/main" id="{609B6B88-C5A4-9A2D-0BA8-76DE14E163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29124" y="3000372"/>
              <a:ext cx="4143375" cy="250031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</p:grp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29FD4770-179A-862C-5402-A20A0DB5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Schulung 2025/2026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685338A7-84BA-37DC-AD95-FDEF289230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020CB9-598F-41BD-B058-380FB38EF93E}" type="slidenum">
              <a:rPr lang="de-DE" smtClean="0"/>
              <a:pPr>
                <a:defRPr/>
              </a:pPr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61552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D42DECA6-5BDC-F193-A4E1-A32FD2CB8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168" y="228600"/>
            <a:ext cx="10967432" cy="1143000"/>
          </a:xfrm>
        </p:spPr>
        <p:txBody>
          <a:bodyPr/>
          <a:lstStyle/>
          <a:p>
            <a:r>
              <a:rPr lang="de-DE" dirty="0"/>
              <a:t>Gefährdungen durch Arbeiten in engen Räumen</a:t>
            </a:r>
            <a:br>
              <a:rPr lang="de-DE" dirty="0"/>
            </a:br>
            <a:r>
              <a:rPr lang="de-DE" sz="2000" dirty="0">
                <a:solidFill>
                  <a:schemeClr val="accent2"/>
                </a:solidFill>
              </a:rPr>
              <a:t>DGUV Regel 113-004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3C82E27-9504-CD23-232A-9E8F591F6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Schulung 2025/2026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9F57356-EC50-D4DA-EC03-468F96563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A815-CE49-4499-B3BB-5F7C969A1704}" type="slidenum">
              <a:rPr lang="de-DE" smtClean="0"/>
              <a:pPr/>
              <a:t>26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38E1F80-38A3-B609-D47D-0F110CF9B1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lvl="0" indent="0" eaLnBrk="0" hangingPunct="0">
              <a:spcBef>
                <a:spcPct val="0"/>
              </a:spcBef>
              <a:buClrTx/>
              <a:buNone/>
            </a:pPr>
            <a:r>
              <a:rPr lang="de-DE" altLang="de-DE" sz="1800" b="1" dirty="0">
                <a:solidFill>
                  <a:schemeClr val="accent5"/>
                </a:solidFill>
              </a:rPr>
              <a:t>Neben Erstickungsgefahr, Vergiftungsgefahr und Explosionsgefahr</a:t>
            </a:r>
            <a:r>
              <a:rPr lang="de-DE" altLang="de-DE" sz="1800" b="1" dirty="0">
                <a:solidFill>
                  <a:schemeClr val="tx1"/>
                </a:solidFill>
              </a:rPr>
              <a:t>, können folgende weitere Gefährdungen bei Arbeiten in engen Räumen / Behältern gegeben sein:</a:t>
            </a:r>
          </a:p>
          <a:p>
            <a:pPr eaLnBrk="0" hangingPunct="0">
              <a:spcBef>
                <a:spcPct val="0"/>
              </a:spcBef>
              <a:buClrTx/>
            </a:pPr>
            <a:r>
              <a:rPr lang="de-DE" altLang="de-DE" sz="1800" dirty="0">
                <a:solidFill>
                  <a:schemeClr val="tx1"/>
                </a:solidFill>
              </a:rPr>
              <a:t>Mechanische Gefährdungen</a:t>
            </a:r>
          </a:p>
          <a:p>
            <a:pPr lvl="1" eaLnBrk="0" hangingPunct="0">
              <a:spcBef>
                <a:spcPct val="0"/>
              </a:spcBef>
            </a:pPr>
            <a:r>
              <a:rPr lang="de-DE" altLang="de-DE" sz="1800" dirty="0"/>
              <a:t>Einklemm- oder Quetschgefahr </a:t>
            </a:r>
            <a:r>
              <a:rPr lang="de-DE" altLang="de-DE" sz="1800" dirty="0">
                <a:solidFill>
                  <a:schemeClr val="tx1"/>
                </a:solidFill>
              </a:rPr>
              <a:t>bei beweglichen Bauteilen </a:t>
            </a:r>
          </a:p>
          <a:p>
            <a:pPr lvl="1" eaLnBrk="0" hangingPunct="0">
              <a:spcBef>
                <a:spcPct val="0"/>
              </a:spcBef>
            </a:pPr>
            <a:r>
              <a:rPr lang="de-DE" altLang="de-DE" sz="1800" dirty="0">
                <a:solidFill>
                  <a:schemeClr val="tx1"/>
                </a:solidFill>
              </a:rPr>
              <a:t>Risiko durch </a:t>
            </a:r>
            <a:r>
              <a:rPr lang="de-DE" altLang="de-DE" sz="1800" dirty="0"/>
              <a:t>herabfallende Werkzeuge</a:t>
            </a:r>
            <a:r>
              <a:rPr lang="de-DE" altLang="de-DE" sz="1800" dirty="0">
                <a:solidFill>
                  <a:schemeClr val="tx1"/>
                </a:solidFill>
              </a:rPr>
              <a:t> oder Material in Schächte</a:t>
            </a:r>
          </a:p>
          <a:p>
            <a:pPr eaLnBrk="0" hangingPunct="0">
              <a:spcBef>
                <a:spcPct val="0"/>
              </a:spcBef>
              <a:buClrTx/>
            </a:pPr>
            <a:r>
              <a:rPr lang="de-DE" altLang="de-DE" sz="1800" dirty="0">
                <a:solidFill>
                  <a:schemeClr val="tx1"/>
                </a:solidFill>
              </a:rPr>
              <a:t>Absturzgefahr</a:t>
            </a:r>
          </a:p>
          <a:p>
            <a:pPr lvl="1" eaLnBrk="0" hangingPunct="0">
              <a:spcBef>
                <a:spcPct val="0"/>
              </a:spcBef>
            </a:pPr>
            <a:r>
              <a:rPr lang="de-DE" altLang="de-DE" sz="1800" dirty="0">
                <a:solidFill>
                  <a:schemeClr val="tx1"/>
                </a:solidFill>
              </a:rPr>
              <a:t>In Schächten oder Silos ohne Sicherung (z. B. durch Ausrutschen oder Stolpern)</a:t>
            </a:r>
          </a:p>
          <a:p>
            <a:pPr eaLnBrk="0" hangingPunct="0">
              <a:spcBef>
                <a:spcPct val="0"/>
              </a:spcBef>
              <a:buClrTx/>
            </a:pPr>
            <a:r>
              <a:rPr lang="de-DE" altLang="de-DE" sz="1800" dirty="0">
                <a:solidFill>
                  <a:schemeClr val="tx1"/>
                </a:solidFill>
              </a:rPr>
              <a:t>Hitzebelastung / Kreislaufbelastung</a:t>
            </a:r>
          </a:p>
          <a:p>
            <a:pPr lvl="1" eaLnBrk="0" hangingPunct="0">
              <a:spcBef>
                <a:spcPct val="0"/>
              </a:spcBef>
            </a:pPr>
            <a:r>
              <a:rPr lang="de-DE" altLang="de-DE" sz="1800" dirty="0"/>
              <a:t>Hohe Temperaturen </a:t>
            </a:r>
            <a:r>
              <a:rPr lang="de-DE" altLang="de-DE" sz="1800" dirty="0">
                <a:solidFill>
                  <a:schemeClr val="tx1"/>
                </a:solidFill>
              </a:rPr>
              <a:t>und Luftfeuchtigkeit können zu Kreislaufkollaps führen</a:t>
            </a:r>
          </a:p>
          <a:p>
            <a:pPr eaLnBrk="0" hangingPunct="0">
              <a:spcBef>
                <a:spcPct val="0"/>
              </a:spcBef>
              <a:buClrTx/>
            </a:pPr>
            <a:r>
              <a:rPr lang="de-DE" altLang="de-DE" sz="1800" dirty="0">
                <a:solidFill>
                  <a:schemeClr val="tx1"/>
                </a:solidFill>
              </a:rPr>
              <a:t>Psychische Belastungen</a:t>
            </a:r>
          </a:p>
          <a:p>
            <a:pPr lvl="1" eaLnBrk="0" hangingPunct="0">
              <a:spcBef>
                <a:spcPct val="0"/>
              </a:spcBef>
            </a:pPr>
            <a:r>
              <a:rPr lang="de-DE" altLang="de-DE" sz="1800" dirty="0">
                <a:solidFill>
                  <a:schemeClr val="tx1"/>
                </a:solidFill>
              </a:rPr>
              <a:t>Enge Räume können </a:t>
            </a:r>
            <a:r>
              <a:rPr lang="de-DE" altLang="de-DE" sz="1800" dirty="0"/>
              <a:t>Angstreaktionen</a:t>
            </a:r>
            <a:r>
              <a:rPr lang="de-DE" altLang="de-DE" sz="1800" dirty="0">
                <a:solidFill>
                  <a:schemeClr val="tx1"/>
                </a:solidFill>
              </a:rPr>
              <a:t> (Platzangst) oder Stress auslösen</a:t>
            </a:r>
          </a:p>
          <a:p>
            <a:pPr lvl="1" eaLnBrk="0" hangingPunct="0">
              <a:spcBef>
                <a:spcPct val="0"/>
              </a:spcBef>
            </a:pPr>
            <a:r>
              <a:rPr lang="de-DE" altLang="de-DE" sz="1800" dirty="0"/>
              <a:t>Eingeschränkte Bewegungsfreiheit birgt </a:t>
            </a:r>
            <a:r>
              <a:rPr lang="de-DE" altLang="de-DE" sz="1800" dirty="0">
                <a:solidFill>
                  <a:schemeClr val="tx1"/>
                </a:solidFill>
              </a:rPr>
              <a:t>erhöhtes Unfallrisiko und Erschöpfung</a:t>
            </a:r>
          </a:p>
          <a:p>
            <a:pPr marL="150912" lvl="1" indent="-150912" eaLnBrk="0" hangingPunct="0">
              <a:spcBef>
                <a:spcPct val="0"/>
              </a:spcBef>
              <a:buFont typeface="Arial" pitchFamily="34" charset="0"/>
              <a:buChar char="•"/>
            </a:pPr>
            <a:r>
              <a:rPr lang="de-DE" altLang="de-DE" sz="1800" dirty="0">
                <a:solidFill>
                  <a:schemeClr val="tx1"/>
                </a:solidFill>
              </a:rPr>
              <a:t>Gesundheits- und/oder Explosionsgefährliche Atmosphäre</a:t>
            </a:r>
          </a:p>
          <a:p>
            <a:pPr eaLnBrk="0" hangingPunct="0">
              <a:spcBef>
                <a:spcPct val="0"/>
              </a:spcBef>
              <a:buClrTx/>
            </a:pPr>
            <a:r>
              <a:rPr lang="de-DE" altLang="de-DE" sz="1800" dirty="0">
                <a:solidFill>
                  <a:schemeClr val="tx1"/>
                </a:solidFill>
              </a:rPr>
              <a:t>Weitere Risiken</a:t>
            </a:r>
          </a:p>
          <a:p>
            <a:pPr lvl="1" eaLnBrk="0" hangingPunct="0">
              <a:spcBef>
                <a:spcPct val="0"/>
              </a:spcBef>
            </a:pPr>
            <a:r>
              <a:rPr lang="de-DE" altLang="de-DE" sz="1800" dirty="0"/>
              <a:t>Kommunikationsprobleme: </a:t>
            </a:r>
            <a:r>
              <a:rPr lang="de-DE" altLang="de-DE" sz="1800" dirty="0">
                <a:solidFill>
                  <a:schemeClr val="tx1"/>
                </a:solidFill>
              </a:rPr>
              <a:t>Eingeschränkte Verständigung mit außenstehendem Personal</a:t>
            </a:r>
          </a:p>
          <a:p>
            <a:pPr lvl="1" eaLnBrk="0" hangingPunct="0">
              <a:spcBef>
                <a:spcPct val="0"/>
              </a:spcBef>
            </a:pPr>
            <a:r>
              <a:rPr lang="de-DE" altLang="de-DE" sz="1800" dirty="0">
                <a:solidFill>
                  <a:schemeClr val="tx1"/>
                </a:solidFill>
              </a:rPr>
              <a:t>Rettung erschwert: Eingeschränkter Zugang macht Hilfe im Notfall schwierig</a:t>
            </a:r>
          </a:p>
          <a:p>
            <a:pPr marL="0" lvl="0" indent="0" eaLnBrk="0" hangingPunct="0">
              <a:spcBef>
                <a:spcPct val="0"/>
              </a:spcBef>
              <a:buClrTx/>
              <a:buFontTx/>
              <a:buChar char="•"/>
            </a:pP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14623128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C1CF91-336C-BD31-FDB9-16355163A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168" y="228600"/>
            <a:ext cx="9527272" cy="1143000"/>
          </a:xfrm>
        </p:spPr>
        <p:txBody>
          <a:bodyPr/>
          <a:lstStyle/>
          <a:p>
            <a:r>
              <a:rPr lang="de-DE" dirty="0"/>
              <a:t>Frage an die Teilnehmenden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88EDF29-D2DA-4385-C867-F9F3EBD6E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Schulung 2025/2026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A981641-C832-8E71-4770-A2C80447D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A815-CE49-4499-B3BB-5F7C969A1704}" type="slidenum">
              <a:rPr lang="de-DE" smtClean="0"/>
              <a:pPr/>
              <a:t>27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1F16A98-C8D3-59BB-2EBD-0675D4CBB3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9166" y="1556792"/>
            <a:ext cx="11178119" cy="4844008"/>
          </a:xfrm>
        </p:spPr>
        <p:txBody>
          <a:bodyPr/>
          <a:lstStyle/>
          <a:p>
            <a:pPr marL="0" indent="0" algn="ctr">
              <a:buNone/>
            </a:pPr>
            <a:endParaRPr lang="de-DE" b="1" dirty="0"/>
          </a:p>
          <a:p>
            <a:pPr marL="0" indent="0" algn="ctr">
              <a:buNone/>
            </a:pPr>
            <a:endParaRPr lang="de-DE" b="1" dirty="0"/>
          </a:p>
          <a:p>
            <a:pPr marL="0" indent="0" algn="ctr">
              <a:buNone/>
            </a:pPr>
            <a:endParaRPr lang="de-DE" sz="2800" b="1" dirty="0"/>
          </a:p>
          <a:p>
            <a:pPr marL="0" indent="0" algn="ctr">
              <a:buNone/>
            </a:pPr>
            <a:r>
              <a:rPr lang="de-DE" sz="2800" dirty="0"/>
              <a:t>Listen Sie alle Tätigkeiten auf, welche bei ihrem Unternehmen unter den Bereich Arbeiten in engen Räumen fallen, Sie haben hierfür 2 Minuten Zeit.</a:t>
            </a:r>
          </a:p>
          <a:p>
            <a:pPr marL="0" indent="0" algn="ctr">
              <a:buNone/>
            </a:pPr>
            <a:endParaRPr lang="de-DE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2971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AD403F-203E-9799-700A-D520CD0118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AAB431-DDD2-9272-CA6A-5E391BA74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168" y="228600"/>
            <a:ext cx="9527272" cy="1143000"/>
          </a:xfrm>
        </p:spPr>
        <p:txBody>
          <a:bodyPr/>
          <a:lstStyle/>
          <a:p>
            <a:r>
              <a:rPr lang="de-DE" dirty="0"/>
              <a:t>Schutzmaßnahmen bei Arbeiten in engen Räumen</a:t>
            </a:r>
            <a:br>
              <a:rPr lang="de-DE" dirty="0"/>
            </a:br>
            <a:r>
              <a:rPr lang="de-DE" sz="2000" dirty="0">
                <a:solidFill>
                  <a:schemeClr val="accent2"/>
                </a:solidFill>
              </a:rPr>
              <a:t>DGUV Regel 113-004</a:t>
            </a:r>
            <a:endParaRPr lang="de-DE" sz="2000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C7D9C49-F06F-5FE2-DD2C-61DC7599A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Schulung 2025/2026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CCF57AF-E89B-2769-333C-B85F14576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A815-CE49-4499-B3BB-5F7C969A1704}" type="slidenum">
              <a:rPr lang="de-DE" smtClean="0"/>
              <a:pPr/>
              <a:t>28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0723B84-6484-5C6C-7007-4650E74388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9167" y="1556792"/>
            <a:ext cx="5206793" cy="4844008"/>
          </a:xfrm>
        </p:spPr>
        <p:txBody>
          <a:bodyPr/>
          <a:lstStyle/>
          <a:p>
            <a:pPr marL="0" indent="0">
              <a:buNone/>
            </a:pPr>
            <a:r>
              <a:rPr lang="de-DE" sz="1600" b="1" dirty="0">
                <a:solidFill>
                  <a:schemeClr val="accent5"/>
                </a:solidFill>
              </a:rPr>
              <a:t>Absturzgefahr</a:t>
            </a:r>
            <a:r>
              <a:rPr lang="de-DE" sz="1600" b="1" dirty="0"/>
              <a:t> (z. B. in Schächten oder Silos)</a:t>
            </a:r>
          </a:p>
          <a:p>
            <a:r>
              <a:rPr lang="de-DE" sz="1600" dirty="0">
                <a:solidFill>
                  <a:schemeClr val="accent5"/>
                </a:solidFill>
              </a:rPr>
              <a:t>T</a:t>
            </a:r>
            <a:r>
              <a:rPr lang="de-DE" sz="1600" dirty="0"/>
              <a:t>echnisch:</a:t>
            </a:r>
          </a:p>
          <a:p>
            <a:pPr lvl="1"/>
            <a:r>
              <a:rPr lang="de-DE" sz="1600" dirty="0">
                <a:solidFill>
                  <a:schemeClr val="accent1"/>
                </a:solidFill>
              </a:rPr>
              <a:t>Anschlagpunkte für PSAgA</a:t>
            </a:r>
          </a:p>
          <a:p>
            <a:pPr lvl="1"/>
            <a:r>
              <a:rPr lang="de-DE" sz="1600" dirty="0">
                <a:solidFill>
                  <a:schemeClr val="accent1"/>
                </a:solidFill>
              </a:rPr>
              <a:t>Verwendung von Sicherungs- und Rückhaltesystemen (z. B. Auffanggurt mit Höhensicherungsgerät)</a:t>
            </a:r>
          </a:p>
          <a:p>
            <a:pPr lvl="1"/>
            <a:r>
              <a:rPr lang="de-DE" sz="1600" dirty="0">
                <a:solidFill>
                  <a:schemeClr val="accent1"/>
                </a:solidFill>
              </a:rPr>
              <a:t>Rutschfeste Leitern, ggf. fest installiert</a:t>
            </a:r>
          </a:p>
          <a:p>
            <a:r>
              <a:rPr lang="de-DE" sz="1600" dirty="0">
                <a:solidFill>
                  <a:schemeClr val="accent5"/>
                </a:solidFill>
              </a:rPr>
              <a:t>O</a:t>
            </a:r>
            <a:r>
              <a:rPr lang="de-DE" sz="1600" dirty="0">
                <a:solidFill>
                  <a:schemeClr val="accent1"/>
                </a:solidFill>
              </a:rPr>
              <a:t>rganisatorisch:</a:t>
            </a:r>
          </a:p>
          <a:p>
            <a:pPr lvl="1"/>
            <a:r>
              <a:rPr lang="de-DE" sz="1600" dirty="0">
                <a:solidFill>
                  <a:schemeClr val="accent1"/>
                </a:solidFill>
              </a:rPr>
              <a:t>Zugang nur nach Unterweisung und mit PSA-Nachweis</a:t>
            </a:r>
          </a:p>
          <a:p>
            <a:pPr lvl="1"/>
            <a:r>
              <a:rPr lang="de-DE" sz="1600" dirty="0">
                <a:solidFill>
                  <a:schemeClr val="accent1"/>
                </a:solidFill>
              </a:rPr>
              <a:t>Einweisung in Rettungswege und Sicherungstechnik</a:t>
            </a:r>
          </a:p>
          <a:p>
            <a:r>
              <a:rPr lang="de-DE" sz="1600" dirty="0">
                <a:solidFill>
                  <a:schemeClr val="accent5"/>
                </a:solidFill>
              </a:rPr>
              <a:t>P</a:t>
            </a:r>
            <a:r>
              <a:rPr lang="de-DE" sz="1600" dirty="0">
                <a:solidFill>
                  <a:schemeClr val="accent1"/>
                </a:solidFill>
              </a:rPr>
              <a:t>ersönlich:</a:t>
            </a:r>
          </a:p>
          <a:p>
            <a:pPr lvl="1"/>
            <a:r>
              <a:rPr lang="de-DE" sz="1600" dirty="0">
                <a:solidFill>
                  <a:schemeClr val="accent1"/>
                </a:solidFill>
              </a:rPr>
              <a:t>Tragen von geeigneter PSAgA</a:t>
            </a:r>
          </a:p>
          <a:p>
            <a:pPr lvl="1"/>
            <a:r>
              <a:rPr lang="de-DE" sz="1600" dirty="0">
                <a:solidFill>
                  <a:schemeClr val="accent1"/>
                </a:solidFill>
              </a:rPr>
              <a:t>Verwendung geeigneter Schuhe mit Rutschhemmung</a:t>
            </a:r>
          </a:p>
          <a:p>
            <a:pPr marL="0" indent="0" algn="ctr">
              <a:buNone/>
            </a:pPr>
            <a:endParaRPr lang="de-DE" sz="1600" b="1" dirty="0">
              <a:solidFill>
                <a:schemeClr val="accent5"/>
              </a:solidFill>
            </a:endParaRPr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C508A5B8-D3B7-5754-E68E-136A6B6F8E27}"/>
              </a:ext>
            </a:extLst>
          </p:cNvPr>
          <p:cNvSpPr txBox="1">
            <a:spLocks/>
          </p:cNvSpPr>
          <p:nvPr/>
        </p:nvSpPr>
        <p:spPr>
          <a:xfrm>
            <a:off x="6096000" y="1556792"/>
            <a:ext cx="5904656" cy="4844008"/>
          </a:xfrm>
          <a:prstGeom prst="rect">
            <a:avLst/>
          </a:prstGeom>
        </p:spPr>
        <p:txBody>
          <a:bodyPr/>
          <a:lstStyle>
            <a:lvl1pPr marL="268288" indent="-2682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FAC"/>
              </a:buClr>
              <a:buFont typeface="Arial" pitchFamily="34" charset="0"/>
              <a:buChar char="•"/>
              <a:defRPr sz="2000" b="0" i="0" baseline="0">
                <a:solidFill>
                  <a:srgbClr val="0082B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/>
              <a:buChar char="•"/>
              <a:defRPr lang="de-DE" sz="1800" b="0">
                <a:solidFill>
                  <a:schemeClr val="accent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/>
              <a:buChar char="•"/>
              <a:defRPr sz="180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/>
              <a:buChar char="•"/>
              <a:defRPr sz="1800">
                <a:solidFill>
                  <a:schemeClr val="accent3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 lang="de-DE" sz="1800" b="0" i="0" baseline="0" dirty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de-DE" sz="1600" b="1" kern="0" dirty="0">
                <a:solidFill>
                  <a:schemeClr val="accent5"/>
                </a:solidFill>
              </a:rPr>
              <a:t>Hitzebelastung / Kreislaufbelastung</a:t>
            </a:r>
          </a:p>
          <a:p>
            <a:r>
              <a:rPr lang="de-DE" sz="1600" kern="0" dirty="0">
                <a:solidFill>
                  <a:schemeClr val="accent5"/>
                </a:solidFill>
              </a:rPr>
              <a:t>T</a:t>
            </a:r>
            <a:r>
              <a:rPr lang="de-DE" sz="1600" kern="0" dirty="0">
                <a:solidFill>
                  <a:schemeClr val="accent1"/>
                </a:solidFill>
              </a:rPr>
              <a:t>echnisch:</a:t>
            </a:r>
          </a:p>
          <a:p>
            <a:pPr lvl="1"/>
            <a:r>
              <a:rPr lang="de-DE" sz="1600" kern="0" dirty="0">
                <a:solidFill>
                  <a:schemeClr val="accent1"/>
                </a:solidFill>
              </a:rPr>
              <a:t>Belüftung oder Kühlung des Raums vor Betreten</a:t>
            </a:r>
          </a:p>
          <a:p>
            <a:pPr lvl="1"/>
            <a:r>
              <a:rPr lang="de-DE" sz="1600" kern="0" dirty="0">
                <a:solidFill>
                  <a:schemeClr val="accent1"/>
                </a:solidFill>
              </a:rPr>
              <a:t>Verwendung tragbarer Belüftungssysteme (z. B. Ventilatoren mit Ex-Schutz)</a:t>
            </a:r>
          </a:p>
          <a:p>
            <a:r>
              <a:rPr lang="de-DE" sz="1600" kern="0" dirty="0">
                <a:solidFill>
                  <a:schemeClr val="accent5"/>
                </a:solidFill>
              </a:rPr>
              <a:t>O</a:t>
            </a:r>
            <a:r>
              <a:rPr lang="de-DE" sz="1600" kern="0" dirty="0">
                <a:solidFill>
                  <a:schemeClr val="accent1"/>
                </a:solidFill>
              </a:rPr>
              <a:t>rganisatorisch:</a:t>
            </a:r>
          </a:p>
          <a:p>
            <a:pPr lvl="1"/>
            <a:r>
              <a:rPr lang="de-DE" sz="1600" kern="0" dirty="0">
                <a:solidFill>
                  <a:schemeClr val="accent1"/>
                </a:solidFill>
              </a:rPr>
              <a:t>Arbeitszeit begrenzen und regelmäßige Pausen einplanen</a:t>
            </a:r>
          </a:p>
          <a:p>
            <a:pPr lvl="1"/>
            <a:r>
              <a:rPr lang="de-DE" sz="1600" kern="0" dirty="0">
                <a:solidFill>
                  <a:schemeClr val="accent1"/>
                </a:solidFill>
              </a:rPr>
              <a:t>Arbeitsfreigabe nur bei akzeptablen Bedingungen (z. B. Temperatur &lt; 30 °C, rel. Luftfeuchtigkeit &lt; 70 %)</a:t>
            </a:r>
          </a:p>
          <a:p>
            <a:r>
              <a:rPr lang="de-DE" sz="1600" kern="0" dirty="0">
                <a:solidFill>
                  <a:schemeClr val="accent5"/>
                </a:solidFill>
              </a:rPr>
              <a:t>P</a:t>
            </a:r>
            <a:r>
              <a:rPr lang="de-DE" sz="1600" kern="0" dirty="0">
                <a:solidFill>
                  <a:schemeClr val="accent1"/>
                </a:solidFill>
              </a:rPr>
              <a:t>ersönlich:</a:t>
            </a:r>
          </a:p>
          <a:p>
            <a:pPr lvl="1"/>
            <a:r>
              <a:rPr lang="de-DE" sz="1600" kern="0" dirty="0">
                <a:solidFill>
                  <a:schemeClr val="accent1"/>
                </a:solidFill>
              </a:rPr>
              <a:t>Trinken von ausreichend Wasser (Hitzeerschöpfung vorbeugen)</a:t>
            </a:r>
          </a:p>
          <a:p>
            <a:pPr lvl="1"/>
            <a:r>
              <a:rPr lang="de-DE" sz="1600" kern="0" dirty="0">
                <a:solidFill>
                  <a:schemeClr val="accent1"/>
                </a:solidFill>
              </a:rPr>
              <a:t>Ggf. Tragen von leichter, atmungsaktiver Kleidung</a:t>
            </a:r>
          </a:p>
          <a:p>
            <a:pPr lvl="1"/>
            <a:endParaRPr lang="de-DE" sz="1600" kern="0" dirty="0">
              <a:solidFill>
                <a:schemeClr val="accent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endParaRPr lang="de-DE" sz="1600" b="1" kern="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1295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3EFB72-5263-AF77-8E55-653F218DEE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52BC21-518E-8011-F576-2B03EC508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168" y="228600"/>
            <a:ext cx="9527272" cy="1143000"/>
          </a:xfrm>
        </p:spPr>
        <p:txBody>
          <a:bodyPr/>
          <a:lstStyle/>
          <a:p>
            <a:r>
              <a:rPr lang="de-DE" dirty="0"/>
              <a:t>Schutzmaßnahmen bei Arbeiten in engen Räumen</a:t>
            </a:r>
            <a:br>
              <a:rPr lang="de-DE" dirty="0"/>
            </a:br>
            <a:r>
              <a:rPr lang="de-DE" sz="2000" dirty="0">
                <a:solidFill>
                  <a:schemeClr val="accent2"/>
                </a:solidFill>
              </a:rPr>
              <a:t>DGUV Regel 113-004</a:t>
            </a:r>
            <a:endParaRPr lang="de-DE" sz="2000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37752C3-3DF2-979E-78AF-E5EE443B0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Schulung 2025/2026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BBFBBDB-1DF3-495C-9E62-0938A6969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A815-CE49-4499-B3BB-5F7C969A1704}" type="slidenum">
              <a:rPr lang="de-DE" smtClean="0"/>
              <a:pPr/>
              <a:t>29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FC6D96C-44E3-39BB-D5ED-6E397195ED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0016" y="1484784"/>
            <a:ext cx="5808340" cy="4844008"/>
          </a:xfrm>
        </p:spPr>
        <p:txBody>
          <a:bodyPr/>
          <a:lstStyle/>
          <a:p>
            <a:pPr marL="0" indent="0">
              <a:buNone/>
            </a:pPr>
            <a:r>
              <a:rPr lang="de-DE" sz="1600" b="1" dirty="0">
                <a:solidFill>
                  <a:schemeClr val="accent5"/>
                </a:solidFill>
              </a:rPr>
              <a:t>Psychische Belastungen </a:t>
            </a:r>
            <a:r>
              <a:rPr lang="de-DE" sz="1400" b="1" dirty="0">
                <a:solidFill>
                  <a:schemeClr val="accent5"/>
                </a:solidFill>
              </a:rPr>
              <a:t>(Platzangst, Stress, Erschöpfung)</a:t>
            </a:r>
          </a:p>
          <a:p>
            <a:r>
              <a:rPr lang="de-DE" sz="1600" dirty="0">
                <a:solidFill>
                  <a:schemeClr val="accent5"/>
                </a:solidFill>
              </a:rPr>
              <a:t>O</a:t>
            </a:r>
            <a:r>
              <a:rPr lang="de-DE" sz="1600" dirty="0">
                <a:solidFill>
                  <a:schemeClr val="accent1"/>
                </a:solidFill>
              </a:rPr>
              <a:t>rganisatorisch:</a:t>
            </a:r>
          </a:p>
          <a:p>
            <a:pPr marL="452438" lvl="1" indent="-182563"/>
            <a:r>
              <a:rPr lang="de-DE" sz="1600" dirty="0">
                <a:solidFill>
                  <a:schemeClr val="accent1"/>
                </a:solidFill>
              </a:rPr>
              <a:t>Tätigkeiten nur mit geeigneten, psychisch stabilen Mitarbeitenden</a:t>
            </a:r>
          </a:p>
          <a:p>
            <a:pPr marL="452438" lvl="1" indent="-182563"/>
            <a:r>
              <a:rPr lang="de-DE" sz="1600" dirty="0">
                <a:solidFill>
                  <a:schemeClr val="accent1"/>
                </a:solidFill>
              </a:rPr>
              <a:t>Vorherige Information über Raumgröße, Dauer und Aufgaben</a:t>
            </a:r>
          </a:p>
          <a:p>
            <a:pPr marL="452438" lvl="1" indent="-182563"/>
            <a:r>
              <a:rPr lang="de-DE" sz="1600" dirty="0">
                <a:solidFill>
                  <a:schemeClr val="accent1"/>
                </a:solidFill>
              </a:rPr>
              <a:t>Maximale Aufenthaltsdauer festlegen, Pausen einplanen</a:t>
            </a:r>
          </a:p>
          <a:p>
            <a:r>
              <a:rPr lang="de-DE" sz="1600" dirty="0">
                <a:solidFill>
                  <a:schemeClr val="accent5"/>
                </a:solidFill>
              </a:rPr>
              <a:t>P</a:t>
            </a:r>
            <a:r>
              <a:rPr lang="de-DE" sz="1600" dirty="0">
                <a:solidFill>
                  <a:schemeClr val="accent1"/>
                </a:solidFill>
              </a:rPr>
              <a:t>ersönlich:</a:t>
            </a:r>
          </a:p>
          <a:p>
            <a:pPr marL="452438" lvl="1" indent="-182563"/>
            <a:r>
              <a:rPr lang="de-DE" sz="1600" dirty="0">
                <a:solidFill>
                  <a:schemeClr val="accent1"/>
                </a:solidFill>
              </a:rPr>
              <a:t>Ggf. Auswahl von Personal ohne Platzangst oder mit Erfahrung</a:t>
            </a:r>
          </a:p>
          <a:p>
            <a:pPr marL="452438" lvl="1" indent="-182563"/>
            <a:r>
              <a:rPr lang="de-DE" sz="1600" dirty="0">
                <a:solidFill>
                  <a:schemeClr val="accent1"/>
                </a:solidFill>
              </a:rPr>
              <a:t>Möglichkeit, die Arbeit jederzeit abzubrechen</a:t>
            </a:r>
          </a:p>
          <a:p>
            <a:pPr marL="0" indent="0">
              <a:buNone/>
            </a:pPr>
            <a:endParaRPr lang="de-DE" sz="1600" b="1" dirty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de-DE" sz="1600" b="1" dirty="0">
                <a:solidFill>
                  <a:schemeClr val="accent5"/>
                </a:solidFill>
              </a:rPr>
              <a:t>Gesundheits- und/oder Explosionsfähige Atmosphäre</a:t>
            </a:r>
          </a:p>
          <a:p>
            <a:pPr marL="268288" indent="-268288"/>
            <a:r>
              <a:rPr lang="de-DE" sz="1600" dirty="0">
                <a:solidFill>
                  <a:schemeClr val="accent5"/>
                </a:solidFill>
              </a:rPr>
              <a:t>T</a:t>
            </a:r>
            <a:r>
              <a:rPr lang="de-DE" sz="1600" dirty="0">
                <a:solidFill>
                  <a:schemeClr val="accent1"/>
                </a:solidFill>
              </a:rPr>
              <a:t>echnische Schutzmaßnahmen </a:t>
            </a:r>
          </a:p>
          <a:p>
            <a:pPr lvl="1"/>
            <a:r>
              <a:rPr lang="de-DE" sz="1600" dirty="0">
                <a:solidFill>
                  <a:schemeClr val="accent1"/>
                </a:solidFill>
              </a:rPr>
              <a:t>Technische Lüftung</a:t>
            </a:r>
          </a:p>
          <a:p>
            <a:pPr lvl="1"/>
            <a:r>
              <a:rPr lang="de-DE" sz="1600" dirty="0">
                <a:solidFill>
                  <a:schemeClr val="accent1"/>
                </a:solidFill>
              </a:rPr>
              <a:t>Gasfreimessung vor und während der Arbeiten</a:t>
            </a:r>
          </a:p>
          <a:p>
            <a:pPr lvl="1"/>
            <a:r>
              <a:rPr lang="de-DE" sz="1600" dirty="0">
                <a:solidFill>
                  <a:schemeClr val="accent1"/>
                </a:solidFill>
              </a:rPr>
              <a:t>… siehe auch Präsentation zum Explosionsschutz</a:t>
            </a:r>
          </a:p>
          <a:p>
            <a:pPr marL="0" indent="0" algn="ctr">
              <a:buNone/>
            </a:pPr>
            <a:endParaRPr lang="de-DE" sz="1600" b="1" dirty="0">
              <a:solidFill>
                <a:schemeClr val="accent5"/>
              </a:solidFill>
            </a:endParaRPr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85EC504F-A251-ED31-D584-2B190525CAB8}"/>
              </a:ext>
            </a:extLst>
          </p:cNvPr>
          <p:cNvSpPr txBox="1">
            <a:spLocks/>
          </p:cNvSpPr>
          <p:nvPr/>
        </p:nvSpPr>
        <p:spPr>
          <a:xfrm>
            <a:off x="431676" y="1484784"/>
            <a:ext cx="5808340" cy="4844008"/>
          </a:xfrm>
          <a:prstGeom prst="rect">
            <a:avLst/>
          </a:prstGeom>
        </p:spPr>
        <p:txBody>
          <a:bodyPr/>
          <a:lstStyle>
            <a:lvl1pPr marL="268288" indent="-2682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FAC"/>
              </a:buClr>
              <a:buFont typeface="Arial" pitchFamily="34" charset="0"/>
              <a:buChar char="•"/>
              <a:defRPr sz="2000" b="0" i="0" baseline="0">
                <a:solidFill>
                  <a:srgbClr val="0082B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/>
              <a:buChar char="•"/>
              <a:defRPr lang="de-DE" sz="1800" b="0">
                <a:solidFill>
                  <a:schemeClr val="accent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/>
              <a:buChar char="•"/>
              <a:defRPr sz="180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/>
              <a:buChar char="•"/>
              <a:defRPr sz="1800">
                <a:solidFill>
                  <a:schemeClr val="accent3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 lang="de-DE" sz="1800" b="0" i="0" baseline="0" dirty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de-DE" sz="1600" b="1" kern="0" dirty="0">
                <a:solidFill>
                  <a:schemeClr val="accent5"/>
                </a:solidFill>
              </a:rPr>
              <a:t>Kommunikationsprobleme / erschwerte Rettung</a:t>
            </a:r>
          </a:p>
          <a:p>
            <a:r>
              <a:rPr lang="de-DE" sz="1600" kern="0" dirty="0">
                <a:solidFill>
                  <a:schemeClr val="accent5"/>
                </a:solidFill>
              </a:rPr>
              <a:t>T</a:t>
            </a:r>
            <a:r>
              <a:rPr lang="de-DE" sz="1600" kern="0" dirty="0">
                <a:solidFill>
                  <a:schemeClr val="accent1"/>
                </a:solidFill>
              </a:rPr>
              <a:t>echnisch:</a:t>
            </a:r>
          </a:p>
          <a:p>
            <a:pPr marL="452438" lvl="1" indent="-182563"/>
            <a:r>
              <a:rPr lang="de-DE" sz="1600" kern="0" dirty="0">
                <a:solidFill>
                  <a:schemeClr val="accent1"/>
                </a:solidFill>
              </a:rPr>
              <a:t>Sprechfunkgeräte oder Gegensprechanlagen (Ex-geschützt)</a:t>
            </a:r>
          </a:p>
          <a:p>
            <a:pPr marL="452438" lvl="1" indent="-182563"/>
            <a:r>
              <a:rPr lang="de-DE" sz="1600" kern="0" dirty="0">
                <a:solidFill>
                  <a:schemeClr val="accent1"/>
                </a:solidFill>
              </a:rPr>
              <a:t>Gaswarnanlage mit optischem und akustischem Alarm</a:t>
            </a:r>
          </a:p>
          <a:p>
            <a:pPr marL="452438" lvl="1" indent="-182563"/>
            <a:r>
              <a:rPr lang="de-DE" sz="1600" kern="0" dirty="0">
                <a:solidFill>
                  <a:schemeClr val="accent1"/>
                </a:solidFill>
              </a:rPr>
              <a:t>Dauerhafte Lüftung und Überwachung (Gas, Sauerstoff, Temperatur)</a:t>
            </a:r>
          </a:p>
          <a:p>
            <a:r>
              <a:rPr lang="de-DE" sz="1600" kern="0" dirty="0">
                <a:solidFill>
                  <a:schemeClr val="accent5"/>
                </a:solidFill>
              </a:rPr>
              <a:t>O</a:t>
            </a:r>
            <a:r>
              <a:rPr lang="de-DE" sz="1600" kern="0" dirty="0">
                <a:solidFill>
                  <a:schemeClr val="accent1"/>
                </a:solidFill>
              </a:rPr>
              <a:t>rganisatorisch:</a:t>
            </a:r>
          </a:p>
          <a:p>
            <a:pPr marL="452438" lvl="1" indent="-182563"/>
            <a:r>
              <a:rPr lang="de-DE" sz="1600" kern="0" dirty="0">
                <a:solidFill>
                  <a:schemeClr val="accent1"/>
                </a:solidFill>
              </a:rPr>
              <a:t>Beaufsichtigung durch Sicherungsperson außerhalb des engen Raums (ständiger Sicht- oder Funkkontakt)</a:t>
            </a:r>
          </a:p>
          <a:p>
            <a:pPr marL="452438" lvl="1" indent="-182563"/>
            <a:r>
              <a:rPr lang="de-DE" sz="1600" kern="0" dirty="0">
                <a:solidFill>
                  <a:schemeClr val="accent1"/>
                </a:solidFill>
              </a:rPr>
              <a:t>Erstellung und Übung eines Rettungskonzepts</a:t>
            </a:r>
          </a:p>
          <a:p>
            <a:pPr marL="452438" lvl="1" indent="-182563"/>
            <a:r>
              <a:rPr lang="de-DE" sz="1600" kern="0" dirty="0">
                <a:solidFill>
                  <a:schemeClr val="accent1"/>
                </a:solidFill>
              </a:rPr>
              <a:t>Rettungsausrüstung bereithalten (z. B. </a:t>
            </a:r>
            <a:r>
              <a:rPr lang="de-DE" sz="1600" kern="0" dirty="0" err="1">
                <a:solidFill>
                  <a:schemeClr val="accent1"/>
                </a:solidFill>
              </a:rPr>
              <a:t>Dreibaum</a:t>
            </a:r>
            <a:r>
              <a:rPr lang="de-DE" sz="1600" kern="0" dirty="0">
                <a:solidFill>
                  <a:schemeClr val="accent1"/>
                </a:solidFill>
              </a:rPr>
              <a:t>, Bergetuch, Atemschutz)</a:t>
            </a:r>
          </a:p>
          <a:p>
            <a:r>
              <a:rPr lang="de-DE" sz="1600" kern="0" dirty="0">
                <a:solidFill>
                  <a:schemeClr val="accent5"/>
                </a:solidFill>
              </a:rPr>
              <a:t>P</a:t>
            </a:r>
            <a:r>
              <a:rPr lang="de-DE" sz="1600" kern="0" dirty="0">
                <a:solidFill>
                  <a:schemeClr val="accent1"/>
                </a:solidFill>
              </a:rPr>
              <a:t>ersönlich:</a:t>
            </a:r>
          </a:p>
          <a:p>
            <a:pPr marL="452438" lvl="1" indent="-182563"/>
            <a:r>
              <a:rPr lang="de-DE" sz="1600" kern="0" dirty="0">
                <a:solidFill>
                  <a:schemeClr val="accent1"/>
                </a:solidFill>
              </a:rPr>
              <a:t>Vor Einstieg: Rettungseinweisung erhalten</a:t>
            </a:r>
          </a:p>
          <a:p>
            <a:pPr marL="452438" lvl="1" indent="-182563"/>
            <a:r>
              <a:rPr lang="de-DE" sz="1600" kern="0" dirty="0">
                <a:solidFill>
                  <a:schemeClr val="accent1"/>
                </a:solidFill>
              </a:rPr>
              <a:t>Bereitstellung von Fluchtatemschutz (z. B. Fluchtfiltergerät) bei gasgefährdeten Bereichen</a:t>
            </a:r>
          </a:p>
          <a:p>
            <a:pPr marL="0" indent="0" algn="ctr">
              <a:buFont typeface="Arial" pitchFamily="34" charset="0"/>
              <a:buNone/>
            </a:pPr>
            <a:endParaRPr lang="de-DE" sz="1600" b="1" kern="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510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0422D2-5CFF-7557-86ED-E3CEAAF325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9">
            <a:extLst>
              <a:ext uri="{FF2B5EF4-FFF2-40B4-BE49-F238E27FC236}">
                <a16:creationId xmlns:a16="http://schemas.microsoft.com/office/drawing/2014/main" id="{6334D65A-DD61-3299-0F2B-8A2A8145F3D0}"/>
              </a:ext>
            </a:extLst>
          </p:cNvPr>
          <p:cNvGrpSpPr>
            <a:grpSpLocks/>
          </p:cNvGrpSpPr>
          <p:nvPr/>
        </p:nvGrpSpPr>
        <p:grpSpPr bwMode="auto">
          <a:xfrm>
            <a:off x="1920876" y="2143123"/>
            <a:ext cx="8373133" cy="2928937"/>
            <a:chOff x="357188" y="2786063"/>
            <a:chExt cx="8429625" cy="2928937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03E25817-14B0-0BF2-F234-7B8140DA3F0C}"/>
                </a:ext>
              </a:extLst>
            </p:cNvPr>
            <p:cNvSpPr/>
            <p:nvPr/>
          </p:nvSpPr>
          <p:spPr bwMode="auto">
            <a:xfrm>
              <a:off x="357188" y="2786063"/>
              <a:ext cx="8429625" cy="29289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eaLnBrk="0" hangingPunct="0">
                <a:spcBef>
                  <a:spcPts val="600"/>
                </a:spcBef>
                <a:spcAft>
                  <a:spcPts val="600"/>
                </a:spcAft>
                <a:defRPr/>
              </a:pPr>
              <a:endParaRPr lang="de-DE" sz="2000" dirty="0">
                <a:solidFill>
                  <a:schemeClr val="accent2"/>
                </a:solidFill>
                <a:ea typeface="ＭＳ Ｐゴシック" charset="-128"/>
                <a:cs typeface="ＭＳ Ｐゴシック"/>
              </a:endParaRPr>
            </a:p>
          </p:txBody>
        </p:sp>
        <p:sp>
          <p:nvSpPr>
            <p:cNvPr id="17412" name="Rechteck 6">
              <a:extLst>
                <a:ext uri="{FF2B5EF4-FFF2-40B4-BE49-F238E27FC236}">
                  <a16:creationId xmlns:a16="http://schemas.microsoft.com/office/drawing/2014/main" id="{13A9A616-8737-1222-277B-55208E38C6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7688" y="2928938"/>
              <a:ext cx="4286250" cy="2643187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 altLang="de-DE" dirty="0">
                <a:solidFill>
                  <a:schemeClr val="accent2"/>
                </a:solidFill>
              </a:endParaRPr>
            </a:p>
          </p:txBody>
        </p:sp>
        <p:sp>
          <p:nvSpPr>
            <p:cNvPr id="17413" name="Rechteck 9">
              <a:extLst>
                <a:ext uri="{FF2B5EF4-FFF2-40B4-BE49-F238E27FC236}">
                  <a16:creationId xmlns:a16="http://schemas.microsoft.com/office/drawing/2014/main" id="{278D3719-3FA6-028E-A51B-AF62048A27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334" y="2847805"/>
              <a:ext cx="3714750" cy="2643187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de-DE" altLang="de-DE" sz="2800" b="1" dirty="0">
                  <a:solidFill>
                    <a:schemeClr val="accent1"/>
                  </a:solidFill>
                  <a:latin typeface="+mj-lt"/>
                </a:rPr>
                <a:t>Herabfallende Gegenstände</a:t>
              </a:r>
            </a:p>
          </p:txBody>
        </p:sp>
        <p:pic>
          <p:nvPicPr>
            <p:cNvPr id="17414" name="Picture 8">
              <a:extLst>
                <a:ext uri="{FF2B5EF4-FFF2-40B4-BE49-F238E27FC236}">
                  <a16:creationId xmlns:a16="http://schemas.microsoft.com/office/drawing/2014/main" id="{E6D73E33-3394-7148-220C-971409753E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29124" y="3000372"/>
              <a:ext cx="4143375" cy="250031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</p:grp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ACDC0E2E-C69C-2408-16AC-E0E97473C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Schulung 2025/2026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4A4849BB-CDB7-E6C7-D3CF-81AED8A47F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020CB9-598F-41BD-B058-380FB38EF93E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12350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C50129-FC68-21BB-4157-8328AE98E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170" y="228600"/>
            <a:ext cx="8879198" cy="1143000"/>
          </a:xfrm>
        </p:spPr>
        <p:txBody>
          <a:bodyPr/>
          <a:lstStyle/>
          <a:p>
            <a:r>
              <a:rPr lang="de-DE" dirty="0"/>
              <a:t>Schutzmaßnahmen bei Arbeiten in engen Räumen</a:t>
            </a:r>
            <a:br>
              <a:rPr lang="de-DE" dirty="0"/>
            </a:br>
            <a:r>
              <a:rPr lang="de-DE" sz="2000" dirty="0">
                <a:solidFill>
                  <a:schemeClr val="accent2"/>
                </a:solidFill>
              </a:rPr>
              <a:t>DGUV Regel 113-004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2EF5DA4-0584-0CA5-E235-B404535E8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Schulung 2025/2026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36A8E42-986A-C932-A54C-1841D5592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A815-CE49-4499-B3BB-5F7C969A1704}" type="slidenum">
              <a:rPr lang="de-DE" smtClean="0"/>
              <a:pPr/>
              <a:t>30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50FA649-2634-FE33-B6E5-BDB39B21B6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800" b="1" dirty="0">
                <a:solidFill>
                  <a:schemeClr val="accent5"/>
                </a:solidFill>
              </a:rPr>
              <a:t>T</a:t>
            </a:r>
            <a:r>
              <a:rPr lang="de-DE" sz="1800" b="1" dirty="0"/>
              <a:t>echnische Schutzmaßnahmen </a:t>
            </a:r>
          </a:p>
          <a:p>
            <a:r>
              <a:rPr lang="de-DE" sz="1600" dirty="0"/>
              <a:t>Technische Lüftung</a:t>
            </a:r>
          </a:p>
          <a:p>
            <a:r>
              <a:rPr lang="de-DE" sz="1600" dirty="0"/>
              <a:t>Gasfreimessung vor und während der Arbeiten</a:t>
            </a:r>
          </a:p>
          <a:p>
            <a:r>
              <a:rPr lang="de-DE" sz="1600" dirty="0"/>
              <a:t>Stationäre oder mobile Gaswarngeräte (O₂, toxische Gase, Explosionsgrenzen)</a:t>
            </a:r>
            <a:endParaRPr lang="de-DE" sz="1600" b="1" dirty="0"/>
          </a:p>
          <a:p>
            <a:pPr marL="0" indent="0">
              <a:buNone/>
            </a:pPr>
            <a:endParaRPr lang="de-DE" sz="1600" b="1" dirty="0"/>
          </a:p>
          <a:p>
            <a:pPr marL="0" indent="0">
              <a:buNone/>
            </a:pPr>
            <a:r>
              <a:rPr lang="de-DE" sz="1800" b="1" dirty="0">
                <a:solidFill>
                  <a:schemeClr val="accent5"/>
                </a:solidFill>
              </a:rPr>
              <a:t>O</a:t>
            </a:r>
            <a:r>
              <a:rPr lang="de-DE" sz="1800" b="1" dirty="0"/>
              <a:t>rganisatorische Schutzmaßnahmen</a:t>
            </a:r>
          </a:p>
          <a:p>
            <a:r>
              <a:rPr lang="de-DE" sz="1800" dirty="0"/>
              <a:t>Diese regeln den sicheren Ablauf der Arbeiten.</a:t>
            </a:r>
          </a:p>
          <a:p>
            <a:r>
              <a:rPr lang="de-DE" sz="1800" b="1" dirty="0"/>
              <a:t>Planung &amp; Freigabe</a:t>
            </a:r>
          </a:p>
          <a:p>
            <a:r>
              <a:rPr lang="de-DE" sz="1800" dirty="0"/>
              <a:t>Gefährdungsbeurteilung speziell für enge Räume</a:t>
            </a:r>
          </a:p>
          <a:p>
            <a:r>
              <a:rPr lang="de-DE" sz="1800" dirty="0"/>
              <a:t>Erlaubnisscheinverfahren (Freigabeschein)</a:t>
            </a:r>
          </a:p>
          <a:p>
            <a:r>
              <a:rPr lang="de-DE" sz="1800" dirty="0"/>
              <a:t>Festlegung von Arbeits- und Rettungsmaßnahmen</a:t>
            </a:r>
          </a:p>
          <a:p>
            <a:r>
              <a:rPr lang="de-DE" sz="1800" dirty="0"/>
              <a:t>Begrenzung der Aufenthaltsdauer</a:t>
            </a:r>
          </a:p>
          <a:p>
            <a:r>
              <a:rPr lang="de-DE" sz="1800" b="1" dirty="0"/>
              <a:t>Überwachung &amp; Kommunikation</a:t>
            </a:r>
          </a:p>
          <a:p>
            <a:r>
              <a:rPr lang="de-DE" sz="1800" dirty="0"/>
              <a:t>Sicherungsposten außerhalb des engen Raumes</a:t>
            </a:r>
          </a:p>
          <a:p>
            <a:r>
              <a:rPr lang="de-DE" sz="1800" dirty="0"/>
              <a:t>Ständige Kommunikationsmöglichkeit (z. B. Funk, Sichtkontakt)</a:t>
            </a:r>
          </a:p>
          <a:p>
            <a:r>
              <a:rPr lang="de-DE" sz="1800" dirty="0"/>
              <a:t>Festgelegte Notfall- und Rettungspläne</a:t>
            </a:r>
          </a:p>
          <a:p>
            <a:r>
              <a:rPr lang="de-DE" sz="1800" dirty="0"/>
              <a:t>Regelmäßige Atmosphärenmessungen</a:t>
            </a:r>
          </a:p>
          <a:p>
            <a:r>
              <a:rPr lang="de-DE" sz="1800" b="1" dirty="0"/>
              <a:t>Qualifikation</a:t>
            </a:r>
          </a:p>
          <a:p>
            <a:r>
              <a:rPr lang="de-DE" sz="1800" dirty="0"/>
              <a:t>Unterweisung der Beschäftigten</a:t>
            </a:r>
          </a:p>
          <a:p>
            <a:r>
              <a:rPr lang="de-DE" sz="1800" dirty="0"/>
              <a:t>Spezielle Schulung für Arbeiten in engen Räumen</a:t>
            </a:r>
          </a:p>
          <a:p>
            <a:r>
              <a:rPr lang="de-DE" sz="1800" dirty="0"/>
              <a:t>Auswahl geeigneter, gesundheitlich geeigneter Personen</a:t>
            </a:r>
          </a:p>
          <a:p>
            <a:r>
              <a:rPr lang="de-DE" sz="1800" dirty="0"/>
              <a:t>Übungen zur Personenrettung</a:t>
            </a:r>
          </a:p>
          <a:p>
            <a:br>
              <a:rPr lang="de-DE" sz="1800" dirty="0"/>
            </a:br>
            <a:endParaRPr lang="de-DE" sz="1800" dirty="0"/>
          </a:p>
          <a:p>
            <a:r>
              <a:rPr lang="de-DE" sz="1800" b="1" dirty="0"/>
              <a:t>3. Persönliche Schutzmaßnahmen (P)</a:t>
            </a:r>
          </a:p>
          <a:p>
            <a:r>
              <a:rPr lang="de-DE" sz="1800" dirty="0"/>
              <a:t>Diese ergänzen technische und organisatorische Maßnahmen.</a:t>
            </a:r>
          </a:p>
          <a:p>
            <a:r>
              <a:rPr lang="de-DE" sz="1800" b="1" dirty="0"/>
              <a:t>Atemschutz</a:t>
            </a:r>
          </a:p>
          <a:p>
            <a:r>
              <a:rPr lang="de-DE" sz="1800" dirty="0"/>
              <a:t>Umluftunabhängiger Atemschutz (z. B. Pressluftatmer)</a:t>
            </a:r>
          </a:p>
          <a:p>
            <a:r>
              <a:rPr lang="de-DE" sz="1800" dirty="0"/>
              <a:t>Schlauchgeräte mit externer Frischluftversorgung</a:t>
            </a:r>
          </a:p>
          <a:p>
            <a:r>
              <a:rPr lang="de-DE" sz="1800" dirty="0"/>
              <a:t>Filtergeräte </a:t>
            </a:r>
            <a:r>
              <a:rPr lang="de-DE" sz="1800" b="1" dirty="0"/>
              <a:t>nur bei sicherer, geprüfter Atmosphäre</a:t>
            </a:r>
            <a:endParaRPr lang="de-DE" sz="1800" dirty="0"/>
          </a:p>
          <a:p>
            <a:r>
              <a:rPr lang="de-DE" sz="1800" b="1" dirty="0"/>
              <a:t>Körperschutz</a:t>
            </a:r>
          </a:p>
          <a:p>
            <a:r>
              <a:rPr lang="de-DE" sz="1800" dirty="0"/>
              <a:t>Schutzkleidung gegen chemische Stoffe</a:t>
            </a:r>
          </a:p>
          <a:p>
            <a:r>
              <a:rPr lang="de-DE" sz="1800" dirty="0"/>
              <a:t>Antistatische Kleidung (EX-Bereich)</a:t>
            </a:r>
          </a:p>
          <a:p>
            <a:r>
              <a:rPr lang="de-DE" sz="1800" dirty="0"/>
              <a:t>Chemikalienbeständige Handschuhe</a:t>
            </a:r>
          </a:p>
          <a:p>
            <a:r>
              <a:rPr lang="de-DE" sz="1800" dirty="0"/>
              <a:t>Sicherheitsschuhe (EX-geeignet)</a:t>
            </a:r>
          </a:p>
          <a:p>
            <a:r>
              <a:rPr lang="de-DE" sz="1800" b="1" dirty="0"/>
              <a:t>Zusätzliche PSA</a:t>
            </a:r>
          </a:p>
          <a:p>
            <a:r>
              <a:rPr lang="de-DE" sz="1800" dirty="0"/>
              <a:t>Auffanggurt mit Rettungsleine</a:t>
            </a:r>
          </a:p>
          <a:p>
            <a:r>
              <a:rPr lang="de-DE" sz="1800" dirty="0"/>
              <a:t>Helm mit Kinnriemen</a:t>
            </a:r>
          </a:p>
          <a:p>
            <a:r>
              <a:rPr lang="de-DE" sz="1800" dirty="0"/>
              <a:t>Persönliche Gaswarngeräte</a:t>
            </a:r>
          </a:p>
          <a:p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8873055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FF8328-B65F-CF59-9FAD-0770FAFCE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Arbeiten in engen Räumen</a:t>
            </a:r>
            <a:br>
              <a:rPr lang="de-DE" dirty="0"/>
            </a:br>
            <a:r>
              <a:rPr lang="de-DE" sz="2000" dirty="0">
                <a:solidFill>
                  <a:schemeClr val="accent2"/>
                </a:solidFill>
              </a:rPr>
              <a:t>Bausteine der BG Bau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A8CAA27-BA14-E2AA-F4C0-45EE7AC29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Schulung 2025/2026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DA6BFB1-047F-9DA4-3D57-E7426EEAD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A815-CE49-4499-B3BB-5F7C969A1704}" type="slidenum">
              <a:rPr lang="de-DE" smtClean="0"/>
              <a:pPr/>
              <a:t>31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03D0D49-1424-20AA-3FDE-E9F891AFE0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9169" y="1556792"/>
            <a:ext cx="5350807" cy="4536504"/>
          </a:xfrm>
        </p:spPr>
        <p:txBody>
          <a:bodyPr/>
          <a:lstStyle/>
          <a:p>
            <a:pPr marL="0" indent="0">
              <a:buNone/>
            </a:pPr>
            <a:r>
              <a:rPr lang="de-DE" b="1" dirty="0"/>
              <a:t>Arbeiten in engen Räumen</a:t>
            </a:r>
          </a:p>
          <a:p>
            <a:pPr marL="0" indent="0">
              <a:buNone/>
            </a:pPr>
            <a:r>
              <a:rPr lang="de-DE" dirty="0"/>
              <a:t>Quelle: </a:t>
            </a:r>
            <a:r>
              <a:rPr lang="de-DE" dirty="0">
                <a:hlinkClick r:id="rId2"/>
              </a:rPr>
              <a:t>Arbeiten in engen Räumen 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Baustein - Arbeitsverfahren C 411</a:t>
            </a:r>
            <a:br>
              <a:rPr lang="de-DE" dirty="0"/>
            </a:br>
            <a:r>
              <a:rPr lang="de-DE" dirty="0"/>
              <a:t>Stand 07/2021</a:t>
            </a:r>
            <a:br>
              <a:rPr lang="de-DE" dirty="0"/>
            </a:br>
            <a:r>
              <a:rPr lang="de-DE" dirty="0"/>
              <a:t>Herausgeber: BG BAU</a:t>
            </a:r>
          </a:p>
          <a:p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444CF92-1BEC-EC17-BE7D-16EF25A57F8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7007" t="15936" r="35235" b="9343"/>
          <a:stretch>
            <a:fillRect/>
          </a:stretch>
        </p:blipFill>
        <p:spPr>
          <a:xfrm>
            <a:off x="5719676" y="147275"/>
            <a:ext cx="4536504" cy="65634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547781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5"/>
                </a:solidFill>
              </a:rPr>
              <a:t>EXKURS: </a:t>
            </a:r>
            <a:r>
              <a:rPr lang="de-DE" dirty="0"/>
              <a:t>Alleinarbeit I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Schulung 2025/2026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42020CB9-598F-41BD-B058-380FB38EF93E}" type="slidenum">
              <a:rPr lang="de-DE" smtClean="0"/>
              <a:pPr algn="r">
                <a:defRPr/>
              </a:pPr>
              <a:t>32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altLang="de-DE" b="1" dirty="0"/>
              <a:t>Definition von Alleinarbeit</a:t>
            </a:r>
          </a:p>
          <a:p>
            <a:pPr marL="0" indent="0">
              <a:buNone/>
            </a:pPr>
            <a:r>
              <a:rPr lang="de-DE" altLang="de-DE" sz="1800" b="0" dirty="0"/>
              <a:t>Personen arbeiten </a:t>
            </a:r>
            <a:r>
              <a:rPr lang="de-DE" altLang="de-DE" sz="1800" b="0" dirty="0">
                <a:solidFill>
                  <a:schemeClr val="accent5"/>
                </a:solidFill>
              </a:rPr>
              <a:t>ohne Sichtverbindung und außer Rufweite zu anderen Personen</a:t>
            </a:r>
            <a:r>
              <a:rPr lang="de-DE" altLang="de-DE" sz="1800" b="0" dirty="0"/>
              <a:t>, insbesondere an Arbeitsplätzen an denen Unfälle nicht bemerkt werden und der Verletzte ggf. nicht dazu in der Lage ist, einen Notruf abzusetzen.</a:t>
            </a:r>
          </a:p>
          <a:p>
            <a:endParaRPr lang="de-DE" altLang="de-DE" sz="1000" b="0" dirty="0"/>
          </a:p>
          <a:p>
            <a:pPr marL="0" indent="0">
              <a:buNone/>
            </a:pPr>
            <a:r>
              <a:rPr lang="de-DE" altLang="de-DE" sz="1800" b="1" dirty="0"/>
              <a:t>Tätigkeiten bei denen Alleinarbeit im Regelfall nicht gestattet ist:</a:t>
            </a:r>
          </a:p>
          <a:p>
            <a:pPr marL="266700" lvl="1" indent="-266700"/>
            <a:r>
              <a:rPr lang="de-DE" altLang="de-DE" sz="1800" dirty="0">
                <a:solidFill>
                  <a:schemeClr val="accent1"/>
                </a:solidFill>
              </a:rPr>
              <a:t>Arbeiten an Gasleitungen </a:t>
            </a:r>
            <a:r>
              <a:rPr lang="de-DE" altLang="de-DE" sz="1800" dirty="0">
                <a:solidFill>
                  <a:schemeClr val="accent1"/>
                </a:solidFill>
                <a:hlinkClick r:id="rId2"/>
              </a:rPr>
              <a:t>(DGUV Regel 100-500 Kap. 2.31)</a:t>
            </a:r>
            <a:endParaRPr lang="de-DE" altLang="de-DE" sz="1800" dirty="0">
              <a:solidFill>
                <a:schemeClr val="accent1"/>
              </a:solidFill>
            </a:endParaRPr>
          </a:p>
          <a:p>
            <a:pPr marL="266700" lvl="1" indent="-266700"/>
            <a:r>
              <a:rPr lang="de-DE" altLang="de-DE" sz="1800" dirty="0">
                <a:solidFill>
                  <a:schemeClr val="accent1"/>
                </a:solidFill>
              </a:rPr>
              <a:t>Bauarbeiten/Arbeiten an Rohrleitungen </a:t>
            </a:r>
            <a:r>
              <a:rPr lang="de-DE" altLang="de-DE" sz="1800" dirty="0">
                <a:solidFill>
                  <a:schemeClr val="accent1"/>
                </a:solidFill>
                <a:hlinkClick r:id="rId3"/>
              </a:rPr>
              <a:t>(DGUV Vorschrift 38) </a:t>
            </a:r>
            <a:endParaRPr lang="de-DE" altLang="de-DE" sz="1800" dirty="0">
              <a:solidFill>
                <a:schemeClr val="accent1"/>
              </a:solidFill>
            </a:endParaRPr>
          </a:p>
          <a:p>
            <a:pPr marL="266700" lvl="1" indent="-266700"/>
            <a:r>
              <a:rPr lang="de-DE" altLang="de-DE" sz="1800" dirty="0">
                <a:solidFill>
                  <a:schemeClr val="accent5"/>
                </a:solidFill>
              </a:rPr>
              <a:t>Arbeiten in umschlossenen Räumen abwassertechnischer Anlagen</a:t>
            </a:r>
            <a:r>
              <a:rPr lang="de-DE" altLang="de-DE" sz="1800" dirty="0">
                <a:solidFill>
                  <a:schemeClr val="accent1"/>
                </a:solidFill>
              </a:rPr>
              <a:t> </a:t>
            </a:r>
            <a:r>
              <a:rPr lang="de-DE" sz="1800" dirty="0">
                <a:hlinkClick r:id="rId4"/>
              </a:rPr>
              <a:t>Abwassertechnische Anlagen | DGUV Vorschriften | Regelwerk | DGUV Publikationen</a:t>
            </a:r>
            <a:endParaRPr lang="de-DE" sz="1800" dirty="0"/>
          </a:p>
          <a:p>
            <a:pPr marL="266700" lvl="1" indent="-266700"/>
            <a:r>
              <a:rPr lang="de-DE" altLang="de-DE" sz="1800" dirty="0">
                <a:solidFill>
                  <a:schemeClr val="accent5"/>
                </a:solidFill>
              </a:rPr>
              <a:t>Arbeiten in Behältern, Silos, engen Räumen</a:t>
            </a:r>
            <a:r>
              <a:rPr lang="de-DE" altLang="de-DE" sz="1800" dirty="0">
                <a:solidFill>
                  <a:schemeClr val="accent1"/>
                </a:solidFill>
              </a:rPr>
              <a:t> </a:t>
            </a:r>
            <a:r>
              <a:rPr lang="de-DE" altLang="de-DE" sz="1800" dirty="0">
                <a:solidFill>
                  <a:schemeClr val="accent1"/>
                </a:solidFill>
                <a:hlinkClick r:id="rId5"/>
              </a:rPr>
              <a:t>(DGUV Regel 113-004) </a:t>
            </a:r>
            <a:endParaRPr lang="de-DE" altLang="de-DE" sz="1800" dirty="0">
              <a:solidFill>
                <a:schemeClr val="accent1"/>
              </a:solidFill>
            </a:endParaRPr>
          </a:p>
          <a:p>
            <a:pPr marL="266700" lvl="1" indent="-266700"/>
            <a:r>
              <a:rPr lang="de-DE" altLang="de-DE" sz="1800" dirty="0">
                <a:solidFill>
                  <a:schemeClr val="accent1"/>
                </a:solidFill>
              </a:rPr>
              <a:t>Instandhaltungsarbeiten in explosionsgefährdeten Bereichen</a:t>
            </a:r>
            <a:r>
              <a:rPr lang="de-DE" altLang="de-DE" sz="1800" b="1" dirty="0">
                <a:solidFill>
                  <a:schemeClr val="accent1"/>
                </a:solidFill>
              </a:rPr>
              <a:t> </a:t>
            </a:r>
            <a:r>
              <a:rPr lang="de-DE" altLang="de-DE" sz="1800" dirty="0">
                <a:solidFill>
                  <a:schemeClr val="accent1"/>
                </a:solidFill>
                <a:hlinkClick r:id="rId6"/>
              </a:rPr>
              <a:t>(TRBS 1112-1) </a:t>
            </a:r>
            <a:endParaRPr lang="de-DE" altLang="de-DE" sz="1800" dirty="0">
              <a:solidFill>
                <a:schemeClr val="accent1"/>
              </a:solidFill>
            </a:endParaRPr>
          </a:p>
          <a:p>
            <a:pPr marL="266700" lvl="1" indent="-266700"/>
            <a:r>
              <a:rPr lang="de-DE" altLang="de-DE" sz="1800" dirty="0">
                <a:solidFill>
                  <a:schemeClr val="accent1"/>
                </a:solidFill>
              </a:rPr>
              <a:t>…</a:t>
            </a:r>
          </a:p>
          <a:p>
            <a:pPr lvl="1" indent="0">
              <a:buNone/>
            </a:pPr>
            <a:endParaRPr lang="de-DE" altLang="de-DE" sz="1800" dirty="0">
              <a:solidFill>
                <a:schemeClr val="accent1"/>
              </a:solidFill>
            </a:endParaRPr>
          </a:p>
          <a:p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4871864" y="6463454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Quelle: Dirk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Pachurka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; BG ETEM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9784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5"/>
                </a:solidFill>
              </a:rPr>
              <a:t>EXKURS: </a:t>
            </a:r>
            <a:r>
              <a:rPr lang="de-DE" dirty="0"/>
              <a:t>Alleinarbeit II</a:t>
            </a:r>
            <a:br>
              <a:rPr lang="de-DE" dirty="0"/>
            </a:br>
            <a:r>
              <a:rPr lang="de-DE" sz="2000" dirty="0">
                <a:solidFill>
                  <a:schemeClr val="accent2"/>
                </a:solidFill>
              </a:rPr>
              <a:t>GefStoffV; DGUV V1; DGUV Regel 100-001</a:t>
            </a:r>
            <a:endParaRPr lang="de-DE" sz="20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Schulung 2025/2026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F9BAD-775A-4C64-ACE3-76CB4F6FA34E}" type="slidenum">
              <a:rPr lang="de-DE" smtClean="0"/>
              <a:pPr>
                <a:defRPr/>
              </a:pPr>
              <a:t>33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Vorgaben aus der TRGS 529</a:t>
            </a:r>
          </a:p>
          <a:p>
            <a:pPr marL="0" indent="0">
              <a:buNone/>
            </a:pPr>
            <a:r>
              <a:rPr lang="de-DE" altLang="de-DE" sz="1600" b="0" dirty="0">
                <a:solidFill>
                  <a:schemeClr val="tx1"/>
                </a:solidFill>
              </a:rPr>
              <a:t>Gemäß </a:t>
            </a:r>
            <a:r>
              <a:rPr lang="de-DE" altLang="de-DE" sz="1600" b="0" dirty="0"/>
              <a:t>TRGS 529 </a:t>
            </a:r>
            <a:r>
              <a:rPr lang="de-DE" altLang="de-DE" sz="1600" b="0" dirty="0">
                <a:solidFill>
                  <a:schemeClr val="tx1"/>
                </a:solidFill>
              </a:rPr>
              <a:t>Nr. </a:t>
            </a:r>
            <a:r>
              <a:rPr lang="de-DE" altLang="de-DE" sz="1600" b="0" dirty="0"/>
              <a:t>4.2.9 sollen </a:t>
            </a:r>
            <a:r>
              <a:rPr lang="de-DE" altLang="de-DE" sz="1600" b="0" dirty="0">
                <a:solidFill>
                  <a:schemeClr val="tx1"/>
                </a:solidFill>
              </a:rPr>
              <a:t>insbesondere folgende Arbeiten im Regelfall nicht in Alleinarbeit verrichtet werden: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sz="1600" b="0" dirty="0">
                <a:solidFill>
                  <a:schemeClr val="accent5"/>
                </a:solidFill>
              </a:rPr>
              <a:t>Arbeiten in Behältern und engen Räumen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sz="1600" b="0" dirty="0">
                <a:solidFill>
                  <a:schemeClr val="accent5"/>
                </a:solidFill>
              </a:rPr>
              <a:t>Instandhaltungsarbeiten in explosionsgefährdeten Bereichen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sz="1600" dirty="0">
                <a:solidFill>
                  <a:schemeClr val="accent5"/>
                </a:solidFill>
              </a:rPr>
              <a:t>Tätigkeiten mit einer Gefährdung durch Schwefelsäure </a:t>
            </a:r>
            <a:endParaRPr lang="de-DE" altLang="de-DE" sz="1600" b="0" dirty="0">
              <a:solidFill>
                <a:schemeClr val="accent5"/>
              </a:solidFill>
            </a:endParaRPr>
          </a:p>
          <a:p>
            <a:endParaRPr lang="de-DE" sz="1000" dirty="0"/>
          </a:p>
          <a:p>
            <a:pPr marL="0" indent="0">
              <a:buNone/>
            </a:pPr>
            <a:r>
              <a:rPr lang="de-DE" altLang="de-DE" b="1" dirty="0"/>
              <a:t>Überlegungen zur Gefährdungsbeurteilung Alleinarbeit: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altLang="de-DE" sz="1600" b="0" dirty="0"/>
              <a:t>Gefährliche Arbeiten sollen grundsätzlich nicht allein ausgeführt werden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altLang="de-DE" sz="1600" b="0" dirty="0">
                <a:solidFill>
                  <a:schemeClr val="accent5"/>
                </a:solidFill>
              </a:rPr>
              <a:t>Ausnahmsweise</a:t>
            </a:r>
            <a:r>
              <a:rPr lang="de-DE" altLang="de-DE" sz="1600" b="0" dirty="0"/>
              <a:t> kann aus betrieblicher Notwendigkeit, eine Person mit einer gefährlichen Arbeit betraut werden </a:t>
            </a:r>
          </a:p>
          <a:p>
            <a:pPr marL="0" indent="0">
              <a:buNone/>
            </a:pPr>
            <a:r>
              <a:rPr lang="de-DE" altLang="de-DE" sz="1600" b="0" dirty="0">
                <a:solidFill>
                  <a:schemeClr val="accent5"/>
                </a:solidFill>
                <a:sym typeface="Wingdings" panose="05000000000000000000" pitchFamily="2" charset="2"/>
              </a:rPr>
              <a:t>       Zusätzliche Schutzmaßnahmen</a:t>
            </a:r>
            <a:endParaRPr lang="de-DE" altLang="de-DE" sz="1600" b="0" dirty="0">
              <a:solidFill>
                <a:schemeClr val="accent5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altLang="de-DE" sz="1600" b="0" dirty="0"/>
              <a:t>Werden Tätigkeiten mit Gefahrstoffen allein ausgeübt, hat der Arbeitgeber zusätzliche Schutzmaßnahmen oder angemessene Aufsicht zu gewährleisten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altLang="de-DE" sz="1600" b="0" dirty="0"/>
              <a:t>Bedarfsweise sind auch arbeitsmedizinische Aspekte zu berücksichtigen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altLang="de-DE" sz="1600" b="0" dirty="0"/>
              <a:t>Es sind Überlegungen anzustellen, wie für zulässige Alleinarbeitsplätze Erste Hilfe gewährleistet werden kann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altLang="de-DE" sz="1800" b="0" dirty="0"/>
          </a:p>
          <a:p>
            <a:endParaRPr lang="de-DE" altLang="de-DE" dirty="0">
              <a:solidFill>
                <a:schemeClr val="tx1"/>
              </a:solidFill>
            </a:endParaRPr>
          </a:p>
          <a:p>
            <a:endParaRPr lang="de-DE" alt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altLang="de-DE" sz="18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altLang="de-DE" sz="18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18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1800" b="0" dirty="0"/>
          </a:p>
        </p:txBody>
      </p:sp>
      <p:sp>
        <p:nvSpPr>
          <p:cNvPr id="8" name="Rechteck 7"/>
          <p:cNvSpPr/>
          <p:nvPr/>
        </p:nvSpPr>
        <p:spPr>
          <a:xfrm>
            <a:off x="4799856" y="6463454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Quelle: Dirk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Pachurka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; BG ETEM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6746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5"/>
                </a:solidFill>
              </a:rPr>
              <a:t>EXKURS: </a:t>
            </a:r>
            <a:r>
              <a:rPr lang="de-DE" dirty="0"/>
              <a:t>Alleinarbeit III</a:t>
            </a:r>
            <a:br>
              <a:rPr lang="de-DE" dirty="0"/>
            </a:br>
            <a:r>
              <a:rPr lang="de-DE" sz="2000" dirty="0">
                <a:solidFill>
                  <a:schemeClr val="accent2"/>
                </a:solidFill>
              </a:rPr>
              <a:t>GefStoffV; DGUV V1; DGUV Regel 100-001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Schulung 2025/2026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F9BAD-775A-4C64-ACE3-76CB4F6FA34E}" type="slidenum">
              <a:rPr lang="de-DE" smtClean="0"/>
              <a:pPr>
                <a:defRPr/>
              </a:pPr>
              <a:t>34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800" b="1" dirty="0"/>
              <a:t>Überlegungen zur Gefährdungsbeurteilung Alleinarbeit</a:t>
            </a:r>
          </a:p>
          <a:p>
            <a:pPr marL="268288" indent="-268288"/>
            <a:r>
              <a:rPr lang="de-DE" altLang="de-DE" sz="1600" b="0" dirty="0">
                <a:solidFill>
                  <a:schemeClr val="tx1"/>
                </a:solidFill>
              </a:rPr>
              <a:t>Ob Alleinarbeit als „normal“ oder „gefährlich“ anzusehen ist, kann anhand der folgenden Faktoren gewichtet werden:</a:t>
            </a:r>
          </a:p>
          <a:p>
            <a:pPr marL="266700" lvl="1" indent="-266700"/>
            <a:r>
              <a:rPr lang="de-DE" altLang="de-DE" sz="1600" dirty="0">
                <a:solidFill>
                  <a:schemeClr val="tx1"/>
                </a:solidFill>
              </a:rPr>
              <a:t>Wahrscheinlichkeit des Eintritts eines Notfalls</a:t>
            </a:r>
          </a:p>
          <a:p>
            <a:pPr marL="266700" lvl="1" indent="-266700"/>
            <a:r>
              <a:rPr lang="de-DE" sz="1600" dirty="0">
                <a:solidFill>
                  <a:schemeClr val="tx1"/>
                </a:solidFill>
                <a:latin typeface="Arial" charset="0"/>
              </a:rPr>
              <a:t>Handlungsfähigkeit der Person nach Eintritt des Notfalls</a:t>
            </a:r>
          </a:p>
          <a:p>
            <a:pPr marL="266700" lvl="1" indent="-266700"/>
            <a:r>
              <a:rPr lang="de-DE" altLang="de-DE" sz="1600" dirty="0">
                <a:solidFill>
                  <a:schemeClr val="tx1"/>
                </a:solidFill>
              </a:rPr>
              <a:t>Zeit bis zum Einsetzen von Hilfsmaßnahmen</a:t>
            </a:r>
          </a:p>
          <a:p>
            <a:pPr marL="701675" lvl="1" indent="-342900"/>
            <a:endParaRPr lang="de-DE" altLang="de-DE" sz="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e-DE" sz="1800" b="1" dirty="0"/>
              <a:t>Beispiele für </a:t>
            </a:r>
            <a:r>
              <a:rPr lang="de-DE" sz="1800" b="1" dirty="0">
                <a:solidFill>
                  <a:schemeClr val="accent5"/>
                </a:solidFill>
              </a:rPr>
              <a:t>technische Schutzmaßnahmen</a:t>
            </a:r>
            <a:r>
              <a:rPr lang="de-DE" sz="1800" b="1" dirty="0"/>
              <a:t>:</a:t>
            </a:r>
          </a:p>
          <a:p>
            <a:pPr marL="266700" lvl="1" indent="-266700"/>
            <a:r>
              <a:rPr lang="de-DE" altLang="de-DE" sz="1600" dirty="0">
                <a:solidFill>
                  <a:schemeClr val="tx1"/>
                </a:solidFill>
              </a:rPr>
              <a:t>Kameraüberwachung durch ständig besetzte Stelle</a:t>
            </a:r>
          </a:p>
          <a:p>
            <a:pPr marL="266700" lvl="1" indent="-266700"/>
            <a:r>
              <a:rPr lang="de-DE" altLang="de-DE" sz="1600" dirty="0">
                <a:solidFill>
                  <a:schemeClr val="tx1"/>
                </a:solidFill>
              </a:rPr>
              <a:t>Personennotsignalanlage (PNA) mit willensunabhängigen Alarmfunktionen</a:t>
            </a:r>
          </a:p>
          <a:p>
            <a:pPr marL="266700" lvl="1" indent="-266700"/>
            <a:endParaRPr lang="de-DE" sz="800" dirty="0"/>
          </a:p>
          <a:p>
            <a:pPr marL="0" indent="0">
              <a:buNone/>
            </a:pPr>
            <a:r>
              <a:rPr lang="de-DE" sz="1800" b="1" dirty="0"/>
              <a:t>Beispiele </a:t>
            </a:r>
            <a:r>
              <a:rPr lang="de-DE" sz="1800" b="1" dirty="0">
                <a:solidFill>
                  <a:schemeClr val="accent5"/>
                </a:solidFill>
              </a:rPr>
              <a:t>organisatorische Schutzmaßnahmen</a:t>
            </a:r>
            <a:r>
              <a:rPr lang="de-DE" sz="1800" b="1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sz="1600" b="0" dirty="0">
                <a:solidFill>
                  <a:schemeClr val="tx1"/>
                </a:solidFill>
              </a:rPr>
              <a:t>Meldeintervalle mit Sicht- oder Sprechkontakt.</a:t>
            </a:r>
            <a:endParaRPr lang="de-DE" altLang="de-DE" sz="1600" b="0" dirty="0">
              <a:solidFill>
                <a:srgbClr val="55555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sz="1600" b="0" dirty="0">
                <a:solidFill>
                  <a:schemeClr val="tx1"/>
                </a:solidFill>
              </a:rPr>
              <a:t>Arbeiten in Sichtweite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sz="1600" b="0" dirty="0">
                <a:solidFill>
                  <a:schemeClr val="tx1"/>
                </a:solidFill>
              </a:rPr>
              <a:t>Beaufsichtigung durch Kontrollgänge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sz="1600" b="0" dirty="0">
                <a:solidFill>
                  <a:schemeClr val="tx1"/>
                </a:solidFill>
              </a:rPr>
              <a:t>Ausrüstung mit Festnetztelefon / Mobiltelefon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altLang="de-DE" sz="800" b="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de-DE" sz="1800" b="0" dirty="0">
                <a:solidFill>
                  <a:schemeClr val="accent5"/>
                </a:solidFill>
                <a:sym typeface="Wingdings" panose="05000000000000000000" pitchFamily="2" charset="2"/>
              </a:rPr>
              <a:t> Betriebsanweisung als Ergebnis der Gefährdungsbeurteilung</a:t>
            </a:r>
            <a:endParaRPr lang="de-DE" sz="1800" b="0" dirty="0">
              <a:solidFill>
                <a:schemeClr val="accent5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4799856" y="6463454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Quelle: Dirk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Pachurka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; BG ETEM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Geschweifte Klammer rechts 5">
            <a:extLst>
              <a:ext uri="{FF2B5EF4-FFF2-40B4-BE49-F238E27FC236}">
                <a16:creationId xmlns:a16="http://schemas.microsoft.com/office/drawing/2014/main" id="{C5223F14-C02C-254F-6F3D-F1371A249C96}"/>
              </a:ext>
            </a:extLst>
          </p:cNvPr>
          <p:cNvSpPr/>
          <p:nvPr/>
        </p:nvSpPr>
        <p:spPr bwMode="auto">
          <a:xfrm>
            <a:off x="7968208" y="3356992"/>
            <a:ext cx="288032" cy="927393"/>
          </a:xfrm>
          <a:prstGeom prst="rightBrace">
            <a:avLst/>
          </a:prstGeom>
          <a:noFill/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96E0BAB-72A4-6B6D-80BF-051D90BCA6DC}"/>
              </a:ext>
            </a:extLst>
          </p:cNvPr>
          <p:cNvSpPr txBox="1"/>
          <p:nvPr/>
        </p:nvSpPr>
        <p:spPr>
          <a:xfrm>
            <a:off x="8280644" y="3489533"/>
            <a:ext cx="36003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accent5"/>
                </a:solidFill>
                <a:cs typeface="Arial" panose="020B0604020202020204" pitchFamily="34" charset="0"/>
              </a:rPr>
              <a:t>Eignung für Anwendung im explosiongefährdeten Bereich prüfen!</a:t>
            </a:r>
          </a:p>
        </p:txBody>
      </p:sp>
    </p:spTree>
    <p:extLst>
      <p:ext uri="{BB962C8B-B14F-4D97-AF65-F5344CB8AC3E}">
        <p14:creationId xmlns:p14="http://schemas.microsoft.com/office/powerpoint/2010/main" val="2855863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7533CC2-5DAC-D617-2544-6B7E7E54E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Schulung 2025/2026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09B991B-4CE6-08E8-F4EF-C96447AB6F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2DA815-CE49-4499-B3BB-5F7C969A1704}" type="slidenum">
              <a:rPr lang="de-DE" smtClean="0"/>
              <a:pPr/>
              <a:t>35</a:t>
            </a:fld>
            <a:endParaRPr lang="de-DE" dirty="0"/>
          </a:p>
        </p:txBody>
      </p:sp>
      <p:grpSp>
        <p:nvGrpSpPr>
          <p:cNvPr id="6" name="Gruppieren 9">
            <a:extLst>
              <a:ext uri="{FF2B5EF4-FFF2-40B4-BE49-F238E27FC236}">
                <a16:creationId xmlns:a16="http://schemas.microsoft.com/office/drawing/2014/main" id="{7804BAEA-64C8-9252-F2E0-E98A2B8C4DC4}"/>
              </a:ext>
            </a:extLst>
          </p:cNvPr>
          <p:cNvGrpSpPr>
            <a:grpSpLocks/>
          </p:cNvGrpSpPr>
          <p:nvPr/>
        </p:nvGrpSpPr>
        <p:grpSpPr bwMode="auto">
          <a:xfrm>
            <a:off x="1920876" y="2143123"/>
            <a:ext cx="8373133" cy="2928937"/>
            <a:chOff x="357188" y="2786063"/>
            <a:chExt cx="8429625" cy="2928937"/>
          </a:xfrm>
        </p:grpSpPr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17C4655E-554F-9DFD-E895-AE80269C1343}"/>
                </a:ext>
              </a:extLst>
            </p:cNvPr>
            <p:cNvSpPr/>
            <p:nvPr/>
          </p:nvSpPr>
          <p:spPr bwMode="auto">
            <a:xfrm>
              <a:off x="357188" y="2786063"/>
              <a:ext cx="8429625" cy="29289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eaLnBrk="0" hangingPunct="0">
                <a:spcBef>
                  <a:spcPts val="600"/>
                </a:spcBef>
                <a:spcAft>
                  <a:spcPts val="600"/>
                </a:spcAft>
                <a:defRPr/>
              </a:pPr>
              <a:endParaRPr lang="de-DE" sz="2000" dirty="0">
                <a:solidFill>
                  <a:schemeClr val="accent2"/>
                </a:solidFill>
                <a:ea typeface="ＭＳ Ｐゴシック" charset="-128"/>
                <a:cs typeface="ＭＳ Ｐゴシック"/>
              </a:endParaRPr>
            </a:p>
          </p:txBody>
        </p:sp>
        <p:sp>
          <p:nvSpPr>
            <p:cNvPr id="8" name="Rechteck 6">
              <a:extLst>
                <a:ext uri="{FF2B5EF4-FFF2-40B4-BE49-F238E27FC236}">
                  <a16:creationId xmlns:a16="http://schemas.microsoft.com/office/drawing/2014/main" id="{7D9ED6DB-D039-3DD3-5D77-4D86004800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7688" y="2928938"/>
              <a:ext cx="4286250" cy="2643187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 altLang="de-DE" dirty="0">
                <a:solidFill>
                  <a:schemeClr val="accent2"/>
                </a:solidFill>
              </a:endParaRPr>
            </a:p>
          </p:txBody>
        </p:sp>
        <p:sp>
          <p:nvSpPr>
            <p:cNvPr id="9" name="Rechteck 9">
              <a:extLst>
                <a:ext uri="{FF2B5EF4-FFF2-40B4-BE49-F238E27FC236}">
                  <a16:creationId xmlns:a16="http://schemas.microsoft.com/office/drawing/2014/main" id="{D1914A46-DE73-9A13-7FD9-391F9EF867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334" y="2847805"/>
              <a:ext cx="3714750" cy="2643187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de-DE" altLang="de-DE" sz="2800" b="1" dirty="0">
                  <a:solidFill>
                    <a:schemeClr val="accent1"/>
                  </a:solidFill>
                  <a:latin typeface="+mj-lt"/>
                </a:rPr>
                <a:t>Oberflächen, inkl. Stolpern und Stürzen</a:t>
              </a:r>
            </a:p>
          </p:txBody>
        </p:sp>
        <p:pic>
          <p:nvPicPr>
            <p:cNvPr id="10" name="Picture 8">
              <a:extLst>
                <a:ext uri="{FF2B5EF4-FFF2-40B4-BE49-F238E27FC236}">
                  <a16:creationId xmlns:a16="http://schemas.microsoft.com/office/drawing/2014/main" id="{4C749403-06E2-2BA0-A2CF-9F67E73129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29124" y="3000372"/>
              <a:ext cx="4143375" cy="250031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7546934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86B6603-041E-8477-9720-04CFA8893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Gefährdungen durch Oberflächen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07714FF-942C-5135-C462-ED8A0333C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Schulung 2025/2026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C80C915-B2B0-E660-0E1D-C97BA2E55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42020CB9-598F-41BD-B058-380FB38EF93E}" type="slidenum">
              <a:rPr lang="de-DE" smtClean="0"/>
              <a:pPr algn="r">
                <a:defRPr/>
              </a:pPr>
              <a:t>36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C26BFB3-60FA-7A24-5B25-473DA0A956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e-DE" b="1" dirty="0">
                <a:solidFill>
                  <a:schemeClr val="accent5"/>
                </a:solidFill>
              </a:rPr>
              <a:t>Durchbruchgefahr</a:t>
            </a:r>
            <a:r>
              <a:rPr lang="de-DE" b="1" dirty="0"/>
              <a:t> </a:t>
            </a:r>
            <a:r>
              <a:rPr lang="de-DE" dirty="0"/>
              <a:t>bei provisorischen oder nicht tragfähigen Abdeckungen</a:t>
            </a:r>
          </a:p>
          <a:p>
            <a:pPr>
              <a:lnSpc>
                <a:spcPct val="150000"/>
              </a:lnSpc>
            </a:pPr>
            <a:r>
              <a:rPr lang="de-DE" b="1" dirty="0">
                <a:solidFill>
                  <a:schemeClr val="accent5"/>
                </a:solidFill>
              </a:rPr>
              <a:t>Stolpergefahr </a:t>
            </a:r>
            <a:r>
              <a:rPr lang="de-DE" dirty="0"/>
              <a:t>durch unebene Böden, schlechte Beleuchtung und herumliegende Gegenstände</a:t>
            </a:r>
          </a:p>
          <a:p>
            <a:pPr>
              <a:lnSpc>
                <a:spcPct val="150000"/>
              </a:lnSpc>
            </a:pPr>
            <a:r>
              <a:rPr lang="de-DE" b="1" dirty="0">
                <a:solidFill>
                  <a:schemeClr val="accent5"/>
                </a:solidFill>
              </a:rPr>
              <a:t>Rutschgefahr</a:t>
            </a:r>
            <a:r>
              <a:rPr lang="de-DE" dirty="0"/>
              <a:t> durch nasse, verschmutze oder vereiste Böden/Oberflächen</a:t>
            </a:r>
          </a:p>
          <a:p>
            <a:pPr>
              <a:lnSpc>
                <a:spcPct val="150000"/>
              </a:lnSpc>
            </a:pPr>
            <a:r>
              <a:rPr lang="de-DE" b="1" dirty="0">
                <a:solidFill>
                  <a:schemeClr val="accent5"/>
                </a:solidFill>
              </a:rPr>
              <a:t>Verbrennungsgefahr</a:t>
            </a:r>
            <a:r>
              <a:rPr lang="de-DE" dirty="0"/>
              <a:t> durch Kontakt mit heißen Oberflächen</a:t>
            </a:r>
          </a:p>
          <a:p>
            <a:pPr>
              <a:lnSpc>
                <a:spcPct val="150000"/>
              </a:lnSpc>
            </a:pPr>
            <a:r>
              <a:rPr lang="de-DE" b="1" dirty="0">
                <a:solidFill>
                  <a:schemeClr val="accent5"/>
                </a:solidFill>
              </a:rPr>
              <a:t>Kälteschäden</a:t>
            </a:r>
            <a:r>
              <a:rPr lang="de-DE" dirty="0"/>
              <a:t> durch Kontakt mit sehr kalten Metallen oder Rohrleitungen zum Kühlen</a:t>
            </a:r>
          </a:p>
          <a:p>
            <a:pPr>
              <a:lnSpc>
                <a:spcPct val="150000"/>
              </a:lnSpc>
            </a:pPr>
            <a:r>
              <a:rPr lang="de-DE" b="1" dirty="0">
                <a:solidFill>
                  <a:schemeClr val="accent5"/>
                </a:solidFill>
              </a:rPr>
              <a:t>Schnitt- und Stichverletzungen </a:t>
            </a:r>
            <a:r>
              <a:rPr lang="de-DE" dirty="0"/>
              <a:t>durch scharfe Kanten und Bleche</a:t>
            </a:r>
          </a:p>
          <a:p>
            <a:pPr>
              <a:lnSpc>
                <a:spcPct val="150000"/>
              </a:lnSpc>
            </a:pPr>
            <a:r>
              <a:rPr lang="de-DE" b="1" dirty="0">
                <a:solidFill>
                  <a:schemeClr val="accent5"/>
                </a:solidFill>
              </a:rPr>
              <a:t>Hautabschürfungen</a:t>
            </a:r>
            <a:r>
              <a:rPr lang="de-DE" dirty="0"/>
              <a:t> durch raue, abrasive Oberflächen</a:t>
            </a:r>
          </a:p>
          <a:p>
            <a:pPr>
              <a:lnSpc>
                <a:spcPct val="150000"/>
              </a:lnSpc>
            </a:pPr>
            <a:r>
              <a:rPr lang="de-DE" dirty="0"/>
              <a:t>…</a:t>
            </a:r>
          </a:p>
          <a:p>
            <a:pPr>
              <a:lnSpc>
                <a:spcPct val="150000"/>
              </a:lnSpc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34489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45E9BD-66FA-0967-034C-08C1B12E7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Schutzmaßnahmen bei Gefährlichen Oberflächen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BC224DB-5F81-841E-6FDF-BEC552F04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Schulung 2025/2026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176936A-F80A-AD13-E31E-147A3A65E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A815-CE49-4499-B3BB-5F7C969A1704}" type="slidenum">
              <a:rPr lang="de-DE" smtClean="0"/>
              <a:pPr/>
              <a:t>37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8F9A6BB-C0CF-253F-C832-BE646E18EC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800" b="1" dirty="0">
                <a:solidFill>
                  <a:schemeClr val="accent5"/>
                </a:solidFill>
              </a:rPr>
              <a:t>T</a:t>
            </a:r>
            <a:r>
              <a:rPr lang="de-DE" sz="1800" b="1" dirty="0">
                <a:solidFill>
                  <a:schemeClr val="accent1"/>
                </a:solidFill>
              </a:rPr>
              <a:t>echnische Schutzmaßnahmen (Vorrangig!)</a:t>
            </a:r>
          </a:p>
          <a:p>
            <a:r>
              <a:rPr lang="de-DE" sz="1600" dirty="0"/>
              <a:t>Abschirmungen / Verkleidungen an heißen oder scharfen Teilen anbringen</a:t>
            </a:r>
          </a:p>
          <a:p>
            <a:r>
              <a:rPr lang="de-DE" sz="1600" dirty="0"/>
              <a:t>Isolierung heißer Oberflächen (z. B. Rohrleitungen, Wärmetauscher, Motorengehäuse)</a:t>
            </a:r>
          </a:p>
          <a:p>
            <a:r>
              <a:rPr lang="de-DE" sz="1600" dirty="0"/>
              <a:t>Abdeckungen für kalte oder frostige Teile, um direkten Hautkontakt zu vermeiden</a:t>
            </a:r>
          </a:p>
          <a:p>
            <a:r>
              <a:rPr lang="de-DE" sz="1600" dirty="0"/>
              <a:t>Entgraten und Abrunden scharfer Kanten bei Blechen, Geländern, Trittflächen</a:t>
            </a:r>
          </a:p>
          <a:p>
            <a:r>
              <a:rPr lang="de-DE" sz="1600" dirty="0"/>
              <a:t>Kennzeichnung gefährlicher Oberflächen mit Piktogrammen („Heiße Oberfläche“, „Verletzungsgefahr“)</a:t>
            </a:r>
          </a:p>
          <a:p>
            <a:r>
              <a:rPr lang="de-DE" sz="1600" dirty="0"/>
              <a:t>Regelmäßige Wartung und Kontrolle der Isolierungen, Verkleidungen und Schutzmaßnahmen</a:t>
            </a:r>
          </a:p>
          <a:p>
            <a:endParaRPr lang="de-DE" sz="800" b="1" dirty="0"/>
          </a:p>
          <a:p>
            <a:pPr marL="0" indent="0">
              <a:buNone/>
            </a:pPr>
            <a:r>
              <a:rPr lang="de-DE" sz="1800" b="1" dirty="0">
                <a:solidFill>
                  <a:schemeClr val="accent5"/>
                </a:solidFill>
              </a:rPr>
              <a:t>O</a:t>
            </a:r>
            <a:r>
              <a:rPr lang="de-DE" sz="1800" b="1" dirty="0">
                <a:solidFill>
                  <a:schemeClr val="accent1"/>
                </a:solidFill>
              </a:rPr>
              <a:t>rganisatorische Schutzmaßnahmen</a:t>
            </a:r>
          </a:p>
          <a:p>
            <a:r>
              <a:rPr lang="de-DE" sz="1600" dirty="0"/>
              <a:t>Zugangsbeschränkungen zu heißen Anlagenteilen oder Bereichen mit Verbrennungsgefahr</a:t>
            </a:r>
          </a:p>
          <a:p>
            <a:r>
              <a:rPr lang="de-DE" sz="1600" dirty="0"/>
              <a:t>Reparaturen und Arbeiten nur durch unterwiesenes Fachpersonal</a:t>
            </a:r>
          </a:p>
          <a:p>
            <a:r>
              <a:rPr lang="de-DE" sz="1600" dirty="0"/>
              <a:t>Sicherheitskennzeichnung gemäß ASR A1.3 (z. B. Warnzeichen W017 „Warnung vor heißer Oberfläche“)</a:t>
            </a:r>
          </a:p>
          <a:p>
            <a:r>
              <a:rPr lang="de-DE" sz="1600" dirty="0"/>
              <a:t>Arbeitsanweisungen für Arbeiten an heißen oder scharfen Teilen erstellen und aushängen</a:t>
            </a:r>
          </a:p>
          <a:p>
            <a:endParaRPr lang="de-DE" sz="800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69011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84EEB0-8C98-13C1-B48F-5C68F49DEB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7575B5-F550-49C3-1C26-FE35F6DCA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Schutzmaßnahmen bei Gefährlichen Oberflächen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69F0274-8588-3291-AFBD-81047221C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Schulung 2025/2026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004DFA7-45E2-898B-98D6-4BA44A53D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A815-CE49-4499-B3BB-5F7C969A1704}" type="slidenum">
              <a:rPr lang="de-DE" smtClean="0"/>
              <a:pPr/>
              <a:t>38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F63CB8B-BAFA-5B42-E947-E2A588542B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800" b="1" dirty="0">
                <a:solidFill>
                  <a:schemeClr val="accent5"/>
                </a:solidFill>
              </a:rPr>
              <a:t>P</a:t>
            </a:r>
            <a:r>
              <a:rPr lang="de-DE" sz="1800" b="1" dirty="0">
                <a:solidFill>
                  <a:schemeClr val="accent1"/>
                </a:solidFill>
              </a:rPr>
              <a:t>ersönliche Schutzausrüstung (PSA)</a:t>
            </a:r>
          </a:p>
          <a:p>
            <a:r>
              <a:rPr lang="de-DE" sz="1600" dirty="0"/>
              <a:t>Hitzebeständige Handschuhe (z. B. bis 250 °C) für Arbeiten an heißen Oberflächen</a:t>
            </a:r>
          </a:p>
          <a:p>
            <a:r>
              <a:rPr lang="de-DE" sz="1600" dirty="0"/>
              <a:t>Kälteschutzhandschuhe bei Arbeiten an kalten / gekühlten Anlagen</a:t>
            </a:r>
          </a:p>
          <a:p>
            <a:r>
              <a:rPr lang="de-DE" sz="1600" dirty="0"/>
              <a:t>Schnittfeste Handschuhe (EN 388) beim Umgang mit scharfkantigen Materialien</a:t>
            </a:r>
          </a:p>
          <a:p>
            <a:r>
              <a:rPr lang="de-DE" sz="1600" dirty="0"/>
              <a:t>Lange, robuste Arbeitskleidung, die Arme und Beine schützt</a:t>
            </a:r>
          </a:p>
          <a:p>
            <a:r>
              <a:rPr lang="de-DE" sz="1600" dirty="0"/>
              <a:t>Schutzbrille oder Gesichtsschutz, wenn Splitter oder Flüssigkeiten spritzen könnten</a:t>
            </a:r>
          </a:p>
          <a:p>
            <a:pPr marL="0" indent="0">
              <a:buNone/>
            </a:pPr>
            <a:endParaRPr lang="de-DE" sz="800" dirty="0"/>
          </a:p>
          <a:p>
            <a:pPr marL="0" indent="0">
              <a:buNone/>
            </a:pPr>
            <a:r>
              <a:rPr lang="de-DE" sz="1800" b="1" dirty="0">
                <a:solidFill>
                  <a:schemeClr val="accent5"/>
                </a:solidFill>
              </a:rPr>
              <a:t>V</a:t>
            </a:r>
            <a:r>
              <a:rPr lang="de-DE" sz="1800" b="1" dirty="0">
                <a:solidFill>
                  <a:schemeClr val="accent1"/>
                </a:solidFill>
              </a:rPr>
              <a:t>erhalten &amp; </a:t>
            </a:r>
            <a:r>
              <a:rPr lang="de-DE" sz="1800" b="1" dirty="0">
                <a:solidFill>
                  <a:schemeClr val="accent5"/>
                </a:solidFill>
              </a:rPr>
              <a:t>U</a:t>
            </a:r>
            <a:r>
              <a:rPr lang="de-DE" sz="1800" b="1" dirty="0">
                <a:solidFill>
                  <a:schemeClr val="accent1"/>
                </a:solidFill>
              </a:rPr>
              <a:t>nterweisung</a:t>
            </a:r>
          </a:p>
          <a:p>
            <a:r>
              <a:rPr lang="de-DE" sz="1600" dirty="0"/>
              <a:t>Mitarbeiter regelmäßig unterweisen, z. B. über Verbrennungs- und Schnittgefahren</a:t>
            </a:r>
          </a:p>
          <a:p>
            <a:r>
              <a:rPr lang="de-DE" sz="1600" dirty="0"/>
              <a:t>„Nicht anfassen“-Bereiche klar kennzeichnen</a:t>
            </a:r>
          </a:p>
          <a:p>
            <a:r>
              <a:rPr lang="de-DE" sz="1600" dirty="0"/>
              <a:t>Defekte Isolierungen oder scharfe Kanten sofort melden und sichern</a:t>
            </a:r>
          </a:p>
          <a:p>
            <a:r>
              <a:rPr lang="de-DE" sz="1600" dirty="0"/>
              <a:t>Nie ohne PSA in Bereichen mit thermischen oder mechanischen Gefährdungen arbeiten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63972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Schulung 2025/2026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F9BAD-775A-4C64-ACE3-76CB4F6FA34E}" type="slidenum">
              <a:rPr lang="de-DE" smtClean="0"/>
              <a:pPr>
                <a:defRPr/>
              </a:pPr>
              <a:t>39</a:t>
            </a:fld>
            <a:endParaRPr lang="de-DE" dirty="0"/>
          </a:p>
        </p:txBody>
      </p:sp>
      <p:sp>
        <p:nvSpPr>
          <p:cNvPr id="30723" name="Inhaltsplatzhalter 2"/>
          <p:cNvSpPr>
            <a:spLocks noGrp="1"/>
          </p:cNvSpPr>
          <p:nvPr>
            <p:ph type="body" sz="quarter" idx="13"/>
          </p:nvPr>
        </p:nvSpPr>
        <p:spPr>
          <a:xfrm>
            <a:off x="2063552" y="2276873"/>
            <a:ext cx="8604448" cy="714375"/>
          </a:xfrm>
          <a:prstGeom prst="rect">
            <a:avLst/>
          </a:prstGeom>
        </p:spPr>
        <p:txBody>
          <a:bodyPr/>
          <a:lstStyle/>
          <a:p>
            <a:pPr>
              <a:buFontTx/>
              <a:buNone/>
              <a:defRPr/>
            </a:pPr>
            <a:r>
              <a:rPr lang="de-DE" sz="3600" b="0" dirty="0">
                <a:solidFill>
                  <a:schemeClr val="accent3"/>
                </a:solidFill>
                <a:cs typeface="TradeGothic Bold"/>
              </a:rPr>
              <a:t>Vielen Dank für Ihre Aufmerksamkeit!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6273B5-AEA8-3BAB-D035-50F517E6C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170" y="228600"/>
            <a:ext cx="10823414" cy="1143000"/>
          </a:xfrm>
        </p:spPr>
        <p:txBody>
          <a:bodyPr/>
          <a:lstStyle/>
          <a:p>
            <a:r>
              <a:rPr lang="de-DE" sz="2700" dirty="0"/>
              <a:t>Gefährdungen durch herabfallende Gegenstände</a:t>
            </a:r>
            <a:br>
              <a:rPr lang="de-DE" dirty="0"/>
            </a:br>
            <a:r>
              <a:rPr lang="de-DE" sz="2000" dirty="0">
                <a:solidFill>
                  <a:schemeClr val="accent2"/>
                </a:solidFill>
              </a:rPr>
              <a:t>ArbSchG, BetrSichV, ASR A2.1 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8B64C0A-F1AD-57F5-FD79-E27F2A720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Schulung 2025/2026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36517E0-126A-6839-F5CF-1EBDC089D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A815-CE49-4499-B3BB-5F7C969A1704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C57AB29-FFD7-016E-CE48-E9C597DCF4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9169" y="1556792"/>
            <a:ext cx="7583055" cy="4536504"/>
          </a:xfrm>
        </p:spPr>
        <p:txBody>
          <a:bodyPr/>
          <a:lstStyle/>
          <a:p>
            <a:pPr marL="0" indent="0">
              <a:buNone/>
            </a:pPr>
            <a:r>
              <a:rPr lang="de-DE" b="1" dirty="0"/>
              <a:t>Bei der Ermittlung und Beurteilung der Gefährdungen sind mindestens folgende Kriterien zu berücksichtigen: </a:t>
            </a:r>
          </a:p>
          <a:p>
            <a:pPr marL="0" indent="0">
              <a:buNone/>
            </a:pPr>
            <a:endParaRPr lang="de-DE" sz="800" b="1" dirty="0"/>
          </a:p>
          <a:p>
            <a:r>
              <a:rPr lang="de-DE" dirty="0"/>
              <a:t>Höhenunterschied zwischen der Fläche, von der Gegenstände herabfallen können, und den Bereichen, die von Beschäftigten begangen oder befahren werden können, </a:t>
            </a:r>
          </a:p>
          <a:p>
            <a:endParaRPr lang="de-DE" sz="800" dirty="0"/>
          </a:p>
          <a:p>
            <a:r>
              <a:rPr lang="de-DE" dirty="0"/>
              <a:t>Beschaffenheit des Gegenstandes, z. B. Form, Gewicht, Konsistenz (z.B. Schüttgüter, Flüssigkeiten) und </a:t>
            </a:r>
          </a:p>
          <a:p>
            <a:endParaRPr lang="de-DE" sz="800" dirty="0"/>
          </a:p>
          <a:p>
            <a:r>
              <a:rPr lang="de-DE" dirty="0"/>
              <a:t>Äußere Einflüsse, z.B. Witterungseinflüsse wie Wind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15060139-3398-8769-0DF2-16CF8CE0C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4272" y="1545910"/>
            <a:ext cx="2976331" cy="4464497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8936C7F8-B95D-4BBB-1218-14F7051F542D}"/>
              </a:ext>
            </a:extLst>
          </p:cNvPr>
          <p:cNvSpPr txBox="1"/>
          <p:nvPr/>
        </p:nvSpPr>
        <p:spPr>
          <a:xfrm>
            <a:off x="9572104" y="6010407"/>
            <a:ext cx="22322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0082B0"/>
                </a:solidFill>
              </a:rPr>
              <a:t>Quelle: KI-generiert</a:t>
            </a:r>
            <a:endParaRPr lang="de-DE" sz="1000" dirty="0">
              <a:solidFill>
                <a:srgbClr val="0082B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94767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5FBD11-33DD-3702-54DD-2A63F8B30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170" y="228600"/>
            <a:ext cx="9527270" cy="1143000"/>
          </a:xfrm>
        </p:spPr>
        <p:txBody>
          <a:bodyPr/>
          <a:lstStyle/>
          <a:p>
            <a:r>
              <a:rPr lang="de-DE" dirty="0"/>
              <a:t>Hierarchie der Schutzmaßnahmen bei herabfallenden Gegenständen </a:t>
            </a:r>
            <a:r>
              <a:rPr lang="de-DE" sz="2000" dirty="0">
                <a:solidFill>
                  <a:schemeClr val="accent2"/>
                </a:solidFill>
              </a:rPr>
              <a:t>ASR A2.1 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80BD76A-3F80-0248-8EC3-FB14DA182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Schulung 2025/2026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5C588D9-3385-B5F2-4DC2-B1E8B4F93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A815-CE49-4499-B3BB-5F7C969A1704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C26FD97-84FE-8F5D-AA89-04E7877AC9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9169" y="1556792"/>
            <a:ext cx="11275183" cy="4536504"/>
          </a:xfrm>
        </p:spPr>
        <p:txBody>
          <a:bodyPr/>
          <a:lstStyle/>
          <a:p>
            <a:pPr marL="0" indent="0">
              <a:buNone/>
            </a:pPr>
            <a:r>
              <a:rPr lang="de-DE" b="1" dirty="0"/>
              <a:t>Bauliche und technische Maßnahmen haben Vorrang vor organisatorischen und individuellen Schutzmaßnahmen. Rangfolge der Maßnahmen:</a:t>
            </a:r>
          </a:p>
          <a:p>
            <a:pPr marL="0" indent="0">
              <a:buNone/>
            </a:pPr>
            <a:endParaRPr lang="de-DE" sz="800" b="1" dirty="0"/>
          </a:p>
          <a:p>
            <a:pPr marL="457200" indent="-457200">
              <a:buAutoNum type="arabicPeriod"/>
            </a:pPr>
            <a:r>
              <a:rPr lang="de-DE" sz="1800" dirty="0"/>
              <a:t>Reicht die bauliche Ausführung von höher gelegenen Arbeitsplätzen nicht aus, sind zum Schutz der Beschäftigten </a:t>
            </a:r>
            <a:r>
              <a:rPr lang="de-DE" sz="1800" dirty="0">
                <a:solidFill>
                  <a:schemeClr val="accent5"/>
                </a:solidFill>
              </a:rPr>
              <a:t>Fußleisten, Schutzwände, Schutzgitter oder vergleichbare Einrichtungen</a:t>
            </a:r>
            <a:r>
              <a:rPr lang="de-DE" sz="1800" dirty="0"/>
              <a:t> anzubringen. </a:t>
            </a:r>
          </a:p>
          <a:p>
            <a:pPr marL="457200" indent="-457200">
              <a:buAutoNum type="arabicPeriod"/>
            </a:pPr>
            <a:r>
              <a:rPr lang="de-DE" sz="1800" dirty="0"/>
              <a:t>Lassen sich die Maßnahmen nach Nr. 1 aus betriebstechnischen Gründen nicht durchführen, müssen tiefer gelegenen Arbeitsplätze und Verkehrswege durch Schutzeinrichtungen, z. B. </a:t>
            </a:r>
            <a:r>
              <a:rPr lang="de-DE" sz="1800" dirty="0">
                <a:solidFill>
                  <a:schemeClr val="accent5"/>
                </a:solidFill>
              </a:rPr>
              <a:t>Schutzdächer oder Fangnetze</a:t>
            </a:r>
            <a:r>
              <a:rPr lang="de-DE" sz="1800" dirty="0"/>
              <a:t>, gesichert werden. </a:t>
            </a:r>
          </a:p>
          <a:p>
            <a:pPr marL="457200" indent="-457200">
              <a:buAutoNum type="arabicPeriod"/>
            </a:pPr>
            <a:r>
              <a:rPr lang="de-DE" sz="1800" dirty="0"/>
              <a:t>Lassen sich Bereiche aus betriebstechnischen Gründen nicht durch Maßnahmen nach Nr. 1 und 2 sichern, muss eine </a:t>
            </a:r>
            <a:r>
              <a:rPr lang="de-DE" sz="1800" dirty="0">
                <a:solidFill>
                  <a:schemeClr val="accent5"/>
                </a:solidFill>
              </a:rPr>
              <a:t>zeitlich-organisatorische Trennung</a:t>
            </a:r>
            <a:r>
              <a:rPr lang="de-DE" sz="1800" dirty="0"/>
              <a:t> in Verbindung mit einer </a:t>
            </a:r>
            <a:r>
              <a:rPr lang="de-DE" sz="1800" dirty="0">
                <a:solidFill>
                  <a:schemeClr val="accent5"/>
                </a:solidFill>
              </a:rPr>
              <a:t>Absperrung und Kennzeichnung des Gefahrenbereiches </a:t>
            </a:r>
            <a:r>
              <a:rPr lang="de-DE" sz="1800" dirty="0"/>
              <a:t>oder einer Überwachung (z. B. Warnposten) des Gefahrenbereiches erfolgen. </a:t>
            </a:r>
          </a:p>
          <a:p>
            <a:pPr marL="457200" indent="-457200">
              <a:buAutoNum type="arabicPeriod"/>
            </a:pPr>
            <a:r>
              <a:rPr lang="de-DE" sz="1800" dirty="0"/>
              <a:t>Lassen sich Bereiche aus betriebstechnischen Gründen nicht durch Maßnahmen nach Nr. 1, 2 und 3 sichern, ist </a:t>
            </a:r>
            <a:r>
              <a:rPr lang="de-DE" sz="1800" dirty="0">
                <a:solidFill>
                  <a:schemeClr val="accent5"/>
                </a:solidFill>
              </a:rPr>
              <a:t>Persönliche Schutzausrüstung (PSA) </a:t>
            </a:r>
            <a:r>
              <a:rPr lang="de-DE" sz="1800" dirty="0"/>
              <a:t>zu verwenden, soweit diese als Ergebnis der Gefährdungsbeurteilung geeignet ist. Die Beschäftigten sind in der Benutzung der PSA zu unterweisen.</a:t>
            </a:r>
          </a:p>
        </p:txBody>
      </p:sp>
    </p:spTree>
    <p:extLst>
      <p:ext uri="{BB962C8B-B14F-4D97-AF65-F5344CB8AC3E}">
        <p14:creationId xmlns:p14="http://schemas.microsoft.com/office/powerpoint/2010/main" val="1793372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9"/>
          <p:cNvGrpSpPr>
            <a:grpSpLocks/>
          </p:cNvGrpSpPr>
          <p:nvPr/>
        </p:nvGrpSpPr>
        <p:grpSpPr bwMode="auto">
          <a:xfrm>
            <a:off x="1920876" y="2143123"/>
            <a:ext cx="8373133" cy="2928937"/>
            <a:chOff x="357188" y="2786063"/>
            <a:chExt cx="8429625" cy="2928937"/>
          </a:xfrm>
        </p:grpSpPr>
        <p:sp>
          <p:nvSpPr>
            <p:cNvPr id="5" name="Rechteck 4"/>
            <p:cNvSpPr/>
            <p:nvPr/>
          </p:nvSpPr>
          <p:spPr bwMode="auto">
            <a:xfrm>
              <a:off x="357188" y="2786063"/>
              <a:ext cx="8429625" cy="29289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eaLnBrk="0" hangingPunct="0">
                <a:spcBef>
                  <a:spcPts val="600"/>
                </a:spcBef>
                <a:spcAft>
                  <a:spcPts val="600"/>
                </a:spcAft>
                <a:defRPr/>
              </a:pPr>
              <a:endParaRPr lang="de-DE" sz="2000" dirty="0">
                <a:solidFill>
                  <a:schemeClr val="accent2"/>
                </a:solidFill>
                <a:ea typeface="ＭＳ Ｐゴシック" charset="-128"/>
                <a:cs typeface="ＭＳ Ｐゴシック"/>
              </a:endParaRPr>
            </a:p>
          </p:txBody>
        </p:sp>
        <p:sp>
          <p:nvSpPr>
            <p:cNvPr id="17412" name="Rechteck 6"/>
            <p:cNvSpPr>
              <a:spLocks noChangeArrowheads="1"/>
            </p:cNvSpPr>
            <p:nvPr/>
          </p:nvSpPr>
          <p:spPr bwMode="auto">
            <a:xfrm>
              <a:off x="4357688" y="2928938"/>
              <a:ext cx="4286250" cy="2643187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 altLang="de-DE" dirty="0">
                <a:solidFill>
                  <a:schemeClr val="accent2"/>
                </a:solidFill>
              </a:endParaRPr>
            </a:p>
          </p:txBody>
        </p:sp>
        <p:sp>
          <p:nvSpPr>
            <p:cNvPr id="17413" name="Rechteck 9"/>
            <p:cNvSpPr>
              <a:spLocks noChangeArrowheads="1"/>
            </p:cNvSpPr>
            <p:nvPr/>
          </p:nvSpPr>
          <p:spPr bwMode="auto">
            <a:xfrm>
              <a:off x="428334" y="2847805"/>
              <a:ext cx="3714750" cy="2643187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de-DE" altLang="de-DE" sz="2800" b="1" dirty="0">
                  <a:solidFill>
                    <a:schemeClr val="accent1"/>
                  </a:solidFill>
                  <a:latin typeface="+mj-lt"/>
                </a:rPr>
                <a:t>Bewegte Anlagenteile</a:t>
              </a:r>
            </a:p>
          </p:txBody>
        </p:sp>
        <p:pic>
          <p:nvPicPr>
            <p:cNvPr id="17414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29124" y="3000372"/>
              <a:ext cx="4143375" cy="250031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</p:grp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Schulung 2025/2026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020CB9-598F-41BD-B058-380FB38EF93E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F6AF9C2-CA53-45B4-CF04-76837B5AB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Gefährdungen durch bewegte Anlagenteile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86F06B2-74EE-55B7-5D57-7D7556849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Schulung 2025/2026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B0DCFA1-5647-FFCD-F16C-86033F683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42020CB9-598F-41BD-B058-380FB38EF93E}" type="slidenum">
              <a:rPr lang="de-DE" smtClean="0"/>
              <a:pPr algn="r">
                <a:defRPr/>
              </a:pPr>
              <a:t>7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2AAC5A8-13E8-C0A2-F661-219238937D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9166" y="1556792"/>
            <a:ext cx="7871089" cy="4536504"/>
          </a:xfrm>
        </p:spPr>
        <p:txBody>
          <a:bodyPr/>
          <a:lstStyle/>
          <a:p>
            <a:pPr lvl="0"/>
            <a:r>
              <a:rPr lang="de-DE" altLang="de-DE" dirty="0">
                <a:solidFill>
                  <a:schemeClr val="accent5"/>
                </a:solidFill>
              </a:rPr>
              <a:t>Einklemmung: </a:t>
            </a:r>
            <a:r>
              <a:rPr lang="de-DE" altLang="de-DE" dirty="0"/>
              <a:t>Z. B. zwischen rotierenden Wellen, Rührwerken, Förderbändern oder Schnecken.</a:t>
            </a:r>
          </a:p>
          <a:p>
            <a:pPr lvl="0"/>
            <a:r>
              <a:rPr lang="de-DE" altLang="de-DE" dirty="0">
                <a:solidFill>
                  <a:schemeClr val="accent5"/>
                </a:solidFill>
              </a:rPr>
              <a:t>Einziehen oder Erfassen: </a:t>
            </a:r>
            <a:r>
              <a:rPr lang="de-DE" altLang="de-DE" dirty="0"/>
              <a:t>Z. B. lose Kleidung oder Haare können erfasst und eingezogen werden. Im Bereich der Einbringtechnik gab es bereits mehrere tödliche Unfälle.</a:t>
            </a:r>
          </a:p>
          <a:p>
            <a:pPr lvl="0"/>
            <a:r>
              <a:rPr lang="de-DE" altLang="de-DE" dirty="0">
                <a:solidFill>
                  <a:schemeClr val="accent5"/>
                </a:solidFill>
              </a:rPr>
              <a:t>Scher- und Schnittverletzungen:</a:t>
            </a:r>
            <a:r>
              <a:rPr lang="de-DE" altLang="de-DE" dirty="0"/>
              <a:t> Z. B. durch bewegliche Schneidwerke oder auch Rührwerke.</a:t>
            </a:r>
          </a:p>
          <a:p>
            <a:pPr lvl="0"/>
            <a:r>
              <a:rPr lang="de-DE" altLang="de-DE" dirty="0">
                <a:solidFill>
                  <a:schemeClr val="accent5"/>
                </a:solidFill>
              </a:rPr>
              <a:t>Anstoßen oder Quetschen: </a:t>
            </a:r>
            <a:r>
              <a:rPr lang="de-DE" altLang="de-DE" dirty="0"/>
              <a:t>Z. B. an bewegten Teilen wie Schiebern, Klappen oder Hubsystemen.</a:t>
            </a:r>
          </a:p>
          <a:p>
            <a:pPr lvl="0"/>
            <a:r>
              <a:rPr lang="de-DE" altLang="de-DE" dirty="0">
                <a:solidFill>
                  <a:schemeClr val="accent5"/>
                </a:solidFill>
              </a:rPr>
              <a:t>Wegschleudern von Teilen: </a:t>
            </a:r>
            <a:r>
              <a:rPr lang="de-DE" altLang="de-DE" dirty="0"/>
              <a:t>Z. B. bei Defekten oder unzureichender Wartung können bewegte Teile versagen und Teile weggeschleudert werden.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6" name="Grafik 5" descr="Einbringtechnik einer Biogasanlage mit einer Förderschnecke">
            <a:extLst>
              <a:ext uri="{FF2B5EF4-FFF2-40B4-BE49-F238E27FC236}">
                <a16:creationId xmlns:a16="http://schemas.microsoft.com/office/drawing/2014/main" id="{79A7C8A7-EA4D-00B9-7A27-6B8020913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2816" y="2060848"/>
            <a:ext cx="3281536" cy="3281536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033B9F29-AEF6-A218-2E2E-3A63D7CDF3A3}"/>
              </a:ext>
            </a:extLst>
          </p:cNvPr>
          <p:cNvSpPr txBox="1"/>
          <p:nvPr/>
        </p:nvSpPr>
        <p:spPr>
          <a:xfrm>
            <a:off x="9418228" y="5342384"/>
            <a:ext cx="22322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0082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Quelle: KI-generiert</a:t>
            </a:r>
          </a:p>
        </p:txBody>
      </p:sp>
    </p:spTree>
    <p:extLst>
      <p:ext uri="{BB962C8B-B14F-4D97-AF65-F5344CB8AC3E}">
        <p14:creationId xmlns:p14="http://schemas.microsoft.com/office/powerpoint/2010/main" val="3756159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972F61-4E2A-DA17-DD39-4F00375B9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168" y="228600"/>
            <a:ext cx="8735184" cy="1143000"/>
          </a:xfrm>
        </p:spPr>
        <p:txBody>
          <a:bodyPr/>
          <a:lstStyle/>
          <a:p>
            <a:r>
              <a:rPr lang="de-DE" dirty="0"/>
              <a:t>Schutzmaßnahmen bei bewegten Anlagenteilen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D1EDB9F-7142-D78E-3A4D-E29A387C5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Schulung 2025/2026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A525AD3-D7B1-AEA3-DCC0-0A7C4D1C5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A815-CE49-4499-B3BB-5F7C969A1704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467DD89-3372-F289-B1A7-A924F252BB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>
                <a:solidFill>
                  <a:schemeClr val="accent5"/>
                </a:solidFill>
              </a:rPr>
              <a:t>T</a:t>
            </a:r>
            <a:r>
              <a:rPr lang="de-DE" b="1" dirty="0">
                <a:solidFill>
                  <a:schemeClr val="accent1"/>
                </a:solidFill>
              </a:rPr>
              <a:t>echnische Schutzmaßnahmen (vorrangig!)</a:t>
            </a:r>
          </a:p>
          <a:p>
            <a:r>
              <a:rPr lang="de-DE" sz="1800" dirty="0">
                <a:solidFill>
                  <a:schemeClr val="accent1"/>
                </a:solidFill>
              </a:rPr>
              <a:t>Abdeckungen und Einhausungen</a:t>
            </a:r>
          </a:p>
          <a:p>
            <a:pPr lvl="1"/>
            <a:r>
              <a:rPr lang="de-DE" sz="1600" dirty="0">
                <a:solidFill>
                  <a:schemeClr val="accent1"/>
                </a:solidFill>
              </a:rPr>
              <a:t>Feste Verkleidungen o. Schutzgitter um rotierende o. bewegte Teile (z. B. Schnecken, Förderbänder)</a:t>
            </a:r>
          </a:p>
          <a:p>
            <a:pPr lvl="1"/>
            <a:r>
              <a:rPr lang="de-DE" sz="1600" dirty="0">
                <a:solidFill>
                  <a:schemeClr val="accent1"/>
                </a:solidFill>
              </a:rPr>
              <a:t>Berührungsschutz an gefährlichen Stellen (z. B. Kettenantrieben, offenen Kupplungen)</a:t>
            </a:r>
          </a:p>
          <a:p>
            <a:pPr lvl="1"/>
            <a:endParaRPr lang="de-DE" sz="800" dirty="0">
              <a:solidFill>
                <a:schemeClr val="accent1"/>
              </a:solidFill>
            </a:endParaRPr>
          </a:p>
          <a:p>
            <a:r>
              <a:rPr lang="de-DE" sz="1800" dirty="0">
                <a:solidFill>
                  <a:schemeClr val="accent1"/>
                </a:solidFill>
              </a:rPr>
              <a:t>Abschaltungen &amp; Sensorik</a:t>
            </a:r>
          </a:p>
          <a:p>
            <a:pPr lvl="1"/>
            <a:r>
              <a:rPr lang="de-DE" sz="1600" dirty="0">
                <a:solidFill>
                  <a:schemeClr val="accent1"/>
                </a:solidFill>
              </a:rPr>
              <a:t>Not-Halt-Einrichtungen an gut erreichbaren Stellen</a:t>
            </a:r>
          </a:p>
          <a:p>
            <a:pPr lvl="1"/>
            <a:r>
              <a:rPr lang="de-DE" sz="1600" dirty="0">
                <a:solidFill>
                  <a:schemeClr val="accent1"/>
                </a:solidFill>
              </a:rPr>
              <a:t>Schutzverriegelungen mit Zwangssteuerung: verhindert, dass bei geöffnetem Schutz weitergearbeitet werden kann</a:t>
            </a:r>
          </a:p>
          <a:p>
            <a:pPr lvl="1"/>
            <a:r>
              <a:rPr lang="de-DE" sz="1600" dirty="0">
                <a:solidFill>
                  <a:schemeClr val="accent1"/>
                </a:solidFill>
              </a:rPr>
              <a:t>Drehzahlüberwachung: insbesondere bei Nachlaufzeiten rotierender Teile</a:t>
            </a:r>
          </a:p>
          <a:p>
            <a:pPr lvl="1"/>
            <a:endParaRPr lang="de-DE" sz="800" dirty="0">
              <a:solidFill>
                <a:schemeClr val="accent1"/>
              </a:solidFill>
            </a:endParaRPr>
          </a:p>
          <a:p>
            <a:r>
              <a:rPr lang="de-DE" sz="1800" dirty="0">
                <a:solidFill>
                  <a:schemeClr val="accent1"/>
                </a:solidFill>
              </a:rPr>
              <a:t>Sicherheitsabstände &amp; Bauweise</a:t>
            </a:r>
          </a:p>
          <a:p>
            <a:pPr lvl="1"/>
            <a:r>
              <a:rPr lang="de-DE" sz="1600" dirty="0">
                <a:solidFill>
                  <a:schemeClr val="accent1"/>
                </a:solidFill>
              </a:rPr>
              <a:t>Mindestabstände zu gefährlichen Teilen einhalten (z. B. keine Spalte &lt; 120 mm, wo jemand hineingreifen könnte)</a:t>
            </a:r>
          </a:p>
          <a:p>
            <a:pPr lvl="1"/>
            <a:endParaRPr lang="de-DE" sz="800" dirty="0">
              <a:solidFill>
                <a:schemeClr val="accent1"/>
              </a:solidFill>
            </a:endParaRPr>
          </a:p>
          <a:p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3160379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2FAB99-DA4E-214E-DE75-EBBF5B582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168" y="228600"/>
            <a:ext cx="9743296" cy="1143000"/>
          </a:xfrm>
        </p:spPr>
        <p:txBody>
          <a:bodyPr/>
          <a:lstStyle/>
          <a:p>
            <a:r>
              <a:rPr lang="de-DE" dirty="0"/>
              <a:t>Schutzmaßnahmen bei bewegten Anlagenteilen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28F486D-972F-841D-BB2C-AD12FB5E6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Schulung 2025/2026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CE8E039-FCFF-8596-4379-2427D6B73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A815-CE49-4499-B3BB-5F7C969A1704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FD8C2B6-9F23-E22F-6E5D-889E731557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9166" y="1556792"/>
            <a:ext cx="11543498" cy="5072608"/>
          </a:xfrm>
        </p:spPr>
        <p:txBody>
          <a:bodyPr/>
          <a:lstStyle/>
          <a:p>
            <a:pPr marL="0" indent="0">
              <a:buNone/>
            </a:pPr>
            <a:r>
              <a:rPr lang="de-DE" b="1" dirty="0">
                <a:solidFill>
                  <a:schemeClr val="accent5"/>
                </a:solidFill>
              </a:rPr>
              <a:t>O</a:t>
            </a:r>
            <a:r>
              <a:rPr lang="de-DE" b="1" dirty="0">
                <a:solidFill>
                  <a:schemeClr val="accent1"/>
                </a:solidFill>
              </a:rPr>
              <a:t>rganisatorische Maßnahmen</a:t>
            </a:r>
          </a:p>
          <a:p>
            <a:r>
              <a:rPr lang="de-DE" sz="1800" dirty="0"/>
              <a:t>Zugangsbeschränkungen</a:t>
            </a:r>
          </a:p>
          <a:p>
            <a:pPr lvl="1"/>
            <a:r>
              <a:rPr lang="de-DE" sz="1600" dirty="0">
                <a:solidFill>
                  <a:schemeClr val="accent1"/>
                </a:solidFill>
              </a:rPr>
              <a:t>Nur unterwiesenes und autorisiertes Personal darf an gefährlichen Bereichen arbeiten</a:t>
            </a:r>
          </a:p>
          <a:p>
            <a:pPr lvl="1"/>
            <a:r>
              <a:rPr lang="de-DE" sz="1600" dirty="0">
                <a:solidFill>
                  <a:schemeClr val="accent1"/>
                </a:solidFill>
              </a:rPr>
              <a:t>Abschließen oder Sichern von Schaltschränken, Steuerungen und Wartungsklappen</a:t>
            </a:r>
          </a:p>
          <a:p>
            <a:r>
              <a:rPr lang="de-DE" sz="1800" dirty="0">
                <a:solidFill>
                  <a:schemeClr val="accent1"/>
                </a:solidFill>
              </a:rPr>
              <a:t>Instandhaltung nur bei Stillstand</a:t>
            </a:r>
          </a:p>
          <a:p>
            <a:pPr lvl="1"/>
            <a:r>
              <a:rPr lang="de-DE" sz="1600" dirty="0">
                <a:solidFill>
                  <a:schemeClr val="accent1"/>
                </a:solidFill>
              </a:rPr>
              <a:t>Wartungs- und Reinigungsarbeiten nur bei gesicherter Abschaltung (z. B. durch Schlüsselschalter, Lock-Out/Tag-Out)</a:t>
            </a:r>
          </a:p>
          <a:p>
            <a:pPr marL="0" indent="0">
              <a:buNone/>
            </a:pPr>
            <a:endParaRPr lang="de-DE" sz="800" dirty="0"/>
          </a:p>
          <a:p>
            <a:pPr marL="0" indent="0">
              <a:buNone/>
            </a:pPr>
            <a:r>
              <a:rPr lang="de-DE" b="1" dirty="0">
                <a:solidFill>
                  <a:schemeClr val="accent5"/>
                </a:solidFill>
              </a:rPr>
              <a:t>P</a:t>
            </a:r>
            <a:r>
              <a:rPr lang="de-DE" b="1" dirty="0">
                <a:solidFill>
                  <a:schemeClr val="accent1"/>
                </a:solidFill>
              </a:rPr>
              <a:t>ersönliche Schutzmaßnahmen</a:t>
            </a:r>
          </a:p>
          <a:p>
            <a:r>
              <a:rPr lang="de-DE" sz="1600" dirty="0">
                <a:solidFill>
                  <a:schemeClr val="accent1"/>
                </a:solidFill>
              </a:rPr>
              <a:t>Persönliche Schutzausrüstung (PSA)</a:t>
            </a:r>
          </a:p>
          <a:p>
            <a:pPr lvl="1"/>
            <a:r>
              <a:rPr lang="de-DE" sz="1600" dirty="0">
                <a:solidFill>
                  <a:schemeClr val="accent1"/>
                </a:solidFill>
              </a:rPr>
              <a:t>Eng anliegende Kleidung, keine offenen Haare, keine Ringe oder Ketten</a:t>
            </a:r>
          </a:p>
          <a:p>
            <a:pPr lvl="1"/>
            <a:r>
              <a:rPr lang="de-DE" sz="1600" dirty="0">
                <a:solidFill>
                  <a:schemeClr val="accent1"/>
                </a:solidFill>
              </a:rPr>
              <a:t>Sicherheitsschuhe mit Stahlkappen, ggf. Handschuhe (je nach Tätigkeit)</a:t>
            </a:r>
          </a:p>
          <a:p>
            <a:pPr lvl="1"/>
            <a:r>
              <a:rPr lang="de-DE" sz="1600" dirty="0">
                <a:solidFill>
                  <a:schemeClr val="accent1"/>
                </a:solidFill>
              </a:rPr>
              <a:t>Helm und Schutzbrille, wo Anstoßen oder Splittergefahr besteht</a:t>
            </a:r>
          </a:p>
          <a:p>
            <a:r>
              <a:rPr lang="de-DE" sz="1600" dirty="0">
                <a:solidFill>
                  <a:schemeClr val="accent1"/>
                </a:solidFill>
              </a:rPr>
              <a:t>Verhalten</a:t>
            </a:r>
          </a:p>
          <a:p>
            <a:pPr lvl="1"/>
            <a:r>
              <a:rPr lang="de-DE" sz="1600" dirty="0">
                <a:solidFill>
                  <a:schemeClr val="accent1"/>
                </a:solidFill>
              </a:rPr>
              <a:t>Sicherheitsabstände einhalten</a:t>
            </a:r>
          </a:p>
          <a:p>
            <a:pPr lvl="1"/>
            <a:r>
              <a:rPr lang="de-DE" sz="1600" dirty="0">
                <a:solidFill>
                  <a:schemeClr val="accent1"/>
                </a:solidFill>
              </a:rPr>
              <a:t>Niemals in laufende oder sich noch drehende Maschinen greifen</a:t>
            </a:r>
          </a:p>
          <a:p>
            <a:pPr lvl="1"/>
            <a:r>
              <a:rPr lang="de-DE" sz="1600" dirty="0">
                <a:solidFill>
                  <a:schemeClr val="accent1"/>
                </a:solidFill>
              </a:rPr>
              <a:t>Niemals Manipulation von Schutzvorrichtungen</a:t>
            </a:r>
          </a:p>
          <a:p>
            <a:pPr marL="0" indent="0">
              <a:buNone/>
            </a:pP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092947391"/>
      </p:ext>
    </p:extLst>
  </p:cSld>
  <p:clrMapOvr>
    <a:masterClrMapping/>
  </p:clrMapOvr>
</p:sld>
</file>

<file path=ppt/theme/theme1.xml><?xml version="1.0" encoding="utf-8"?>
<a:theme xmlns:a="http://schemas.openxmlformats.org/drawingml/2006/main" name="Folienmaster">
  <a:themeElements>
    <a:clrScheme name="FvB">
      <a:dk1>
        <a:srgbClr val="0082B0"/>
      </a:dk1>
      <a:lt1>
        <a:sysClr val="window" lastClr="FFFFFF"/>
      </a:lt1>
      <a:dk2>
        <a:srgbClr val="003399"/>
      </a:dk2>
      <a:lt2>
        <a:srgbClr val="F8F8F8"/>
      </a:lt2>
      <a:accent1>
        <a:srgbClr val="0082B0"/>
      </a:accent1>
      <a:accent2>
        <a:srgbClr val="FF6600"/>
      </a:accent2>
      <a:accent3>
        <a:srgbClr val="849E00"/>
      </a:accent3>
      <a:accent4>
        <a:srgbClr val="7F7F7F"/>
      </a:accent4>
      <a:accent5>
        <a:srgbClr val="C40823"/>
      </a:accent5>
      <a:accent6>
        <a:srgbClr val="FFFF00"/>
      </a:accent6>
      <a:hlink>
        <a:srgbClr val="0000FF"/>
      </a:hlink>
      <a:folHlink>
        <a:srgbClr val="800080"/>
      </a:folHlink>
    </a:clrScheme>
    <a:fontScheme name="Benutzerdefiniert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solidFill>
            <a:srgbClr val="0082B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err="1" smtClean="0">
            <a:ln>
              <a:noFill/>
            </a:ln>
            <a:solidFill>
              <a:srgbClr val="0082B0"/>
            </a:solidFill>
            <a:effectLst/>
            <a:latin typeface="+mn-lt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600" dirty="0" err="1" smtClean="0">
            <a:solidFill>
              <a:srgbClr val="0082B0"/>
            </a:solidFill>
            <a:latin typeface="+mn-lt"/>
          </a:defRPr>
        </a:defPPr>
      </a:lstStyle>
    </a:tx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olienmaster" id="{ABE4170C-ECBB-4C12-9CDB-1438AA076A2B}" vid="{E59A8CF6-1544-412F-BD41-23A8175CDA0C}"/>
    </a:ext>
  </a:ext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Folienmaster</Template>
  <TotalTime>0</TotalTime>
  <Words>3211</Words>
  <Application>Microsoft Office PowerPoint</Application>
  <PresentationFormat>Breitbild</PresentationFormat>
  <Paragraphs>544</Paragraphs>
  <Slides>39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39</vt:i4>
      </vt:variant>
    </vt:vector>
  </HeadingPairs>
  <TitlesOfParts>
    <vt:vector size="49" baseType="lpstr">
      <vt:lpstr>MS Gothic</vt:lpstr>
      <vt:lpstr>ＭＳ Ｐゴシック</vt:lpstr>
      <vt:lpstr>Arial</vt:lpstr>
      <vt:lpstr>Arial Narrow</vt:lpstr>
      <vt:lpstr>Calibri</vt:lpstr>
      <vt:lpstr>Symbol</vt:lpstr>
      <vt:lpstr>Times</vt:lpstr>
      <vt:lpstr>TradeGothic Bold</vt:lpstr>
      <vt:lpstr>Wingdings</vt:lpstr>
      <vt:lpstr>Folienmaster</vt:lpstr>
      <vt:lpstr>Weitere Gefährdungen (insb. mechanische und elektrische)</vt:lpstr>
      <vt:lpstr>Agenda Weitere Gefährdungen, (insb. mechanische und elektrische) </vt:lpstr>
      <vt:lpstr>PowerPoint-Präsentation</vt:lpstr>
      <vt:lpstr>Gefährdungen durch herabfallende Gegenstände ArbSchG, BetrSichV, ASR A2.1 </vt:lpstr>
      <vt:lpstr>Hierarchie der Schutzmaßnahmen bei herabfallenden Gegenständen ASR A2.1 </vt:lpstr>
      <vt:lpstr>PowerPoint-Präsentation</vt:lpstr>
      <vt:lpstr>Gefährdungen durch bewegte Anlagenteile</vt:lpstr>
      <vt:lpstr>Schutzmaßnahmen bei bewegten Anlagenteilen</vt:lpstr>
      <vt:lpstr>Schutzmaßnahmen bei bewegten Anlagenteilen</vt:lpstr>
      <vt:lpstr>PowerPoint-Präsentation</vt:lpstr>
      <vt:lpstr>Gefährdungen durch Fahrzeuge</vt:lpstr>
      <vt:lpstr>Schutzmaßnahmen für Fahrzeuge I</vt:lpstr>
      <vt:lpstr>Schutzmaßnahmen für Fahrzeuge II</vt:lpstr>
      <vt:lpstr>Fahrzeuge</vt:lpstr>
      <vt:lpstr>PowerPoint-Präsentation</vt:lpstr>
      <vt:lpstr>Gefährdungen durch das Begehen von Holzdeckenkonstruktionen</vt:lpstr>
      <vt:lpstr>Überprüfung von Holzdeckenkonstruktionen H-006 des FvB</vt:lpstr>
      <vt:lpstr>Überprüfung von Holzdeckenkonstruktionen H-006 des FvB</vt:lpstr>
      <vt:lpstr>Überprüfung von Holzdeckenkonstruktionen H-006 des FvB</vt:lpstr>
      <vt:lpstr>PowerPoint-Präsentation</vt:lpstr>
      <vt:lpstr>Elektrische Gefährdungen  Unfallfolgen: Körperdurchströmung</vt:lpstr>
      <vt:lpstr>Elektrische Gefährdungen  Unfallfolgen: Lichtbogen / Sekundärunfälle</vt:lpstr>
      <vt:lpstr>EXKURS: Qualifikationsanforderungen in der Elektrotechnik - allgemein</vt:lpstr>
      <vt:lpstr>Elektrische Anlagen und Betriebsmittel Bausteine der BG Bau</vt:lpstr>
      <vt:lpstr>PowerPoint-Präsentation</vt:lpstr>
      <vt:lpstr>Gefährdungen durch Arbeiten in engen Räumen DGUV Regel 113-004</vt:lpstr>
      <vt:lpstr>Frage an die Teilnehmenden</vt:lpstr>
      <vt:lpstr>Schutzmaßnahmen bei Arbeiten in engen Räumen DGUV Regel 113-004</vt:lpstr>
      <vt:lpstr>Schutzmaßnahmen bei Arbeiten in engen Räumen DGUV Regel 113-004</vt:lpstr>
      <vt:lpstr>Schutzmaßnahmen bei Arbeiten in engen Räumen DGUV Regel 113-004</vt:lpstr>
      <vt:lpstr>Arbeiten in engen Räumen Bausteine der BG Bau</vt:lpstr>
      <vt:lpstr>EXKURS: Alleinarbeit I</vt:lpstr>
      <vt:lpstr>EXKURS: Alleinarbeit II GefStoffV; DGUV V1; DGUV Regel 100-001</vt:lpstr>
      <vt:lpstr>EXKURS: Alleinarbeit III GefStoffV; DGUV V1; DGUV Regel 100-001</vt:lpstr>
      <vt:lpstr>PowerPoint-Präsentation</vt:lpstr>
      <vt:lpstr>Gefährdungen durch Oberflächen</vt:lpstr>
      <vt:lpstr>Schutzmaßnahmen bei Gefährlichen Oberflächen</vt:lpstr>
      <vt:lpstr>Schutzmaßnahmen bei Gefährlichen Oberflächen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Geltende rechtliche Vorgaben: TI 4, TRGS 529, BetrSichV, GefStoffV...</dc:title>
  <dc:creator>Marion Wiesheu</dc:creator>
  <cp:lastModifiedBy>Marion Wiesheu</cp:lastModifiedBy>
  <cp:revision>227</cp:revision>
  <dcterms:created xsi:type="dcterms:W3CDTF">2017-10-26T11:06:29Z</dcterms:created>
  <dcterms:modified xsi:type="dcterms:W3CDTF">2025-12-18T11:45:08Z</dcterms:modified>
</cp:coreProperties>
</file>