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6" r:id="rId1"/>
  </p:sldMasterIdLst>
  <p:notesMasterIdLst>
    <p:notesMasterId r:id="rId64"/>
  </p:notesMasterIdLst>
  <p:sldIdLst>
    <p:sldId id="1042" r:id="rId2"/>
    <p:sldId id="1043" r:id="rId3"/>
    <p:sldId id="2018" r:id="rId4"/>
    <p:sldId id="2019" r:id="rId5"/>
    <p:sldId id="2022" r:id="rId6"/>
    <p:sldId id="2025" r:id="rId7"/>
    <p:sldId id="2026" r:id="rId8"/>
    <p:sldId id="2027" r:id="rId9"/>
    <p:sldId id="2075" r:id="rId10"/>
    <p:sldId id="2028" r:id="rId11"/>
    <p:sldId id="2038" r:id="rId12"/>
    <p:sldId id="2064" r:id="rId13"/>
    <p:sldId id="2033" r:id="rId14"/>
    <p:sldId id="2034" r:id="rId15"/>
    <p:sldId id="2084" r:id="rId16"/>
    <p:sldId id="2082" r:id="rId17"/>
    <p:sldId id="2088" r:id="rId18"/>
    <p:sldId id="2072" r:id="rId19"/>
    <p:sldId id="2037" r:id="rId20"/>
    <p:sldId id="2065" r:id="rId21"/>
    <p:sldId id="2087" r:id="rId22"/>
    <p:sldId id="2046" r:id="rId23"/>
    <p:sldId id="2045" r:id="rId24"/>
    <p:sldId id="312" r:id="rId25"/>
    <p:sldId id="313" r:id="rId26"/>
    <p:sldId id="2043" r:id="rId27"/>
    <p:sldId id="2036" r:id="rId28"/>
    <p:sldId id="2059" r:id="rId29"/>
    <p:sldId id="2077" r:id="rId30"/>
    <p:sldId id="2058" r:id="rId31"/>
    <p:sldId id="2035" r:id="rId32"/>
    <p:sldId id="2067" r:id="rId33"/>
    <p:sldId id="2078" r:id="rId34"/>
    <p:sldId id="2079" r:id="rId35"/>
    <p:sldId id="2080" r:id="rId36"/>
    <p:sldId id="2041" r:id="rId37"/>
    <p:sldId id="2040" r:id="rId38"/>
    <p:sldId id="2039" r:id="rId39"/>
    <p:sldId id="2081" r:id="rId40"/>
    <p:sldId id="2048" r:id="rId41"/>
    <p:sldId id="2044" r:id="rId42"/>
    <p:sldId id="2056" r:id="rId43"/>
    <p:sldId id="2049" r:id="rId44"/>
    <p:sldId id="2066" r:id="rId45"/>
    <p:sldId id="2086" r:id="rId46"/>
    <p:sldId id="2057" r:id="rId47"/>
    <p:sldId id="2061" r:id="rId48"/>
    <p:sldId id="2063" r:id="rId49"/>
    <p:sldId id="2089" r:id="rId50"/>
    <p:sldId id="2085" r:id="rId51"/>
    <p:sldId id="445" r:id="rId52"/>
    <p:sldId id="2032" r:id="rId53"/>
    <p:sldId id="2021" r:id="rId54"/>
    <p:sldId id="2029" r:id="rId55"/>
    <p:sldId id="2031" r:id="rId56"/>
    <p:sldId id="2030" r:id="rId57"/>
    <p:sldId id="2068" r:id="rId58"/>
    <p:sldId id="2073" r:id="rId59"/>
    <p:sldId id="2062" r:id="rId60"/>
    <p:sldId id="2020" r:id="rId61"/>
    <p:sldId id="2090" r:id="rId62"/>
    <p:sldId id="507" r:id="rId6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M" initials="M" lastIdx="1" clrIdx="0"/>
  <p:cmAuthor id="1" name="MW"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3557" autoAdjust="0"/>
  </p:normalViewPr>
  <p:slideViewPr>
    <p:cSldViewPr>
      <p:cViewPr varScale="1">
        <p:scale>
          <a:sx n="98" d="100"/>
          <a:sy n="98" d="100"/>
        </p:scale>
        <p:origin x="90" y="312"/>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n Wiesheu" userId="e31b03c9-5b94-4bcb-bb10-ddf71751b58d" providerId="ADAL" clId="{B4FC7AF7-21DF-459E-94A3-A62F2430D340}"/>
    <pc:docChg chg="modSld">
      <pc:chgData name="Marion Wiesheu" userId="e31b03c9-5b94-4bcb-bb10-ddf71751b58d" providerId="ADAL" clId="{B4FC7AF7-21DF-459E-94A3-A62F2430D340}" dt="2025-07-29T15:34:46.801" v="61" actId="20577"/>
      <pc:docMkLst>
        <pc:docMk/>
      </pc:docMkLst>
      <pc:sldChg chg="modSp mod">
        <pc:chgData name="Marion Wiesheu" userId="e31b03c9-5b94-4bcb-bb10-ddf71751b58d" providerId="ADAL" clId="{B4FC7AF7-21DF-459E-94A3-A62F2430D340}" dt="2025-07-29T15:34:46.801" v="61" actId="20577"/>
        <pc:sldMkLst>
          <pc:docMk/>
          <pc:sldMk cId="2498857649" sldId="1043"/>
        </pc:sldMkLst>
        <pc:spChg chg="mod">
          <ac:chgData name="Marion Wiesheu" userId="e31b03c9-5b94-4bcb-bb10-ddf71751b58d" providerId="ADAL" clId="{B4FC7AF7-21DF-459E-94A3-A62F2430D340}" dt="2025-07-29T15:34:46.801" v="61" actId="20577"/>
          <ac:spMkLst>
            <pc:docMk/>
            <pc:sldMk cId="2498857649" sldId="1043"/>
            <ac:spMk id="4" creationId="{00000000-0000-0000-0000-000000000000}"/>
          </ac:spMkLst>
        </pc:spChg>
      </pc:sldChg>
      <pc:sldChg chg="modSp mod">
        <pc:chgData name="Marion Wiesheu" userId="e31b03c9-5b94-4bcb-bb10-ddf71751b58d" providerId="ADAL" clId="{B4FC7AF7-21DF-459E-94A3-A62F2430D340}" dt="2025-07-28T19:10:34.057" v="20" actId="14100"/>
        <pc:sldMkLst>
          <pc:docMk/>
          <pc:sldMk cId="3745290876" sldId="2059"/>
        </pc:sldMkLst>
        <pc:spChg chg="mod">
          <ac:chgData name="Marion Wiesheu" userId="e31b03c9-5b94-4bcb-bb10-ddf71751b58d" providerId="ADAL" clId="{B4FC7AF7-21DF-459E-94A3-A62F2430D340}" dt="2025-07-28T19:10:34.057" v="20" actId="14100"/>
          <ac:spMkLst>
            <pc:docMk/>
            <pc:sldMk cId="3745290876" sldId="2059"/>
            <ac:spMk id="5" creationId="{B1214D1E-5CE9-9768-712D-D4B9745DD81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537DE-B47E-4047-8699-3959B031E2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E1947C51-81D1-4EF5-9296-0B10F2878B60}">
      <dgm:prSet phldrT="[Text]" custT="1"/>
      <dgm:spPr/>
      <dgm:t>
        <a:bodyPr/>
        <a:lstStyle/>
        <a:p>
          <a:pPr>
            <a:buFont typeface="Arial" panose="020B0604020202020204" pitchFamily="34" charset="0"/>
            <a:buChar char="•"/>
          </a:pPr>
          <a:r>
            <a:rPr lang="de-DE" sz="1800" b="1" dirty="0">
              <a:latin typeface="Arial" panose="020B0604020202020204" pitchFamily="34" charset="0"/>
              <a:cs typeface="Arial" panose="020B0604020202020204" pitchFamily="34" charset="0"/>
            </a:rPr>
            <a:t>Primäre Maßnahme: Absturzsicherungen</a:t>
          </a:r>
        </a:p>
      </dgm:t>
    </dgm:pt>
    <dgm:pt modelId="{64A2F04F-7297-45F2-A9FB-8F02B871A0E3}" type="parTrans" cxnId="{456AFE77-0E80-4E7E-892A-DE96757E32AA}">
      <dgm:prSet/>
      <dgm:spPr/>
      <dgm:t>
        <a:bodyPr/>
        <a:lstStyle/>
        <a:p>
          <a:endParaRPr lang="de-DE" sz="1800"/>
        </a:p>
      </dgm:t>
    </dgm:pt>
    <dgm:pt modelId="{3AF8F98C-D28A-492F-9ABD-4A39C2E18609}" type="sibTrans" cxnId="{456AFE77-0E80-4E7E-892A-DE96757E32AA}">
      <dgm:prSet/>
      <dgm:spPr/>
      <dgm:t>
        <a:bodyPr/>
        <a:lstStyle/>
        <a:p>
          <a:endParaRPr lang="de-DE" sz="1800"/>
        </a:p>
      </dgm:t>
    </dgm:pt>
    <dgm:pt modelId="{6D7ACF1F-3B3C-408A-AAB7-FD6631F9BBF4}">
      <dgm:prSet phldrT="[Text]" custT="1"/>
      <dgm:spPr/>
      <dgm:t>
        <a:bodyPr/>
        <a:lstStyle/>
        <a:p>
          <a:pPr>
            <a:buFont typeface="Arial" panose="020B0604020202020204" pitchFamily="34" charset="0"/>
            <a:buChar char="•"/>
          </a:pPr>
          <a:r>
            <a:rPr lang="de-DE" sz="1600" b="1" dirty="0">
              <a:solidFill>
                <a:schemeClr val="accent5"/>
              </a:solidFill>
              <a:latin typeface="Arial" panose="020B0604020202020204" pitchFamily="34" charset="0"/>
              <a:cs typeface="Arial" panose="020B0604020202020204" pitchFamily="34" charset="0"/>
            </a:rPr>
            <a:t>Standardmaßnahme</a:t>
          </a:r>
          <a:r>
            <a:rPr lang="de-DE" sz="1600" dirty="0">
              <a:latin typeface="Arial" panose="020B0604020202020204" pitchFamily="34" charset="0"/>
              <a:cs typeface="Arial" panose="020B0604020202020204" pitchFamily="34" charset="0"/>
            </a:rPr>
            <a:t> zur Verhinderung von Abstürzen </a:t>
          </a:r>
        </a:p>
      </dgm:t>
    </dgm:pt>
    <dgm:pt modelId="{8B96444D-8300-4015-BBC8-8B62166C753C}" type="parTrans" cxnId="{AC5AD777-C99E-4FD8-A71C-C148192FB254}">
      <dgm:prSet/>
      <dgm:spPr/>
      <dgm:t>
        <a:bodyPr/>
        <a:lstStyle/>
        <a:p>
          <a:endParaRPr lang="de-DE" sz="1800"/>
        </a:p>
      </dgm:t>
    </dgm:pt>
    <dgm:pt modelId="{E71D800B-3A6B-4290-B6D0-6CEA4E45D45D}" type="sibTrans" cxnId="{AC5AD777-C99E-4FD8-A71C-C148192FB254}">
      <dgm:prSet/>
      <dgm:spPr/>
      <dgm:t>
        <a:bodyPr/>
        <a:lstStyle/>
        <a:p>
          <a:endParaRPr lang="de-DE" sz="1800"/>
        </a:p>
      </dgm:t>
    </dgm:pt>
    <dgm:pt modelId="{FA0DD18A-09B9-4EFC-A7A9-780E0E963736}">
      <dgm:prSet phldrT="[Text]" custT="1"/>
      <dgm:spPr/>
      <dgm:t>
        <a:bodyPr/>
        <a:lstStyle/>
        <a:p>
          <a:pPr>
            <a:buFont typeface="Arial" panose="020B0604020202020204" pitchFamily="34" charset="0"/>
            <a:buChar char="•"/>
          </a:pPr>
          <a:r>
            <a:rPr lang="de-DE" sz="1800" b="1" dirty="0">
              <a:latin typeface="Arial" panose="020B0604020202020204" pitchFamily="34" charset="0"/>
              <a:cs typeface="Arial" panose="020B0604020202020204" pitchFamily="34" charset="0"/>
            </a:rPr>
            <a:t>Sekundäre Maßnahme: Auffangeinrichtungen</a:t>
          </a:r>
        </a:p>
      </dgm:t>
    </dgm:pt>
    <dgm:pt modelId="{B9CC8A9F-AB23-4FD6-A63A-BDDB8E4D81C1}" type="parTrans" cxnId="{A296B3C8-CAE3-47AC-A730-F67F8175D57C}">
      <dgm:prSet/>
      <dgm:spPr/>
      <dgm:t>
        <a:bodyPr/>
        <a:lstStyle/>
        <a:p>
          <a:endParaRPr lang="de-DE" sz="1800"/>
        </a:p>
      </dgm:t>
    </dgm:pt>
    <dgm:pt modelId="{A9CD6C6D-5CD6-42C5-822A-1B0CFAA2F466}" type="sibTrans" cxnId="{A296B3C8-CAE3-47AC-A730-F67F8175D57C}">
      <dgm:prSet/>
      <dgm:spPr/>
      <dgm:t>
        <a:bodyPr/>
        <a:lstStyle/>
        <a:p>
          <a:endParaRPr lang="de-DE" sz="1800"/>
        </a:p>
      </dgm:t>
    </dgm:pt>
    <dgm:pt modelId="{D051D767-018B-4ED5-87F0-29110DBD1B66}">
      <dgm:prSet phldrT="[Text]" custT="1"/>
      <dgm:spPr/>
      <dgm:t>
        <a:bodyPr/>
        <a:lstStyle/>
        <a:p>
          <a:pPr>
            <a:buFont typeface="Arial" panose="020B0604020202020204" pitchFamily="34" charset="0"/>
            <a:buChar char="•"/>
          </a:pPr>
          <a:r>
            <a:rPr lang="de-DE" sz="1600" b="1" dirty="0">
              <a:solidFill>
                <a:schemeClr val="accent5"/>
              </a:solidFill>
              <a:latin typeface="Arial" panose="020B0604020202020204" pitchFamily="34" charset="0"/>
              <a:cs typeface="Arial" panose="020B0604020202020204" pitchFamily="34" charset="0"/>
            </a:rPr>
            <a:t>Wenn Absturzsicherungen aus betriebstechnischen oder zwingenden technischen Gründen nicht möglich sind</a:t>
          </a:r>
          <a:r>
            <a:rPr lang="de-DE" sz="1600" dirty="0">
              <a:latin typeface="Arial" panose="020B0604020202020204" pitchFamily="34" charset="0"/>
              <a:cs typeface="Arial" panose="020B0604020202020204" pitchFamily="34" charset="0"/>
            </a:rPr>
            <a:t>, müssen stattdessen </a:t>
          </a:r>
          <a:r>
            <a:rPr lang="de-DE" sz="1600" b="1" dirty="0">
              <a:solidFill>
                <a:schemeClr val="accent5"/>
              </a:solidFill>
              <a:latin typeface="Arial" panose="020B0604020202020204" pitchFamily="34" charset="0"/>
              <a:cs typeface="Arial" panose="020B0604020202020204" pitchFamily="34" charset="0"/>
            </a:rPr>
            <a:t>Auffangeinrichtungen </a:t>
          </a:r>
          <a:r>
            <a:rPr lang="de-DE" sz="1600" dirty="0">
              <a:latin typeface="Arial" panose="020B0604020202020204" pitchFamily="34" charset="0"/>
              <a:cs typeface="Arial" panose="020B0604020202020204" pitchFamily="34" charset="0"/>
            </a:rPr>
            <a:t>vorhanden sein. </a:t>
          </a:r>
        </a:p>
      </dgm:t>
    </dgm:pt>
    <dgm:pt modelId="{EA409C63-1358-4049-B7EC-D308C1332FB9}" type="parTrans" cxnId="{2FF933A8-314F-49CA-B520-2FA796620C8C}">
      <dgm:prSet/>
      <dgm:spPr/>
      <dgm:t>
        <a:bodyPr/>
        <a:lstStyle/>
        <a:p>
          <a:endParaRPr lang="de-DE" sz="1800"/>
        </a:p>
      </dgm:t>
    </dgm:pt>
    <dgm:pt modelId="{94C30AB2-5C54-4E81-9700-7753C8E16B0B}" type="sibTrans" cxnId="{2FF933A8-314F-49CA-B520-2FA796620C8C}">
      <dgm:prSet/>
      <dgm:spPr/>
      <dgm:t>
        <a:bodyPr/>
        <a:lstStyle/>
        <a:p>
          <a:endParaRPr lang="de-DE" sz="1800"/>
        </a:p>
      </dgm:t>
    </dgm:pt>
    <dgm:pt modelId="{8C3F255D-51D6-4947-9969-D7BBAD47A1D3}">
      <dgm:prSet custT="1"/>
      <dgm:spPr/>
      <dgm:t>
        <a:bodyPr/>
        <a:lstStyle/>
        <a:p>
          <a:pPr marL="0" lvl="0" indent="0" algn="l" defTabSz="889000">
            <a:lnSpc>
              <a:spcPct val="90000"/>
            </a:lnSpc>
            <a:spcBef>
              <a:spcPct val="0"/>
            </a:spcBef>
            <a:spcAft>
              <a:spcPct val="35000"/>
            </a:spcAft>
            <a:buFont typeface="Arial" panose="020B0604020202020204" pitchFamily="34" charset="0"/>
            <a:buNone/>
          </a:pPr>
          <a:r>
            <a:rPr lang="de-DE" sz="1800" b="1" kern="1200" dirty="0">
              <a:solidFill>
                <a:prstClr val="white"/>
              </a:solidFill>
              <a:latin typeface="Arial" panose="020B0604020202020204" pitchFamily="34" charset="0"/>
              <a:ea typeface="+mn-ea"/>
              <a:cs typeface="Arial" panose="020B0604020202020204" pitchFamily="34" charset="0"/>
            </a:rPr>
            <a:t>Tertiäre Maßnahme: Persönliche Schutzausrüstung</a:t>
          </a:r>
        </a:p>
      </dgm:t>
    </dgm:pt>
    <dgm:pt modelId="{54C8A7AF-A3C7-4F84-89C3-40269FE7ACDF}" type="parTrans" cxnId="{A04B8FCF-AC07-4D30-857A-9A8B0865214C}">
      <dgm:prSet/>
      <dgm:spPr/>
      <dgm:t>
        <a:bodyPr/>
        <a:lstStyle/>
        <a:p>
          <a:endParaRPr lang="de-DE" sz="1800"/>
        </a:p>
      </dgm:t>
    </dgm:pt>
    <dgm:pt modelId="{603DD10D-D77D-4292-8DE3-9448C04AC229}" type="sibTrans" cxnId="{A04B8FCF-AC07-4D30-857A-9A8B0865214C}">
      <dgm:prSet/>
      <dgm:spPr/>
      <dgm:t>
        <a:bodyPr/>
        <a:lstStyle/>
        <a:p>
          <a:endParaRPr lang="de-DE" sz="1800"/>
        </a:p>
      </dgm:t>
    </dgm:pt>
    <dgm:pt modelId="{850CF318-88A1-4CDE-8B27-E0D61B585298}">
      <dgm:prSet phldrT="[Text]" custT="1"/>
      <dgm:spPr/>
      <dgm:t>
        <a:bodyPr/>
        <a:lstStyle/>
        <a:p>
          <a:pPr>
            <a:buFont typeface="Arial" panose="020B0604020202020204" pitchFamily="34" charset="0"/>
            <a:buNone/>
          </a:pPr>
          <a:endParaRPr lang="de-DE" sz="1800" dirty="0"/>
        </a:p>
      </dgm:t>
    </dgm:pt>
    <dgm:pt modelId="{6238B733-58FD-4DAB-958F-A4A0DDCF94CE}" type="parTrans" cxnId="{D7FF5259-433E-4120-BC74-6BDE074B87AA}">
      <dgm:prSet/>
      <dgm:spPr/>
      <dgm:t>
        <a:bodyPr/>
        <a:lstStyle/>
        <a:p>
          <a:endParaRPr lang="de-DE" sz="1800"/>
        </a:p>
      </dgm:t>
    </dgm:pt>
    <dgm:pt modelId="{CF1C3D2A-2F3B-4CDB-A80A-E98E22E91BDE}" type="sibTrans" cxnId="{D7FF5259-433E-4120-BC74-6BDE074B87AA}">
      <dgm:prSet/>
      <dgm:spPr/>
      <dgm:t>
        <a:bodyPr/>
        <a:lstStyle/>
        <a:p>
          <a:endParaRPr lang="de-DE" sz="1800"/>
        </a:p>
      </dgm:t>
    </dgm:pt>
    <dgm:pt modelId="{717BE34A-292B-4473-BF48-31C88DDD29D5}">
      <dgm:prSet phldrT="[Text]" custT="1"/>
      <dgm:spPr/>
      <dgm:t>
        <a:bodyPr/>
        <a:lstStyle/>
        <a:p>
          <a:pPr>
            <a:buFont typeface="Arial" panose="020B0604020202020204" pitchFamily="34" charset="0"/>
            <a:buChar char="•"/>
          </a:pPr>
          <a:r>
            <a:rPr lang="de-DE" sz="1600" dirty="0">
              <a:latin typeface="Arial" panose="020B0604020202020204" pitchFamily="34" charset="0"/>
              <a:cs typeface="Arial" panose="020B0604020202020204" pitchFamily="34" charset="0"/>
            </a:rPr>
            <a:t>Beispiele: </a:t>
          </a:r>
          <a:r>
            <a:rPr lang="de-DE" sz="1600" dirty="0">
              <a:solidFill>
                <a:schemeClr val="accent1"/>
              </a:solidFill>
              <a:latin typeface="Arial" panose="020B0604020202020204" pitchFamily="34" charset="0"/>
              <a:cs typeface="Arial" panose="020B0604020202020204" pitchFamily="34" charset="0"/>
            </a:rPr>
            <a:t>Geländer</a:t>
          </a:r>
          <a:r>
            <a:rPr lang="de-DE" sz="1600" dirty="0">
              <a:latin typeface="Arial" panose="020B0604020202020204" pitchFamily="34" charset="0"/>
              <a:cs typeface="Arial" panose="020B0604020202020204" pitchFamily="34" charset="0"/>
            </a:rPr>
            <a:t>, Schutzwände, Abdeckungen</a:t>
          </a:r>
        </a:p>
      </dgm:t>
    </dgm:pt>
    <dgm:pt modelId="{A8889ECE-842B-4226-8D08-FE04BE11C1A2}" type="parTrans" cxnId="{C51059BD-46D7-4E7A-9FAC-772F1AEB8093}">
      <dgm:prSet/>
      <dgm:spPr/>
      <dgm:t>
        <a:bodyPr/>
        <a:lstStyle/>
        <a:p>
          <a:endParaRPr lang="de-DE" sz="1800"/>
        </a:p>
      </dgm:t>
    </dgm:pt>
    <dgm:pt modelId="{5991E6AB-D5D4-4D74-BE23-AE9DFD93CF5C}" type="sibTrans" cxnId="{C51059BD-46D7-4E7A-9FAC-772F1AEB8093}">
      <dgm:prSet/>
      <dgm:spPr/>
      <dgm:t>
        <a:bodyPr/>
        <a:lstStyle/>
        <a:p>
          <a:endParaRPr lang="de-DE" sz="1800"/>
        </a:p>
      </dgm:t>
    </dgm:pt>
    <dgm:pt modelId="{43EE5710-84C3-47B3-862E-3BC48904E327}">
      <dgm:prSet phldrT="[Text]" custT="1"/>
      <dgm:spPr/>
      <dgm:t>
        <a:bodyPr/>
        <a:lstStyle/>
        <a:p>
          <a:pPr>
            <a:buFont typeface="Arial" panose="020B0604020202020204" pitchFamily="34" charset="0"/>
            <a:buChar char="•"/>
          </a:pPr>
          <a:r>
            <a:rPr lang="de-DE" sz="1600" dirty="0">
              <a:latin typeface="Arial" panose="020B0604020202020204" pitchFamily="34" charset="0"/>
              <a:cs typeface="Arial" panose="020B0604020202020204" pitchFamily="34" charset="0"/>
            </a:rPr>
            <a:t>Beispiele: Schutznetze, Fanggerüste </a:t>
          </a:r>
        </a:p>
      </dgm:t>
    </dgm:pt>
    <dgm:pt modelId="{018768A2-B6C8-433D-A57C-1312ED84D94E}" type="parTrans" cxnId="{68B7A0FC-5699-4B0E-93CE-C081FE8590C0}">
      <dgm:prSet/>
      <dgm:spPr/>
      <dgm:t>
        <a:bodyPr/>
        <a:lstStyle/>
        <a:p>
          <a:endParaRPr lang="de-DE" sz="1800"/>
        </a:p>
      </dgm:t>
    </dgm:pt>
    <dgm:pt modelId="{32827AB3-F563-4454-93AB-1C64405374CF}" type="sibTrans" cxnId="{68B7A0FC-5699-4B0E-93CE-C081FE8590C0}">
      <dgm:prSet/>
      <dgm:spPr/>
      <dgm:t>
        <a:bodyPr/>
        <a:lstStyle/>
        <a:p>
          <a:endParaRPr lang="de-DE" sz="1800"/>
        </a:p>
      </dgm:t>
    </dgm:pt>
    <dgm:pt modelId="{FC1DA688-A263-444F-8B21-164592DB3CA8}" type="pres">
      <dgm:prSet presAssocID="{E48537DE-B47E-4047-8699-3959B031E287}" presName="linear" presStyleCnt="0">
        <dgm:presLayoutVars>
          <dgm:animLvl val="lvl"/>
          <dgm:resizeHandles val="exact"/>
        </dgm:presLayoutVars>
      </dgm:prSet>
      <dgm:spPr/>
    </dgm:pt>
    <dgm:pt modelId="{264BA3BD-3F65-42EA-AFFC-91390814D891}" type="pres">
      <dgm:prSet presAssocID="{E1947C51-81D1-4EF5-9296-0B10F2878B60}" presName="parentText" presStyleLbl="node1" presStyleIdx="0" presStyleCnt="3" custScaleY="54139" custLinFactNeighborY="-14152">
        <dgm:presLayoutVars>
          <dgm:chMax val="0"/>
          <dgm:bulletEnabled val="1"/>
        </dgm:presLayoutVars>
      </dgm:prSet>
      <dgm:spPr/>
    </dgm:pt>
    <dgm:pt modelId="{09899335-AAB1-4D52-9A67-FBBA38F629D9}" type="pres">
      <dgm:prSet presAssocID="{E1947C51-81D1-4EF5-9296-0B10F2878B60}" presName="childText" presStyleLbl="revTx" presStyleIdx="0" presStyleCnt="2" custScaleY="74699" custLinFactNeighborY="-12512">
        <dgm:presLayoutVars>
          <dgm:bulletEnabled val="1"/>
        </dgm:presLayoutVars>
      </dgm:prSet>
      <dgm:spPr/>
    </dgm:pt>
    <dgm:pt modelId="{4B6E3852-564A-47B6-8608-5ECE124D96CB}" type="pres">
      <dgm:prSet presAssocID="{FA0DD18A-09B9-4EFC-A7A9-780E0E963736}" presName="parentText" presStyleLbl="node1" presStyleIdx="1" presStyleCnt="3" custScaleY="54139" custLinFactNeighborY="-41237">
        <dgm:presLayoutVars>
          <dgm:chMax val="0"/>
          <dgm:bulletEnabled val="1"/>
        </dgm:presLayoutVars>
      </dgm:prSet>
      <dgm:spPr/>
    </dgm:pt>
    <dgm:pt modelId="{DCF39F56-7BD6-4A10-A3BF-621E3938B977}" type="pres">
      <dgm:prSet presAssocID="{FA0DD18A-09B9-4EFC-A7A9-780E0E963736}" presName="childText" presStyleLbl="revTx" presStyleIdx="1" presStyleCnt="2" custScaleY="80643" custLinFactNeighborY="-36473">
        <dgm:presLayoutVars>
          <dgm:bulletEnabled val="1"/>
        </dgm:presLayoutVars>
      </dgm:prSet>
      <dgm:spPr/>
    </dgm:pt>
    <dgm:pt modelId="{D8C04F71-4FA8-4532-AFA1-04FBC2BA39F5}" type="pres">
      <dgm:prSet presAssocID="{8C3F255D-51D6-4947-9969-D7BBAD47A1D3}" presName="parentText" presStyleLbl="node1" presStyleIdx="2" presStyleCnt="3" custScaleY="54139" custLinFactNeighborY="-53864">
        <dgm:presLayoutVars>
          <dgm:chMax val="0"/>
          <dgm:bulletEnabled val="1"/>
        </dgm:presLayoutVars>
      </dgm:prSet>
      <dgm:spPr/>
    </dgm:pt>
  </dgm:ptLst>
  <dgm:cxnLst>
    <dgm:cxn modelId="{A9D69134-9D65-4044-BB79-2671D162657E}" type="presOf" srcId="{717BE34A-292B-4473-BF48-31C88DDD29D5}" destId="{09899335-AAB1-4D52-9A67-FBBA38F629D9}" srcOrd="0" destOrd="1" presId="urn:microsoft.com/office/officeart/2005/8/layout/vList2"/>
    <dgm:cxn modelId="{95819E41-4280-4F84-9DE8-A9A60B54F36C}" type="presOf" srcId="{43EE5710-84C3-47B3-862E-3BC48904E327}" destId="{DCF39F56-7BD6-4A10-A3BF-621E3938B977}" srcOrd="0" destOrd="1" presId="urn:microsoft.com/office/officeart/2005/8/layout/vList2"/>
    <dgm:cxn modelId="{0CA97745-51B8-4FB0-AB0A-C4CE69832F15}" type="presOf" srcId="{E48537DE-B47E-4047-8699-3959B031E287}" destId="{FC1DA688-A263-444F-8B21-164592DB3CA8}" srcOrd="0" destOrd="0" presId="urn:microsoft.com/office/officeart/2005/8/layout/vList2"/>
    <dgm:cxn modelId="{3CF44256-EAEE-4102-AF43-EA6E6CAB4BA4}" type="presOf" srcId="{850CF318-88A1-4CDE-8B27-E0D61B585298}" destId="{DCF39F56-7BD6-4A10-A3BF-621E3938B977}" srcOrd="0" destOrd="2" presId="urn:microsoft.com/office/officeart/2005/8/layout/vList2"/>
    <dgm:cxn modelId="{AC5AD777-C99E-4FD8-A71C-C148192FB254}" srcId="{E1947C51-81D1-4EF5-9296-0B10F2878B60}" destId="{6D7ACF1F-3B3C-408A-AAB7-FD6631F9BBF4}" srcOrd="0" destOrd="0" parTransId="{8B96444D-8300-4015-BBC8-8B62166C753C}" sibTransId="{E71D800B-3A6B-4290-B6D0-6CEA4E45D45D}"/>
    <dgm:cxn modelId="{456AFE77-0E80-4E7E-892A-DE96757E32AA}" srcId="{E48537DE-B47E-4047-8699-3959B031E287}" destId="{E1947C51-81D1-4EF5-9296-0B10F2878B60}" srcOrd="0" destOrd="0" parTransId="{64A2F04F-7297-45F2-A9FB-8F02B871A0E3}" sibTransId="{3AF8F98C-D28A-492F-9ABD-4A39C2E18609}"/>
    <dgm:cxn modelId="{D7FF5259-433E-4120-BC74-6BDE074B87AA}" srcId="{FA0DD18A-09B9-4EFC-A7A9-780E0E963736}" destId="{850CF318-88A1-4CDE-8B27-E0D61B585298}" srcOrd="2" destOrd="0" parTransId="{6238B733-58FD-4DAB-958F-A4A0DDCF94CE}" sibTransId="{CF1C3D2A-2F3B-4CDB-A80A-E98E22E91BDE}"/>
    <dgm:cxn modelId="{7DF9B48B-96A7-4D42-A3B2-0D9C48D6EB27}" type="presOf" srcId="{D051D767-018B-4ED5-87F0-29110DBD1B66}" destId="{DCF39F56-7BD6-4A10-A3BF-621E3938B977}" srcOrd="0" destOrd="0" presId="urn:microsoft.com/office/officeart/2005/8/layout/vList2"/>
    <dgm:cxn modelId="{547EC09D-B52B-46A2-AF2E-3D7D480C248C}" type="presOf" srcId="{6D7ACF1F-3B3C-408A-AAB7-FD6631F9BBF4}" destId="{09899335-AAB1-4D52-9A67-FBBA38F629D9}" srcOrd="0" destOrd="0" presId="urn:microsoft.com/office/officeart/2005/8/layout/vList2"/>
    <dgm:cxn modelId="{2FF933A8-314F-49CA-B520-2FA796620C8C}" srcId="{FA0DD18A-09B9-4EFC-A7A9-780E0E963736}" destId="{D051D767-018B-4ED5-87F0-29110DBD1B66}" srcOrd="0" destOrd="0" parTransId="{EA409C63-1358-4049-B7EC-D308C1332FB9}" sibTransId="{94C30AB2-5C54-4E81-9700-7753C8E16B0B}"/>
    <dgm:cxn modelId="{C9381AAB-AD33-47E1-BBE0-E620B47F75EA}" type="presOf" srcId="{FA0DD18A-09B9-4EFC-A7A9-780E0E963736}" destId="{4B6E3852-564A-47B6-8608-5ECE124D96CB}" srcOrd="0" destOrd="0" presId="urn:microsoft.com/office/officeart/2005/8/layout/vList2"/>
    <dgm:cxn modelId="{C51059BD-46D7-4E7A-9FAC-772F1AEB8093}" srcId="{E1947C51-81D1-4EF5-9296-0B10F2878B60}" destId="{717BE34A-292B-4473-BF48-31C88DDD29D5}" srcOrd="1" destOrd="0" parTransId="{A8889ECE-842B-4226-8D08-FE04BE11C1A2}" sibTransId="{5991E6AB-D5D4-4D74-BE23-AE9DFD93CF5C}"/>
    <dgm:cxn modelId="{A296B3C8-CAE3-47AC-A730-F67F8175D57C}" srcId="{E48537DE-B47E-4047-8699-3959B031E287}" destId="{FA0DD18A-09B9-4EFC-A7A9-780E0E963736}" srcOrd="1" destOrd="0" parTransId="{B9CC8A9F-AB23-4FD6-A63A-BDDB8E4D81C1}" sibTransId="{A9CD6C6D-5CD6-42C5-822A-1B0CFAA2F466}"/>
    <dgm:cxn modelId="{A04B8FCF-AC07-4D30-857A-9A8B0865214C}" srcId="{E48537DE-B47E-4047-8699-3959B031E287}" destId="{8C3F255D-51D6-4947-9969-D7BBAD47A1D3}" srcOrd="2" destOrd="0" parTransId="{54C8A7AF-A3C7-4F84-89C3-40269FE7ACDF}" sibTransId="{603DD10D-D77D-4292-8DE3-9448C04AC229}"/>
    <dgm:cxn modelId="{6735D7D2-20A2-4D33-98BD-C39B141C9D19}" type="presOf" srcId="{8C3F255D-51D6-4947-9969-D7BBAD47A1D3}" destId="{D8C04F71-4FA8-4532-AFA1-04FBC2BA39F5}" srcOrd="0" destOrd="0" presId="urn:microsoft.com/office/officeart/2005/8/layout/vList2"/>
    <dgm:cxn modelId="{BEF508D6-1F6A-4FDE-8FB9-9DA5F10D89CF}" type="presOf" srcId="{E1947C51-81D1-4EF5-9296-0B10F2878B60}" destId="{264BA3BD-3F65-42EA-AFFC-91390814D891}" srcOrd="0" destOrd="0" presId="urn:microsoft.com/office/officeart/2005/8/layout/vList2"/>
    <dgm:cxn modelId="{68B7A0FC-5699-4B0E-93CE-C081FE8590C0}" srcId="{FA0DD18A-09B9-4EFC-A7A9-780E0E963736}" destId="{43EE5710-84C3-47B3-862E-3BC48904E327}" srcOrd="1" destOrd="0" parTransId="{018768A2-B6C8-433D-A57C-1312ED84D94E}" sibTransId="{32827AB3-F563-4454-93AB-1C64405374CF}"/>
    <dgm:cxn modelId="{A597157C-27F7-4C01-97F2-ABF7190BBCFC}" type="presParOf" srcId="{FC1DA688-A263-444F-8B21-164592DB3CA8}" destId="{264BA3BD-3F65-42EA-AFFC-91390814D891}" srcOrd="0" destOrd="0" presId="urn:microsoft.com/office/officeart/2005/8/layout/vList2"/>
    <dgm:cxn modelId="{6A13324F-ACDE-4BB1-A1F0-C60EBBA2D1C7}" type="presParOf" srcId="{FC1DA688-A263-444F-8B21-164592DB3CA8}" destId="{09899335-AAB1-4D52-9A67-FBBA38F629D9}" srcOrd="1" destOrd="0" presId="urn:microsoft.com/office/officeart/2005/8/layout/vList2"/>
    <dgm:cxn modelId="{6AE73F16-D4B9-4D28-BF36-DEFA56AA3E53}" type="presParOf" srcId="{FC1DA688-A263-444F-8B21-164592DB3CA8}" destId="{4B6E3852-564A-47B6-8608-5ECE124D96CB}" srcOrd="2" destOrd="0" presId="urn:microsoft.com/office/officeart/2005/8/layout/vList2"/>
    <dgm:cxn modelId="{2F2D3A12-13E3-47AC-9399-F6682F37EAC7}" type="presParOf" srcId="{FC1DA688-A263-444F-8B21-164592DB3CA8}" destId="{DCF39F56-7BD6-4A10-A3BF-621E3938B977}" srcOrd="3" destOrd="0" presId="urn:microsoft.com/office/officeart/2005/8/layout/vList2"/>
    <dgm:cxn modelId="{FF9F6AA2-0CF1-4C3B-BE3D-F366BCEBC324}" type="presParOf" srcId="{FC1DA688-A263-444F-8B21-164592DB3CA8}" destId="{D8C04F71-4FA8-4532-AFA1-04FBC2BA39F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BA3BD-3F65-42EA-AFFC-91390814D891}">
      <dsp:nvSpPr>
        <dsp:cNvPr id="0" name=""/>
        <dsp:cNvSpPr/>
      </dsp:nvSpPr>
      <dsp:spPr>
        <a:xfrm>
          <a:off x="0" y="0"/>
          <a:ext cx="11231457" cy="6479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de-DE" sz="1800" b="1" kern="1200" dirty="0">
              <a:latin typeface="Arial" panose="020B0604020202020204" pitchFamily="34" charset="0"/>
              <a:cs typeface="Arial" panose="020B0604020202020204" pitchFamily="34" charset="0"/>
            </a:rPr>
            <a:t>Primäre Maßnahme: Absturzsicherungen</a:t>
          </a:r>
        </a:p>
      </dsp:txBody>
      <dsp:txXfrm>
        <a:off x="31633" y="31633"/>
        <a:ext cx="11168191" cy="584729"/>
      </dsp:txXfrm>
    </dsp:sp>
    <dsp:sp modelId="{09899335-AAB1-4D52-9A67-FBBA38F629D9}">
      <dsp:nvSpPr>
        <dsp:cNvPr id="0" name=""/>
        <dsp:cNvSpPr/>
      </dsp:nvSpPr>
      <dsp:spPr>
        <a:xfrm>
          <a:off x="0" y="648077"/>
          <a:ext cx="11231457" cy="790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599" tIns="20320" rIns="113792" bIns="20320" numCol="1" spcCol="1270" anchor="t" anchorCtr="0">
          <a:noAutofit/>
        </a:bodyPr>
        <a:lstStyle/>
        <a:p>
          <a:pPr marL="171450" lvl="1" indent="-171450" algn="l" defTabSz="711200">
            <a:lnSpc>
              <a:spcPct val="90000"/>
            </a:lnSpc>
            <a:spcBef>
              <a:spcPct val="0"/>
            </a:spcBef>
            <a:spcAft>
              <a:spcPct val="20000"/>
            </a:spcAft>
            <a:buFont typeface="Arial" panose="020B0604020202020204" pitchFamily="34" charset="0"/>
            <a:buChar char="•"/>
          </a:pPr>
          <a:r>
            <a:rPr lang="de-DE" sz="1600" b="1" kern="1200" dirty="0">
              <a:solidFill>
                <a:schemeClr val="accent5"/>
              </a:solidFill>
              <a:latin typeface="Arial" panose="020B0604020202020204" pitchFamily="34" charset="0"/>
              <a:cs typeface="Arial" panose="020B0604020202020204" pitchFamily="34" charset="0"/>
            </a:rPr>
            <a:t>Standardmaßnahme</a:t>
          </a:r>
          <a:r>
            <a:rPr lang="de-DE" sz="1600" kern="1200" dirty="0">
              <a:latin typeface="Arial" panose="020B0604020202020204" pitchFamily="34" charset="0"/>
              <a:cs typeface="Arial" panose="020B0604020202020204" pitchFamily="34" charset="0"/>
            </a:rPr>
            <a:t> zur Verhinderung von Abstürzen </a:t>
          </a:r>
        </a:p>
        <a:p>
          <a:pPr marL="171450" lvl="1" indent="-171450" algn="l" defTabSz="711200">
            <a:lnSpc>
              <a:spcPct val="90000"/>
            </a:lnSpc>
            <a:spcBef>
              <a:spcPct val="0"/>
            </a:spcBef>
            <a:spcAft>
              <a:spcPct val="20000"/>
            </a:spcAft>
            <a:buFont typeface="Arial" panose="020B0604020202020204" pitchFamily="34" charset="0"/>
            <a:buChar char="•"/>
          </a:pPr>
          <a:r>
            <a:rPr lang="de-DE" sz="1600" kern="1200" dirty="0">
              <a:latin typeface="Arial" panose="020B0604020202020204" pitchFamily="34" charset="0"/>
              <a:cs typeface="Arial" panose="020B0604020202020204" pitchFamily="34" charset="0"/>
            </a:rPr>
            <a:t>Beispiele: </a:t>
          </a:r>
          <a:r>
            <a:rPr lang="de-DE" sz="1600" kern="1200" dirty="0">
              <a:solidFill>
                <a:schemeClr val="accent1"/>
              </a:solidFill>
              <a:latin typeface="Arial" panose="020B0604020202020204" pitchFamily="34" charset="0"/>
              <a:cs typeface="Arial" panose="020B0604020202020204" pitchFamily="34" charset="0"/>
            </a:rPr>
            <a:t>Geländer</a:t>
          </a:r>
          <a:r>
            <a:rPr lang="de-DE" sz="1600" kern="1200" dirty="0">
              <a:latin typeface="Arial" panose="020B0604020202020204" pitchFamily="34" charset="0"/>
              <a:cs typeface="Arial" panose="020B0604020202020204" pitchFamily="34" charset="0"/>
            </a:rPr>
            <a:t>, Schutzwände, Abdeckungen</a:t>
          </a:r>
        </a:p>
      </dsp:txBody>
      <dsp:txXfrm>
        <a:off x="0" y="648077"/>
        <a:ext cx="11231457" cy="790916"/>
      </dsp:txXfrm>
    </dsp:sp>
    <dsp:sp modelId="{4B6E3852-564A-47B6-8608-5ECE124D96CB}">
      <dsp:nvSpPr>
        <dsp:cNvPr id="0" name=""/>
        <dsp:cNvSpPr/>
      </dsp:nvSpPr>
      <dsp:spPr>
        <a:xfrm>
          <a:off x="0" y="1152131"/>
          <a:ext cx="11231457" cy="6479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de-DE" sz="1800" b="1" kern="1200" dirty="0">
              <a:latin typeface="Arial" panose="020B0604020202020204" pitchFamily="34" charset="0"/>
              <a:cs typeface="Arial" panose="020B0604020202020204" pitchFamily="34" charset="0"/>
            </a:rPr>
            <a:t>Sekundäre Maßnahme: Auffangeinrichtungen</a:t>
          </a:r>
        </a:p>
      </dsp:txBody>
      <dsp:txXfrm>
        <a:off x="31633" y="1183764"/>
        <a:ext cx="11168191" cy="584729"/>
      </dsp:txXfrm>
    </dsp:sp>
    <dsp:sp modelId="{DCF39F56-7BD6-4A10-A3BF-621E3938B977}">
      <dsp:nvSpPr>
        <dsp:cNvPr id="0" name=""/>
        <dsp:cNvSpPr/>
      </dsp:nvSpPr>
      <dsp:spPr>
        <a:xfrm>
          <a:off x="0" y="1800197"/>
          <a:ext cx="11231457" cy="85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599" tIns="20320" rIns="113792" bIns="20320" numCol="1" spcCol="1270" anchor="t" anchorCtr="0">
          <a:noAutofit/>
        </a:bodyPr>
        <a:lstStyle/>
        <a:p>
          <a:pPr marL="171450" lvl="1" indent="-171450" algn="l" defTabSz="711200">
            <a:lnSpc>
              <a:spcPct val="90000"/>
            </a:lnSpc>
            <a:spcBef>
              <a:spcPct val="0"/>
            </a:spcBef>
            <a:spcAft>
              <a:spcPct val="20000"/>
            </a:spcAft>
            <a:buFont typeface="Arial" panose="020B0604020202020204" pitchFamily="34" charset="0"/>
            <a:buChar char="•"/>
          </a:pPr>
          <a:r>
            <a:rPr lang="de-DE" sz="1600" b="1" kern="1200" dirty="0">
              <a:solidFill>
                <a:schemeClr val="accent5"/>
              </a:solidFill>
              <a:latin typeface="Arial" panose="020B0604020202020204" pitchFamily="34" charset="0"/>
              <a:cs typeface="Arial" panose="020B0604020202020204" pitchFamily="34" charset="0"/>
            </a:rPr>
            <a:t>Wenn Absturzsicherungen aus betriebstechnischen oder zwingenden technischen Gründen nicht möglich sind</a:t>
          </a:r>
          <a:r>
            <a:rPr lang="de-DE" sz="1600" kern="1200" dirty="0">
              <a:latin typeface="Arial" panose="020B0604020202020204" pitchFamily="34" charset="0"/>
              <a:cs typeface="Arial" panose="020B0604020202020204" pitchFamily="34" charset="0"/>
            </a:rPr>
            <a:t>, müssen stattdessen </a:t>
          </a:r>
          <a:r>
            <a:rPr lang="de-DE" sz="1600" b="1" kern="1200" dirty="0">
              <a:solidFill>
                <a:schemeClr val="accent5"/>
              </a:solidFill>
              <a:latin typeface="Arial" panose="020B0604020202020204" pitchFamily="34" charset="0"/>
              <a:cs typeface="Arial" panose="020B0604020202020204" pitchFamily="34" charset="0"/>
            </a:rPr>
            <a:t>Auffangeinrichtungen </a:t>
          </a:r>
          <a:r>
            <a:rPr lang="de-DE" sz="1600" kern="1200" dirty="0">
              <a:latin typeface="Arial" panose="020B0604020202020204" pitchFamily="34" charset="0"/>
              <a:cs typeface="Arial" panose="020B0604020202020204" pitchFamily="34" charset="0"/>
            </a:rPr>
            <a:t>vorhanden sein. </a:t>
          </a:r>
        </a:p>
        <a:p>
          <a:pPr marL="171450" lvl="1" indent="-171450" algn="l" defTabSz="711200">
            <a:lnSpc>
              <a:spcPct val="90000"/>
            </a:lnSpc>
            <a:spcBef>
              <a:spcPct val="0"/>
            </a:spcBef>
            <a:spcAft>
              <a:spcPct val="20000"/>
            </a:spcAft>
            <a:buFont typeface="Arial" panose="020B0604020202020204" pitchFamily="34" charset="0"/>
            <a:buChar char="•"/>
          </a:pPr>
          <a:r>
            <a:rPr lang="de-DE" sz="1600" kern="1200" dirty="0">
              <a:latin typeface="Arial" panose="020B0604020202020204" pitchFamily="34" charset="0"/>
              <a:cs typeface="Arial" panose="020B0604020202020204" pitchFamily="34" charset="0"/>
            </a:rPr>
            <a:t>Beispiele: Schutznetze, Fanggerüste </a:t>
          </a:r>
        </a:p>
        <a:p>
          <a:pPr marL="171450" lvl="1" indent="-171450" algn="l" defTabSz="800100">
            <a:lnSpc>
              <a:spcPct val="90000"/>
            </a:lnSpc>
            <a:spcBef>
              <a:spcPct val="0"/>
            </a:spcBef>
            <a:spcAft>
              <a:spcPct val="20000"/>
            </a:spcAft>
            <a:buFont typeface="Arial" panose="020B0604020202020204" pitchFamily="34" charset="0"/>
            <a:buNone/>
          </a:pPr>
          <a:endParaRPr lang="de-DE" sz="1800" kern="1200" dirty="0"/>
        </a:p>
      </dsp:txBody>
      <dsp:txXfrm>
        <a:off x="0" y="1800197"/>
        <a:ext cx="11231457" cy="853852"/>
      </dsp:txXfrm>
    </dsp:sp>
    <dsp:sp modelId="{D8C04F71-4FA8-4532-AFA1-04FBC2BA39F5}">
      <dsp:nvSpPr>
        <dsp:cNvPr id="0" name=""/>
        <dsp:cNvSpPr/>
      </dsp:nvSpPr>
      <dsp:spPr>
        <a:xfrm>
          <a:off x="0" y="2520283"/>
          <a:ext cx="11231457" cy="6479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de-DE" sz="1800" b="1" kern="1200" dirty="0">
              <a:solidFill>
                <a:prstClr val="white"/>
              </a:solidFill>
              <a:latin typeface="Arial" panose="020B0604020202020204" pitchFamily="34" charset="0"/>
              <a:ea typeface="+mn-ea"/>
              <a:cs typeface="Arial" panose="020B0604020202020204" pitchFamily="34" charset="0"/>
            </a:rPr>
            <a:t>Tertiäre Maßnahme: Persönliche Schutzausrüstung</a:t>
          </a:r>
        </a:p>
      </dsp:txBody>
      <dsp:txXfrm>
        <a:off x="31633" y="2551916"/>
        <a:ext cx="11168191" cy="5847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B51A8D-0E74-40BC-AE41-1EDAD05F0A88}" type="datetimeFigureOut">
              <a:rPr lang="de-DE" smtClean="0"/>
              <a:pPr/>
              <a:t>18.12.2025</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4A5948-EBBC-4295-B51E-00EC22312DB5}" type="slidenum">
              <a:rPr lang="de-DE" smtClean="0"/>
              <a:pPr/>
              <a:t>‹Nr.›</a:t>
            </a:fld>
            <a:endParaRPr lang="de-DE" dirty="0"/>
          </a:p>
        </p:txBody>
      </p:sp>
    </p:spTree>
    <p:extLst>
      <p:ext uri="{BB962C8B-B14F-4D97-AF65-F5344CB8AC3E}">
        <p14:creationId xmlns:p14="http://schemas.microsoft.com/office/powerpoint/2010/main" val="312060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64BD7C5-CBE9-445C-A975-61468FDCDE8A}" type="slidenum">
              <a:rPr lang="de-DE" smtClean="0"/>
              <a:pPr>
                <a:defRPr/>
              </a:pPr>
              <a:t>2</a:t>
            </a:fld>
            <a:endParaRPr lang="de-DE" dirty="0"/>
          </a:p>
        </p:txBody>
      </p:sp>
    </p:spTree>
    <p:extLst>
      <p:ext uri="{BB962C8B-B14F-4D97-AF65-F5344CB8AC3E}">
        <p14:creationId xmlns:p14="http://schemas.microsoft.com/office/powerpoint/2010/main" val="2526111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ltLang="de-DE" dirty="0"/>
          </a:p>
        </p:txBody>
      </p:sp>
      <p:sp>
        <p:nvSpPr>
          <p:cNvPr id="4710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B43372-C3FC-43D1-81F7-6FEAB8B70573}" type="slidenum">
              <a:rPr lang="de-DE" altLang="de-DE" smtClean="0">
                <a:ea typeface="ＭＳ Ｐゴシック" pitchFamily="1" charset="-128"/>
              </a:rPr>
              <a:pPr/>
              <a:t>38</a:t>
            </a:fld>
            <a:endParaRPr lang="de-DE" altLang="de-DE" dirty="0">
              <a:ea typeface="ＭＳ Ｐゴシック" pitchFamily="1" charset="-128"/>
            </a:endParaRPr>
          </a:p>
        </p:txBody>
      </p:sp>
    </p:spTree>
    <p:extLst>
      <p:ext uri="{BB962C8B-B14F-4D97-AF65-F5344CB8AC3E}">
        <p14:creationId xmlns:p14="http://schemas.microsoft.com/office/powerpoint/2010/main" val="10263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40</a:t>
            </a:fld>
            <a:endParaRPr lang="de-DE" dirty="0"/>
          </a:p>
        </p:txBody>
      </p:sp>
    </p:spTree>
    <p:extLst>
      <p:ext uri="{BB962C8B-B14F-4D97-AF65-F5344CB8AC3E}">
        <p14:creationId xmlns:p14="http://schemas.microsoft.com/office/powerpoint/2010/main" val="370235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1DA3F-4DB3-B47C-23AE-E641E18978F8}"/>
            </a:ext>
          </a:extLst>
        </p:cNvPr>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63D5B427-128C-AA9B-12E7-7F07C675BD2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izenplatzhalter 2">
            <a:extLst>
              <a:ext uri="{FF2B5EF4-FFF2-40B4-BE49-F238E27FC236}">
                <a16:creationId xmlns:a16="http://schemas.microsoft.com/office/drawing/2014/main" id="{4156F4D0-E457-53FB-600F-F662514CB83B}"/>
              </a:ext>
            </a:extLst>
          </p:cNvPr>
          <p:cNvSpPr>
            <a:spLocks noGrp="1"/>
          </p:cNvSpPr>
          <p:nvPr>
            <p:ph type="body" idx="1"/>
          </p:nvPr>
        </p:nvSpPr>
        <p:spPr bwMode="auto">
          <a:noFill/>
        </p:spPr>
        <p:txBody>
          <a:bodyPr wrap="square" numCol="1" anchor="t" anchorCtr="0" compatLnSpc="1">
            <a:prstTxWarp prst="textNoShape">
              <a:avLst/>
            </a:prstTxWarp>
          </a:bodyPr>
          <a:lstStyle/>
          <a:p>
            <a:endParaRPr lang="de-DE" altLang="de-DE" dirty="0"/>
          </a:p>
        </p:txBody>
      </p:sp>
      <p:sp>
        <p:nvSpPr>
          <p:cNvPr id="47108" name="Foliennummernplatzhalter 3">
            <a:extLst>
              <a:ext uri="{FF2B5EF4-FFF2-40B4-BE49-F238E27FC236}">
                <a16:creationId xmlns:a16="http://schemas.microsoft.com/office/drawing/2014/main" id="{1A41CA74-2B92-1E3D-8D10-9DB50F9822B9}"/>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B43372-C3FC-43D1-81F7-6FEAB8B70573}" type="slidenum">
              <a:rPr lang="de-DE" altLang="de-DE" smtClean="0">
                <a:ea typeface="ＭＳ Ｐゴシック" pitchFamily="1" charset="-128"/>
              </a:rPr>
              <a:pPr/>
              <a:t>46</a:t>
            </a:fld>
            <a:endParaRPr lang="de-DE" altLang="de-DE" dirty="0">
              <a:ea typeface="ＭＳ Ｐゴシック" pitchFamily="1" charset="-128"/>
            </a:endParaRPr>
          </a:p>
        </p:txBody>
      </p:sp>
    </p:spTree>
    <p:extLst>
      <p:ext uri="{BB962C8B-B14F-4D97-AF65-F5344CB8AC3E}">
        <p14:creationId xmlns:p14="http://schemas.microsoft.com/office/powerpoint/2010/main" val="15509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ltLang="de-DE" dirty="0"/>
          </a:p>
        </p:txBody>
      </p:sp>
      <p:sp>
        <p:nvSpPr>
          <p:cNvPr id="4710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B43372-C3FC-43D1-81F7-6FEAB8B70573}" type="slidenum">
              <a:rPr lang="de-DE" altLang="de-DE" smtClean="0">
                <a:ea typeface="ＭＳ Ｐゴシック" pitchFamily="1" charset="-128"/>
              </a:rPr>
              <a:pPr/>
              <a:t>51</a:t>
            </a:fld>
            <a:endParaRPr lang="de-DE" altLang="de-DE" dirty="0">
              <a:ea typeface="ＭＳ Ｐゴシック" pitchFamily="1" charset="-128"/>
            </a:endParaRPr>
          </a:p>
        </p:txBody>
      </p:sp>
    </p:spTree>
    <p:extLst>
      <p:ext uri="{BB962C8B-B14F-4D97-AF65-F5344CB8AC3E}">
        <p14:creationId xmlns:p14="http://schemas.microsoft.com/office/powerpoint/2010/main" val="1416061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52</a:t>
            </a:fld>
            <a:endParaRPr lang="de-DE" dirty="0"/>
          </a:p>
        </p:txBody>
      </p:sp>
    </p:spTree>
    <p:extLst>
      <p:ext uri="{BB962C8B-B14F-4D97-AF65-F5344CB8AC3E}">
        <p14:creationId xmlns:p14="http://schemas.microsoft.com/office/powerpoint/2010/main" val="380261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53</a:t>
            </a:fld>
            <a:endParaRPr lang="de-DE" dirty="0"/>
          </a:p>
        </p:txBody>
      </p:sp>
    </p:spTree>
    <p:extLst>
      <p:ext uri="{BB962C8B-B14F-4D97-AF65-F5344CB8AC3E}">
        <p14:creationId xmlns:p14="http://schemas.microsoft.com/office/powerpoint/2010/main" val="1776120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55</a:t>
            </a:fld>
            <a:endParaRPr lang="de-DE" dirty="0"/>
          </a:p>
        </p:txBody>
      </p:sp>
    </p:spTree>
    <p:extLst>
      <p:ext uri="{BB962C8B-B14F-4D97-AF65-F5344CB8AC3E}">
        <p14:creationId xmlns:p14="http://schemas.microsoft.com/office/powerpoint/2010/main" val="3037547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06498-CF6D-6CB4-34A2-3293EF6218F7}"/>
            </a:ext>
          </a:extLst>
        </p:cNvPr>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3932FCD8-39AC-B858-E806-EF729C09423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izenplatzhalter 2">
            <a:extLst>
              <a:ext uri="{FF2B5EF4-FFF2-40B4-BE49-F238E27FC236}">
                <a16:creationId xmlns:a16="http://schemas.microsoft.com/office/drawing/2014/main" id="{4A96D05E-65D6-4AB1-5161-1801EA868447}"/>
              </a:ext>
            </a:extLst>
          </p:cNvPr>
          <p:cNvSpPr>
            <a:spLocks noGrp="1"/>
          </p:cNvSpPr>
          <p:nvPr>
            <p:ph type="body" idx="1"/>
          </p:nvPr>
        </p:nvSpPr>
        <p:spPr bwMode="auto">
          <a:noFill/>
        </p:spPr>
        <p:txBody>
          <a:bodyPr wrap="square" numCol="1" anchor="t" anchorCtr="0" compatLnSpc="1">
            <a:prstTxWarp prst="textNoShape">
              <a:avLst/>
            </a:prstTxWarp>
          </a:bodyPr>
          <a:lstStyle/>
          <a:p>
            <a:endParaRPr lang="de-DE" altLang="de-DE" dirty="0"/>
          </a:p>
        </p:txBody>
      </p:sp>
      <p:sp>
        <p:nvSpPr>
          <p:cNvPr id="47108" name="Foliennummernplatzhalter 3">
            <a:extLst>
              <a:ext uri="{FF2B5EF4-FFF2-40B4-BE49-F238E27FC236}">
                <a16:creationId xmlns:a16="http://schemas.microsoft.com/office/drawing/2014/main" id="{34C4CF39-045E-B1A0-C3DF-34DA1F2D5E9A}"/>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B43372-C3FC-43D1-81F7-6FEAB8B70573}" type="slidenum">
              <a:rPr lang="de-DE" altLang="de-DE" smtClean="0">
                <a:ea typeface="ＭＳ Ｐゴシック" pitchFamily="1" charset="-128"/>
              </a:rPr>
              <a:pPr/>
              <a:t>59</a:t>
            </a:fld>
            <a:endParaRPr lang="de-DE" altLang="de-DE" dirty="0">
              <a:ea typeface="ＭＳ Ｐゴシック" pitchFamily="1" charset="-128"/>
            </a:endParaRPr>
          </a:p>
        </p:txBody>
      </p:sp>
    </p:spTree>
    <p:extLst>
      <p:ext uri="{BB962C8B-B14F-4D97-AF65-F5344CB8AC3E}">
        <p14:creationId xmlns:p14="http://schemas.microsoft.com/office/powerpoint/2010/main" val="224001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60</a:t>
            </a:fld>
            <a:endParaRPr lang="de-DE" dirty="0"/>
          </a:p>
        </p:txBody>
      </p:sp>
    </p:spTree>
    <p:extLst>
      <p:ext uri="{BB962C8B-B14F-4D97-AF65-F5344CB8AC3E}">
        <p14:creationId xmlns:p14="http://schemas.microsoft.com/office/powerpoint/2010/main" val="2350334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64BD7C5-CBE9-445C-A975-61468FDCDE8A}" type="slidenum">
              <a:rPr lang="de-DE" smtClean="0"/>
              <a:pPr>
                <a:defRPr/>
              </a:pPr>
              <a:t>62</a:t>
            </a:fld>
            <a:endParaRPr lang="de-DE" dirty="0"/>
          </a:p>
        </p:txBody>
      </p:sp>
    </p:spTree>
    <p:extLst>
      <p:ext uri="{BB962C8B-B14F-4D97-AF65-F5344CB8AC3E}">
        <p14:creationId xmlns:p14="http://schemas.microsoft.com/office/powerpoint/2010/main" val="243451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5</a:t>
            </a:fld>
            <a:endParaRPr lang="de-DE" dirty="0"/>
          </a:p>
        </p:txBody>
      </p:sp>
    </p:spTree>
    <p:extLst>
      <p:ext uri="{BB962C8B-B14F-4D97-AF65-F5344CB8AC3E}">
        <p14:creationId xmlns:p14="http://schemas.microsoft.com/office/powerpoint/2010/main" val="938634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6</a:t>
            </a:fld>
            <a:endParaRPr lang="de-DE" dirty="0"/>
          </a:p>
        </p:txBody>
      </p:sp>
    </p:spTree>
    <p:extLst>
      <p:ext uri="{BB962C8B-B14F-4D97-AF65-F5344CB8AC3E}">
        <p14:creationId xmlns:p14="http://schemas.microsoft.com/office/powerpoint/2010/main" val="50840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7</a:t>
            </a:fld>
            <a:endParaRPr lang="de-DE" dirty="0"/>
          </a:p>
        </p:txBody>
      </p:sp>
    </p:spTree>
    <p:extLst>
      <p:ext uri="{BB962C8B-B14F-4D97-AF65-F5344CB8AC3E}">
        <p14:creationId xmlns:p14="http://schemas.microsoft.com/office/powerpoint/2010/main" val="3733207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10</a:t>
            </a:fld>
            <a:endParaRPr lang="de-DE" dirty="0"/>
          </a:p>
        </p:txBody>
      </p:sp>
    </p:spTree>
    <p:extLst>
      <p:ext uri="{BB962C8B-B14F-4D97-AF65-F5344CB8AC3E}">
        <p14:creationId xmlns:p14="http://schemas.microsoft.com/office/powerpoint/2010/main" val="2404546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ltLang="de-DE" dirty="0"/>
          </a:p>
        </p:txBody>
      </p:sp>
      <p:sp>
        <p:nvSpPr>
          <p:cNvPr id="4710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B43372-C3FC-43D1-81F7-6FEAB8B70573}" type="slidenum">
              <a:rPr lang="de-DE" altLang="de-DE" smtClean="0">
                <a:ea typeface="ＭＳ Ｐゴシック" pitchFamily="1" charset="-128"/>
              </a:rPr>
              <a:pPr/>
              <a:t>11</a:t>
            </a:fld>
            <a:endParaRPr lang="de-DE" altLang="de-DE" dirty="0">
              <a:ea typeface="ＭＳ Ｐゴシック" pitchFamily="1" charset="-128"/>
            </a:endParaRPr>
          </a:p>
        </p:txBody>
      </p:sp>
    </p:spTree>
    <p:extLst>
      <p:ext uri="{BB962C8B-B14F-4D97-AF65-F5344CB8AC3E}">
        <p14:creationId xmlns:p14="http://schemas.microsoft.com/office/powerpoint/2010/main" val="102634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159D-EBD1-48F7-14D1-F996F832FF78}"/>
            </a:ext>
          </a:extLst>
        </p:cNvPr>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B376FA98-A597-26AA-E7A8-9D440B6911C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izenplatzhalter 2">
            <a:extLst>
              <a:ext uri="{FF2B5EF4-FFF2-40B4-BE49-F238E27FC236}">
                <a16:creationId xmlns:a16="http://schemas.microsoft.com/office/drawing/2014/main" id="{6DC5EE25-6DD4-CAB2-2216-1042F5281B21}"/>
              </a:ext>
            </a:extLst>
          </p:cNvPr>
          <p:cNvSpPr>
            <a:spLocks noGrp="1"/>
          </p:cNvSpPr>
          <p:nvPr>
            <p:ph type="body" idx="1"/>
          </p:nvPr>
        </p:nvSpPr>
        <p:spPr bwMode="auto">
          <a:noFill/>
        </p:spPr>
        <p:txBody>
          <a:bodyPr wrap="square" numCol="1" anchor="t" anchorCtr="0" compatLnSpc="1">
            <a:prstTxWarp prst="textNoShape">
              <a:avLst/>
            </a:prstTxWarp>
          </a:bodyPr>
          <a:lstStyle/>
          <a:p>
            <a:endParaRPr lang="de-DE" altLang="de-DE" dirty="0"/>
          </a:p>
        </p:txBody>
      </p:sp>
      <p:sp>
        <p:nvSpPr>
          <p:cNvPr id="47108" name="Foliennummernplatzhalter 3">
            <a:extLst>
              <a:ext uri="{FF2B5EF4-FFF2-40B4-BE49-F238E27FC236}">
                <a16:creationId xmlns:a16="http://schemas.microsoft.com/office/drawing/2014/main" id="{C0ADDD6F-7360-7F6D-92B3-6E635F1FA198}"/>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B43372-C3FC-43D1-81F7-6FEAB8B70573}" type="slidenum">
              <a:rPr lang="de-DE" altLang="de-DE" smtClean="0">
                <a:ea typeface="ＭＳ Ｐゴシック" pitchFamily="1" charset="-128"/>
              </a:rPr>
              <a:pPr/>
              <a:t>22</a:t>
            </a:fld>
            <a:endParaRPr lang="de-DE" altLang="de-DE" dirty="0">
              <a:ea typeface="ＭＳ Ｐゴシック" pitchFamily="1" charset="-128"/>
            </a:endParaRPr>
          </a:p>
        </p:txBody>
      </p:sp>
    </p:spTree>
    <p:extLst>
      <p:ext uri="{BB962C8B-B14F-4D97-AF65-F5344CB8AC3E}">
        <p14:creationId xmlns:p14="http://schemas.microsoft.com/office/powerpoint/2010/main" val="181256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23</a:t>
            </a:fld>
            <a:endParaRPr lang="de-DE" dirty="0"/>
          </a:p>
        </p:txBody>
      </p:sp>
    </p:spTree>
    <p:extLst>
      <p:ext uri="{BB962C8B-B14F-4D97-AF65-F5344CB8AC3E}">
        <p14:creationId xmlns:p14="http://schemas.microsoft.com/office/powerpoint/2010/main" val="316796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D4A5948-EBBC-4295-B51E-00EC22312DB5}" type="slidenum">
              <a:rPr lang="de-DE" smtClean="0"/>
              <a:pPr/>
              <a:t>27</a:t>
            </a:fld>
            <a:endParaRPr lang="de-DE" dirty="0"/>
          </a:p>
        </p:txBody>
      </p:sp>
    </p:spTree>
    <p:extLst>
      <p:ext uri="{BB962C8B-B14F-4D97-AF65-F5344CB8AC3E}">
        <p14:creationId xmlns:p14="http://schemas.microsoft.com/office/powerpoint/2010/main" val="2653278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pic>
        <p:nvPicPr>
          <p:cNvPr id="2" name="Bild 1" descr="PlanET_0440©A.Korehnke Kopie.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497868"/>
            <a:ext cx="12192000" cy="3360137"/>
          </a:xfrm>
          <a:prstGeom prst="rect">
            <a:avLst/>
          </a:prstGeom>
        </p:spPr>
      </p:pic>
      <p:sp>
        <p:nvSpPr>
          <p:cNvPr id="21" name="Rectangle 2"/>
          <p:cNvSpPr>
            <a:spLocks noGrp="1" noChangeArrowheads="1"/>
          </p:cNvSpPr>
          <p:nvPr>
            <p:ph type="title" hasCustomPrompt="1"/>
          </p:nvPr>
        </p:nvSpPr>
        <p:spPr bwMode="auto">
          <a:xfrm>
            <a:off x="537215" y="2060848"/>
            <a:ext cx="10465164" cy="14395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3600" b="1">
                <a:solidFill>
                  <a:srgbClr val="0082B0"/>
                </a:solidFill>
                <a:latin typeface="Arial" pitchFamily="34" charset="0"/>
                <a:cs typeface="Arial" pitchFamily="34" charset="0"/>
              </a:defRPr>
            </a:lvl1pPr>
          </a:lstStyle>
          <a:p>
            <a:pPr lvl="0"/>
            <a:r>
              <a:rPr lang="de-DE" dirty="0"/>
              <a:t>Titelmasterformat durch Klicken bearbeiten (Arial, 36, fett)</a:t>
            </a:r>
          </a:p>
        </p:txBody>
      </p:sp>
      <p:pic>
        <p:nvPicPr>
          <p:cNvPr id="10" name="Bild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37349">
            <a:off x="9059025" y="5267173"/>
            <a:ext cx="2279163" cy="1039803"/>
          </a:xfrm>
          <a:prstGeom prst="rect">
            <a:avLst/>
          </a:prstGeom>
        </p:spPr>
      </p:pic>
      <p:sp>
        <p:nvSpPr>
          <p:cNvPr id="7" name="Rectangle 3"/>
          <p:cNvSpPr txBox="1">
            <a:spLocks noChangeArrowheads="1"/>
          </p:cNvSpPr>
          <p:nvPr/>
        </p:nvSpPr>
        <p:spPr bwMode="auto">
          <a:xfrm>
            <a:off x="393264" y="376446"/>
            <a:ext cx="9927205" cy="217865"/>
          </a:xfrm>
          <a:prstGeom prst="rect">
            <a:avLst/>
          </a:prstGeom>
          <a:noFill/>
          <a:ln w="9525">
            <a:noFill/>
            <a:miter lim="800000"/>
            <a:headEnd/>
            <a:tailEnd/>
          </a:ln>
        </p:spPr>
        <p:txBody>
          <a:bodyPr vert="horz" wrap="square" lIns="51435" tIns="25718" rIns="51435" bIns="25718" numCol="1" anchor="b"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1800" b="0">
                <a:solidFill>
                  <a:schemeClr val="accent2"/>
                </a:solidFill>
                <a:latin typeface="Arial Narrow"/>
                <a:ea typeface="+mn-ea"/>
                <a:cs typeface="Arial Narrow"/>
              </a:defRPr>
            </a:lvl1pPr>
            <a:lvl2pPr marL="742950" indent="-285750" algn="l" rtl="0" eaLnBrk="0" fontAlgn="base" hangingPunct="0">
              <a:spcBef>
                <a:spcPct val="20000"/>
              </a:spcBef>
              <a:spcAft>
                <a:spcPct val="0"/>
              </a:spcAft>
              <a:buClr>
                <a:schemeClr val="accent2"/>
              </a:buClr>
              <a:buFont typeface="Times" pitchFamily="1" charset="0"/>
              <a:buChar char="•"/>
              <a:defRPr lang="de-DE" sz="1600" b="0" dirty="0">
                <a:solidFill>
                  <a:schemeClr val="accent2"/>
                </a:solidFill>
                <a:latin typeface="Arial Narrow"/>
                <a:ea typeface="+mn-ea"/>
                <a:cs typeface="Arial Narrow"/>
              </a:defRPr>
            </a:lvl2pPr>
            <a:lvl3pPr marL="1143000" indent="-228600" algn="l" rtl="0" eaLnBrk="0" fontAlgn="base" hangingPunct="0">
              <a:spcBef>
                <a:spcPct val="20000"/>
              </a:spcBef>
              <a:spcAft>
                <a:spcPct val="0"/>
              </a:spcAft>
              <a:buFont typeface="Arial" pitchFamily="34" charset="0"/>
              <a:buChar char="•"/>
              <a:defRPr sz="1600">
                <a:solidFill>
                  <a:srgbClr val="004575"/>
                </a:solidFill>
                <a:latin typeface="Arial Narrow"/>
                <a:ea typeface="+mn-ea"/>
                <a:cs typeface="Arial Narrow"/>
              </a:defRPr>
            </a:lvl3pPr>
            <a:lvl4pPr marL="1600200" indent="-228600" algn="l" rtl="0" eaLnBrk="0" fontAlgn="base" hangingPunct="0">
              <a:spcBef>
                <a:spcPct val="20000"/>
              </a:spcBef>
              <a:spcAft>
                <a:spcPct val="0"/>
              </a:spcAft>
              <a:buClr>
                <a:schemeClr val="accent2"/>
              </a:buClr>
              <a:buChar char="–"/>
              <a:defRPr sz="2000">
                <a:solidFill>
                  <a:schemeClr val="accent2"/>
                </a:solidFill>
                <a:latin typeface="Arial Narrow"/>
                <a:ea typeface="+mn-ea"/>
                <a:cs typeface="Arial Narrow"/>
              </a:defRPr>
            </a:lvl4pPr>
            <a:lvl5pPr marL="2057400" indent="-228600" algn="l" rtl="0" eaLnBrk="0" fontAlgn="base" hangingPunct="0">
              <a:spcBef>
                <a:spcPct val="20000"/>
              </a:spcBef>
              <a:spcAft>
                <a:spcPct val="0"/>
              </a:spcAft>
              <a:buChar char="»"/>
              <a:defRPr sz="2000">
                <a:solidFill>
                  <a:schemeClr val="bg2"/>
                </a:solidFill>
                <a:latin typeface="Arial Narrow"/>
                <a:ea typeface="+mn-ea"/>
                <a:cs typeface="Arial Narrow"/>
              </a:defRPr>
            </a:lvl5pPr>
            <a:lvl6pPr marL="2514600" indent="-228600" algn="l" rtl="0" fontAlgn="base">
              <a:spcBef>
                <a:spcPct val="20000"/>
              </a:spcBef>
              <a:spcAft>
                <a:spcPct val="0"/>
              </a:spcAft>
              <a:buChar char="»"/>
              <a:defRPr>
                <a:solidFill>
                  <a:schemeClr val="bg2"/>
                </a:solidFill>
                <a:latin typeface="+mn-lt"/>
                <a:ea typeface="+mn-ea"/>
              </a:defRPr>
            </a:lvl6pPr>
            <a:lvl7pPr marL="2971800" indent="-228600" algn="l" rtl="0" fontAlgn="base">
              <a:spcBef>
                <a:spcPct val="20000"/>
              </a:spcBef>
              <a:spcAft>
                <a:spcPct val="0"/>
              </a:spcAft>
              <a:buChar char="»"/>
              <a:defRPr>
                <a:solidFill>
                  <a:schemeClr val="bg2"/>
                </a:solidFill>
                <a:latin typeface="+mn-lt"/>
                <a:ea typeface="+mn-ea"/>
              </a:defRPr>
            </a:lvl7pPr>
            <a:lvl8pPr marL="3429000" indent="-228600" algn="l" rtl="0" fontAlgn="base">
              <a:spcBef>
                <a:spcPct val="20000"/>
              </a:spcBef>
              <a:spcAft>
                <a:spcPct val="0"/>
              </a:spcAft>
              <a:buChar char="»"/>
              <a:defRPr>
                <a:solidFill>
                  <a:schemeClr val="bg2"/>
                </a:solidFill>
                <a:latin typeface="+mn-lt"/>
                <a:ea typeface="+mn-ea"/>
              </a:defRPr>
            </a:lvl8pPr>
            <a:lvl9pPr marL="3886200" indent="-228600" algn="l" rtl="0" fontAlgn="base">
              <a:spcBef>
                <a:spcPct val="20000"/>
              </a:spcBef>
              <a:spcAft>
                <a:spcPct val="0"/>
              </a:spcAft>
              <a:buChar char="»"/>
              <a:defRPr>
                <a:solidFill>
                  <a:schemeClr val="bg2"/>
                </a:solidFill>
                <a:latin typeface="+mn-lt"/>
                <a:ea typeface="+mn-ea"/>
              </a:defRPr>
            </a:lvl9pPr>
          </a:lstStyle>
          <a:p>
            <a:pPr marL="0" indent="0">
              <a:spcBef>
                <a:spcPts val="0"/>
              </a:spcBef>
              <a:buNone/>
            </a:pPr>
            <a:r>
              <a:rPr lang="de-DE" sz="1200" b="0" i="0" kern="1200" dirty="0">
                <a:solidFill>
                  <a:schemeClr val="bg1">
                    <a:lumMod val="50000"/>
                  </a:schemeClr>
                </a:solidFill>
                <a:latin typeface="Arial" panose="020B0604020202020204" pitchFamily="34" charset="0"/>
                <a:ea typeface="+mn-ea"/>
                <a:cs typeface="Arial" panose="020B0604020202020204" pitchFamily="34" charset="0"/>
              </a:rPr>
              <a:t>Qualifizierung im Schulungsverbund Biogas – Fachkunde sichere Instandhaltung</a:t>
            </a:r>
          </a:p>
        </p:txBody>
      </p:sp>
      <p:pic>
        <p:nvPicPr>
          <p:cNvPr id="8" name="Grafik 7"/>
          <p:cNvPicPr>
            <a:picLocks noChangeAspect="1"/>
          </p:cNvPicPr>
          <p:nvPr/>
        </p:nvPicPr>
        <p:blipFill>
          <a:blip r:embed="rId4" cstate="print"/>
          <a:stretch>
            <a:fillRect/>
          </a:stretch>
        </p:blipFill>
        <p:spPr>
          <a:xfrm>
            <a:off x="10746903" y="188640"/>
            <a:ext cx="1016264" cy="580492"/>
          </a:xfrm>
          <a:prstGeom prst="rect">
            <a:avLst/>
          </a:prstGeom>
          <a:solidFill>
            <a:schemeClr val="bg1"/>
          </a:solidFill>
        </p:spPr>
      </p:pic>
      <p:pic>
        <p:nvPicPr>
          <p:cNvPr id="9" name="Bild 1" descr="PlanET_0440©A.Korehnke Kopie.jpg">
            <a:extLst>
              <a:ext uri="{FF2B5EF4-FFF2-40B4-BE49-F238E27FC236}">
                <a16:creationId xmlns:a16="http://schemas.microsoft.com/office/drawing/2014/main" id="{8A370F70-FCC7-4C3C-A150-203C78FDC5A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497864"/>
            <a:ext cx="12192000" cy="3360137"/>
          </a:xfrm>
          <a:prstGeom prst="rect">
            <a:avLst/>
          </a:prstGeom>
        </p:spPr>
      </p:pic>
      <p:pic>
        <p:nvPicPr>
          <p:cNvPr id="11" name="Bild 9">
            <a:extLst>
              <a:ext uri="{FF2B5EF4-FFF2-40B4-BE49-F238E27FC236}">
                <a16:creationId xmlns:a16="http://schemas.microsoft.com/office/drawing/2014/main" id="{102E7248-EF71-4530-B674-3FBE78B7D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37349">
            <a:off x="9059025" y="5267169"/>
            <a:ext cx="2279163" cy="1039803"/>
          </a:xfrm>
          <a:prstGeom prst="rect">
            <a:avLst/>
          </a:prstGeom>
        </p:spPr>
      </p:pic>
    </p:spTree>
    <p:extLst>
      <p:ext uri="{BB962C8B-B14F-4D97-AF65-F5344CB8AC3E}">
        <p14:creationId xmlns:p14="http://schemas.microsoft.com/office/powerpoint/2010/main" val="149731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31373" y="6400800"/>
            <a:ext cx="2976331" cy="457200"/>
          </a:xfrm>
        </p:spPr>
        <p:txBody>
          <a:bodyPr/>
          <a:lstStyle>
            <a:lvl1pPr>
              <a:defRPr sz="1000"/>
            </a:lvl1pPr>
          </a:lstStyle>
          <a:p>
            <a:r>
              <a:rPr lang="de-DE"/>
              <a:t>Schulung 2025/2026</a:t>
            </a:r>
            <a:endParaRPr lang="de-DE" dirty="0"/>
          </a:p>
        </p:txBody>
      </p:sp>
      <p:sp>
        <p:nvSpPr>
          <p:cNvPr id="4" name="Foliennummernplatzhalter 3"/>
          <p:cNvSpPr>
            <a:spLocks noGrp="1"/>
          </p:cNvSpPr>
          <p:nvPr>
            <p:ph type="sldNum" sz="quarter" idx="11"/>
          </p:nvPr>
        </p:nvSpPr>
        <p:spPr/>
        <p:txBody>
          <a:bodyPr/>
          <a:lstStyle>
            <a:lvl1pPr algn="ctr">
              <a:defRPr sz="1000"/>
            </a:lvl1pPr>
          </a:lstStyle>
          <a:p>
            <a:fld id="{D42DA815-CE49-4499-B3BB-5F7C969A1704}" type="slidenum">
              <a:rPr lang="de-DE" smtClean="0"/>
              <a:pPr/>
              <a:t>‹Nr.›</a:t>
            </a:fld>
            <a:endParaRPr lang="de-DE" dirty="0"/>
          </a:p>
        </p:txBody>
      </p:sp>
      <p:sp>
        <p:nvSpPr>
          <p:cNvPr id="10" name="Rechteck 9"/>
          <p:cNvSpPr/>
          <p:nvPr/>
        </p:nvSpPr>
        <p:spPr bwMode="auto">
          <a:xfrm>
            <a:off x="529167" y="332656"/>
            <a:ext cx="5374812"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indent="0" algn="l" defTabSz="514350" rtl="0" eaLnBrk="0" fontAlgn="base" latinLnBrk="0" hangingPunct="0">
              <a:lnSpc>
                <a:spcPct val="100000"/>
              </a:lnSpc>
              <a:spcBef>
                <a:spcPct val="0"/>
              </a:spcBef>
              <a:spcAft>
                <a:spcPct val="0"/>
              </a:spcAft>
              <a:buClrTx/>
              <a:buSzTx/>
              <a:buFontTx/>
              <a:buNone/>
              <a:tabLst/>
            </a:pPr>
            <a:endParaRPr kumimoji="0" lang="de-DE" sz="900" b="0" i="0" u="none" strike="noStrike" cap="none" normalizeH="0" baseline="0" dirty="0" err="1">
              <a:ln>
                <a:noFill/>
              </a:ln>
              <a:solidFill>
                <a:srgbClr val="0082B0"/>
              </a:solidFill>
              <a:effectLst/>
              <a:latin typeface="+mn-lt"/>
              <a:ea typeface="ＭＳ Ｐゴシック" pitchFamily="1" charset="-128"/>
            </a:endParaRPr>
          </a:p>
        </p:txBody>
      </p:sp>
      <p:sp>
        <p:nvSpPr>
          <p:cNvPr id="11" name="Titel 1"/>
          <p:cNvSpPr>
            <a:spLocks noGrp="1"/>
          </p:cNvSpPr>
          <p:nvPr>
            <p:ph type="title" hasCustomPrompt="1"/>
          </p:nvPr>
        </p:nvSpPr>
        <p:spPr>
          <a:xfrm>
            <a:off x="529170" y="228600"/>
            <a:ext cx="7871089" cy="1143000"/>
          </a:xfrm>
        </p:spPr>
        <p:txBody>
          <a:bodyPr anchor="ctr"/>
          <a:lstStyle>
            <a:lvl1pPr>
              <a:defRPr lang="de-DE" sz="2800" b="1" kern="1200" dirty="0">
                <a:solidFill>
                  <a:srgbClr val="0082B0"/>
                </a:solidFill>
                <a:latin typeface="Arial" pitchFamily="34" charset="0"/>
                <a:ea typeface="ＭＳ Ｐゴシック" pitchFamily="1" charset="-128"/>
                <a:cs typeface="Arial" pitchFamily="34" charset="0"/>
              </a:defRPr>
            </a:lvl1pPr>
          </a:lstStyle>
          <a:p>
            <a:r>
              <a:rPr lang="de-DE" dirty="0"/>
              <a:t>Agenda (Arial, 28, fett)</a:t>
            </a:r>
          </a:p>
        </p:txBody>
      </p:sp>
      <p:sp>
        <p:nvSpPr>
          <p:cNvPr id="7" name="Textplatzhalter 4"/>
          <p:cNvSpPr>
            <a:spLocks noGrp="1"/>
          </p:cNvSpPr>
          <p:nvPr>
            <p:ph type="body" sz="quarter" idx="13" hasCustomPrompt="1"/>
          </p:nvPr>
        </p:nvSpPr>
        <p:spPr>
          <a:xfrm>
            <a:off x="529169" y="1556792"/>
            <a:ext cx="11178119" cy="4536504"/>
          </a:xfrm>
          <a:prstGeom prst="rect">
            <a:avLst/>
          </a:prstGeom>
        </p:spPr>
        <p:txBody>
          <a:bodyPr/>
          <a:lstStyle>
            <a:lvl1pPr marL="257175" indent="-257175">
              <a:buClr>
                <a:srgbClr val="007FAC"/>
              </a:buClr>
              <a:buFont typeface="+mj-lt"/>
              <a:buAutoNum type="arabicPeriod"/>
              <a:defRPr sz="2000" b="0" baseline="0">
                <a:solidFill>
                  <a:schemeClr val="accent4"/>
                </a:solidFill>
                <a:latin typeface="Arial" pitchFamily="34" charset="0"/>
                <a:cs typeface="Arial" pitchFamily="34" charset="0"/>
              </a:defRPr>
            </a:lvl1pPr>
            <a:lvl2pPr marL="417910" indent="-160735">
              <a:buClrTx/>
              <a:buFont typeface="Arial"/>
              <a:buChar char="•"/>
              <a:defRPr sz="1013">
                <a:solidFill>
                  <a:srgbClr val="0082B0"/>
                </a:solidFill>
                <a:latin typeface="Arial" pitchFamily="34" charset="0"/>
                <a:cs typeface="Arial" pitchFamily="34" charset="0"/>
              </a:defRPr>
            </a:lvl2pPr>
            <a:lvl3pPr marL="642938" indent="-128588">
              <a:buClrTx/>
              <a:buFont typeface="Arial"/>
              <a:buChar char="•"/>
              <a:defRPr sz="1013">
                <a:solidFill>
                  <a:srgbClr val="0082B0"/>
                </a:solidFill>
                <a:latin typeface="Arial" pitchFamily="34" charset="0"/>
                <a:cs typeface="Arial" pitchFamily="34" charset="0"/>
              </a:defRPr>
            </a:lvl3pPr>
            <a:lvl4pPr marL="900113" indent="-128588">
              <a:buClrTx/>
              <a:buFont typeface="Arial"/>
              <a:buChar char="•"/>
              <a:defRPr sz="1013">
                <a:solidFill>
                  <a:srgbClr val="0082B0"/>
                </a:solidFill>
                <a:latin typeface="Arial" pitchFamily="34" charset="0"/>
                <a:cs typeface="Arial" pitchFamily="34" charset="0"/>
              </a:defRPr>
            </a:lvl4pPr>
            <a:lvl5pPr marL="1157288" marR="0" indent="-128588" algn="l" defTabSz="514350" rtl="0" eaLnBrk="1" fontAlgn="base" latinLnBrk="0" hangingPunct="1">
              <a:lnSpc>
                <a:spcPct val="100000"/>
              </a:lnSpc>
              <a:spcBef>
                <a:spcPct val="20000"/>
              </a:spcBef>
              <a:spcAft>
                <a:spcPct val="0"/>
              </a:spcAft>
              <a:buClrTx/>
              <a:buSzTx/>
              <a:buFont typeface="Arial"/>
              <a:buNone/>
              <a:tabLst/>
              <a:defRPr lang="de-DE" sz="2000" b="0" i="0" dirty="0" smtClean="0">
                <a:solidFill>
                  <a:srgbClr val="0082B0"/>
                </a:solidFill>
                <a:latin typeface="Arial" pitchFamily="34" charset="0"/>
                <a:ea typeface="+mn-ea"/>
                <a:cs typeface="Arial" pitchFamily="34" charset="0"/>
              </a:defRPr>
            </a:lvl5pPr>
          </a:lstStyle>
          <a:p>
            <a:pPr lvl="0"/>
            <a:r>
              <a:rPr lang="de-DE" dirty="0"/>
              <a:t>Arial (20)</a:t>
            </a:r>
          </a:p>
          <a:p>
            <a:pPr lvl="0"/>
            <a:r>
              <a:rPr lang="de-DE" dirty="0"/>
              <a:t>Arial (20)</a:t>
            </a:r>
          </a:p>
          <a:p>
            <a:pPr lvl="0"/>
            <a:r>
              <a:rPr lang="de-DE" dirty="0"/>
              <a:t>Arial (20)</a:t>
            </a:r>
          </a:p>
          <a:p>
            <a:pPr lvl="0"/>
            <a:r>
              <a:rPr lang="de-DE" dirty="0"/>
              <a:t>Aktuell zu behandelnder Punkt in normalem blau anzeigen……</a:t>
            </a:r>
          </a:p>
          <a:p>
            <a:pPr lvl="4"/>
            <a:endParaRPr lang="de-DE" dirty="0"/>
          </a:p>
          <a:p>
            <a:pPr lvl="4"/>
            <a:endParaRPr lang="de-DE" dirty="0"/>
          </a:p>
          <a:p>
            <a:pPr lvl="4"/>
            <a:endParaRPr lang="de-DE" dirty="0"/>
          </a:p>
        </p:txBody>
      </p:sp>
    </p:spTree>
    <p:extLst>
      <p:ext uri="{BB962C8B-B14F-4D97-AF65-F5344CB8AC3E}">
        <p14:creationId xmlns:p14="http://schemas.microsoft.com/office/powerpoint/2010/main" val="212656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529170" y="228600"/>
            <a:ext cx="7775079" cy="1143000"/>
          </a:xfrm>
        </p:spPr>
        <p:txBody>
          <a:bodyPr anchor="ctr"/>
          <a:lstStyle>
            <a:lvl1pPr>
              <a:defRPr lang="de-DE" sz="2800" b="1" kern="1200" dirty="0">
                <a:solidFill>
                  <a:srgbClr val="0082B0"/>
                </a:solidFill>
                <a:latin typeface="Arial" pitchFamily="34" charset="0"/>
                <a:ea typeface="ＭＳ Ｐゴシック" pitchFamily="1" charset="-128"/>
                <a:cs typeface="Arial" pitchFamily="34" charset="0"/>
              </a:defRPr>
            </a:lvl1pPr>
          </a:lstStyle>
          <a:p>
            <a:r>
              <a:rPr lang="de-DE" dirty="0"/>
              <a:t>Titelmasterformat durch Klicken bearbeiten (Arial, 28, fett)</a:t>
            </a:r>
          </a:p>
        </p:txBody>
      </p:sp>
      <p:sp>
        <p:nvSpPr>
          <p:cNvPr id="4" name="Rectangle 4"/>
          <p:cNvSpPr>
            <a:spLocks noGrp="1" noChangeArrowheads="1"/>
          </p:cNvSpPr>
          <p:nvPr>
            <p:ph type="dt" sz="half" idx="10"/>
          </p:nvPr>
        </p:nvSpPr>
        <p:spPr>
          <a:xfrm>
            <a:off x="431373" y="6400800"/>
            <a:ext cx="2976331" cy="457200"/>
          </a:xfrm>
          <a:ln/>
        </p:spPr>
        <p:txBody>
          <a:bodyPr/>
          <a:lstStyle>
            <a:lvl1pPr>
              <a:defRPr sz="1000">
                <a:solidFill>
                  <a:srgbClr val="0082B0"/>
                </a:solidFill>
                <a:latin typeface="Arial" pitchFamily="34" charset="0"/>
                <a:cs typeface="Arial" pitchFamily="34" charset="0"/>
              </a:defRPr>
            </a:lvl1pPr>
          </a:lstStyle>
          <a:p>
            <a:r>
              <a:rPr lang="de-DE"/>
              <a:t>Schulung 2025/2026</a:t>
            </a:r>
            <a:endParaRPr lang="de-DE" dirty="0"/>
          </a:p>
        </p:txBody>
      </p:sp>
      <p:sp>
        <p:nvSpPr>
          <p:cNvPr id="6" name="Rectangle 6"/>
          <p:cNvSpPr>
            <a:spLocks noGrp="1" noChangeArrowheads="1"/>
          </p:cNvSpPr>
          <p:nvPr>
            <p:ph type="sldNum" sz="quarter" idx="12"/>
          </p:nvPr>
        </p:nvSpPr>
        <p:spPr>
          <a:ln/>
        </p:spPr>
        <p:txBody>
          <a:bodyPr/>
          <a:lstStyle>
            <a:lvl1pPr algn="ctr">
              <a:defRPr sz="1000">
                <a:solidFill>
                  <a:srgbClr val="0082B0"/>
                </a:solidFill>
                <a:latin typeface="Arial" pitchFamily="34" charset="0"/>
                <a:cs typeface="Arial" pitchFamily="34" charset="0"/>
              </a:defRPr>
            </a:lvl1pPr>
          </a:lstStyle>
          <a:p>
            <a:fld id="{D42DA815-CE49-4499-B3BB-5F7C969A1704}" type="slidenum">
              <a:rPr lang="de-DE" smtClean="0"/>
              <a:pPr/>
              <a:t>‹Nr.›</a:t>
            </a:fld>
            <a:endParaRPr lang="de-DE" dirty="0"/>
          </a:p>
        </p:txBody>
      </p:sp>
      <p:sp>
        <p:nvSpPr>
          <p:cNvPr id="5" name="Textplatzhalter 4"/>
          <p:cNvSpPr>
            <a:spLocks noGrp="1"/>
          </p:cNvSpPr>
          <p:nvPr>
            <p:ph type="body" sz="quarter" idx="13" hasCustomPrompt="1"/>
          </p:nvPr>
        </p:nvSpPr>
        <p:spPr>
          <a:xfrm>
            <a:off x="529169" y="1556792"/>
            <a:ext cx="11178119" cy="4536504"/>
          </a:xfrm>
          <a:prstGeom prst="rect">
            <a:avLst/>
          </a:prstGeom>
        </p:spPr>
        <p:txBody>
          <a:bodyPr/>
          <a:lstStyle>
            <a:lvl1pPr marL="0" indent="0">
              <a:buClr>
                <a:srgbClr val="007FAC"/>
              </a:buClr>
              <a:buFont typeface="Arial" pitchFamily="34" charset="0"/>
              <a:buNone/>
              <a:defRPr sz="2000" b="1">
                <a:solidFill>
                  <a:schemeClr val="accent1"/>
                </a:solidFill>
                <a:latin typeface="Arial" pitchFamily="34" charset="0"/>
                <a:cs typeface="Arial" pitchFamily="34" charset="0"/>
              </a:defRPr>
            </a:lvl1pPr>
            <a:lvl2pPr marL="201811" indent="-201811">
              <a:buClrTx/>
              <a:buFont typeface="Arial" pitchFamily="34" charset="0"/>
              <a:buChar char="•"/>
              <a:defRPr sz="1800">
                <a:solidFill>
                  <a:srgbClr val="0082B0"/>
                </a:solidFill>
                <a:latin typeface="Arial" pitchFamily="34" charset="0"/>
                <a:cs typeface="Arial" pitchFamily="34" charset="0"/>
              </a:defRPr>
            </a:lvl2pPr>
            <a:lvl3pPr marL="404516" indent="-202704">
              <a:buClrTx/>
              <a:buFont typeface="Symbol" pitchFamily="18" charset="2"/>
              <a:buChar char="-"/>
              <a:defRPr sz="1800">
                <a:solidFill>
                  <a:srgbClr val="0082B0"/>
                </a:solidFill>
                <a:latin typeface="Arial" pitchFamily="34" charset="0"/>
                <a:cs typeface="Arial" pitchFamily="34" charset="0"/>
              </a:defRPr>
            </a:lvl3pPr>
            <a:lvl4pPr marL="606326" indent="-201811">
              <a:buClrTx/>
              <a:buFont typeface="Arial"/>
              <a:buChar char="•"/>
              <a:defRPr sz="1800">
                <a:solidFill>
                  <a:srgbClr val="0082B0"/>
                </a:solidFill>
                <a:latin typeface="Arial" pitchFamily="34" charset="0"/>
                <a:cs typeface="Arial" pitchFamily="34" charset="0"/>
              </a:defRPr>
            </a:lvl4pPr>
            <a:lvl5pPr marL="1157288" marR="0" indent="-128588" algn="l" defTabSz="514350" rtl="0" eaLnBrk="1" fontAlgn="base" latinLnBrk="0" hangingPunct="1">
              <a:lnSpc>
                <a:spcPct val="100000"/>
              </a:lnSpc>
              <a:spcBef>
                <a:spcPct val="20000"/>
              </a:spcBef>
              <a:spcAft>
                <a:spcPct val="0"/>
              </a:spcAft>
              <a:buClrTx/>
              <a:buSzTx/>
              <a:buFont typeface="Arial"/>
              <a:buChar char="•"/>
              <a:tabLst/>
              <a:defRPr lang="de-DE" sz="2000" b="0" i="0" baseline="0" dirty="0" smtClean="0">
                <a:solidFill>
                  <a:schemeClr val="accent1"/>
                </a:solidFill>
                <a:latin typeface="Arial" pitchFamily="34" charset="0"/>
                <a:ea typeface="+mn-ea"/>
                <a:cs typeface="Arial" pitchFamily="34" charset="0"/>
              </a:defRPr>
            </a:lvl5pPr>
          </a:lstStyle>
          <a:p>
            <a:pPr lvl="0"/>
            <a:r>
              <a:rPr lang="de-DE" dirty="0"/>
              <a:t>Untertitel (Arial, 20, fett) </a:t>
            </a:r>
          </a:p>
          <a:p>
            <a:pPr lvl="0"/>
            <a:endParaRPr lang="de-DE" dirty="0"/>
          </a:p>
          <a:p>
            <a:pPr lvl="1"/>
            <a:r>
              <a:rPr lang="de-DE" dirty="0"/>
              <a:t>Textmasterformate durch Klicken bearbeiten (Arial, 20)</a:t>
            </a:r>
          </a:p>
          <a:p>
            <a:pPr lvl="2"/>
            <a:r>
              <a:rPr lang="de-DE" dirty="0"/>
              <a:t>Zweite Ebene (Arial, 18)</a:t>
            </a:r>
          </a:p>
          <a:p>
            <a:pPr lvl="3"/>
            <a:r>
              <a:rPr lang="de-DE" dirty="0"/>
              <a:t>Dritte Ebene (Arial, 16)</a:t>
            </a:r>
          </a:p>
          <a:p>
            <a:pPr lvl="4"/>
            <a:endParaRPr lang="de-DE" dirty="0"/>
          </a:p>
          <a:p>
            <a:pPr lvl="4"/>
            <a:endParaRPr lang="de-DE" dirty="0"/>
          </a:p>
          <a:p>
            <a:pPr lvl="4"/>
            <a:endParaRPr lang="de-DE" dirty="0"/>
          </a:p>
          <a:p>
            <a:pPr lvl="4"/>
            <a:endParaRPr lang="de-DE" dirty="0"/>
          </a:p>
        </p:txBody>
      </p:sp>
    </p:spTree>
    <p:extLst>
      <p:ext uri="{BB962C8B-B14F-4D97-AF65-F5344CB8AC3E}">
        <p14:creationId xmlns:p14="http://schemas.microsoft.com/office/powerpoint/2010/main" val="424779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8304245" y="1556792"/>
            <a:ext cx="3278155" cy="4536504"/>
          </a:xfrm>
          <a:prstGeom prst="rect">
            <a:avLst/>
          </a:prstGeom>
        </p:spPr>
        <p:txBody>
          <a:bodyPr/>
          <a:lstStyle>
            <a:lvl1pPr>
              <a:defRPr sz="1800">
                <a:latin typeface="Arial" panose="020B0604020202020204" pitchFamily="34" charset="0"/>
                <a:cs typeface="Arial" panose="020B0604020202020204" pitchFamily="34" charset="0"/>
              </a:defRPr>
            </a:lvl1pPr>
            <a:lvl2pPr>
              <a:defRPr sz="1575">
                <a:latin typeface="Arial" panose="020B0604020202020204" pitchFamily="34" charset="0"/>
                <a:cs typeface="Arial" panose="020B0604020202020204" pitchFamily="34" charset="0"/>
              </a:defRPr>
            </a:lvl2pPr>
            <a:lvl3pPr>
              <a:defRPr sz="1350"/>
            </a:lvl3pPr>
            <a:lvl4pPr>
              <a:defRPr sz="1125"/>
            </a:lvl4pPr>
            <a:lvl5pPr>
              <a:defRPr sz="1125"/>
            </a:lvl5pPr>
            <a:lvl6pPr>
              <a:defRPr sz="1125"/>
            </a:lvl6pPr>
            <a:lvl7pPr>
              <a:defRPr sz="1125"/>
            </a:lvl7pPr>
            <a:lvl8pPr>
              <a:defRPr sz="1125"/>
            </a:lvl8pPr>
            <a:lvl9pPr>
              <a:defRPr sz="1125"/>
            </a:lvl9pPr>
          </a:lstStyle>
          <a:p>
            <a:pPr lvl="0"/>
            <a:r>
              <a:rPr lang="de-DE"/>
              <a:t>Mastertextformat bearbeiten</a:t>
            </a:r>
          </a:p>
          <a:p>
            <a:pPr lvl="1"/>
            <a:r>
              <a:rPr lang="de-DE"/>
              <a:t>Zweite Ebene</a:t>
            </a:r>
          </a:p>
        </p:txBody>
      </p:sp>
      <p:sp>
        <p:nvSpPr>
          <p:cNvPr id="5" name="Datumsplatzhalter 4"/>
          <p:cNvSpPr>
            <a:spLocks noGrp="1"/>
          </p:cNvSpPr>
          <p:nvPr>
            <p:ph type="dt" sz="half" idx="10"/>
          </p:nvPr>
        </p:nvSpPr>
        <p:spPr>
          <a:xfrm>
            <a:off x="431373" y="6400800"/>
            <a:ext cx="2976331" cy="457200"/>
          </a:xfrm>
        </p:spPr>
        <p:txBody>
          <a:bodyPr/>
          <a:lstStyle>
            <a:lvl1pPr>
              <a:defRPr sz="1000"/>
            </a:lvl1pPr>
          </a:lstStyle>
          <a:p>
            <a:r>
              <a:rPr lang="de-DE"/>
              <a:t>Schulung 2025/2026</a:t>
            </a:r>
            <a:endParaRPr lang="de-DE" dirty="0"/>
          </a:p>
        </p:txBody>
      </p:sp>
      <p:sp>
        <p:nvSpPr>
          <p:cNvPr id="7" name="Foliennummernplatzhalter 6"/>
          <p:cNvSpPr>
            <a:spLocks noGrp="1"/>
          </p:cNvSpPr>
          <p:nvPr>
            <p:ph type="sldNum" sz="quarter" idx="12"/>
          </p:nvPr>
        </p:nvSpPr>
        <p:spPr/>
        <p:txBody>
          <a:bodyPr/>
          <a:lstStyle>
            <a:lvl1pPr algn="ctr">
              <a:defRPr sz="1000"/>
            </a:lvl1pPr>
          </a:lstStyle>
          <a:p>
            <a:fld id="{D42DA815-CE49-4499-B3BB-5F7C969A1704}" type="slidenum">
              <a:rPr lang="de-DE" smtClean="0"/>
              <a:pPr/>
              <a:t>‹Nr.›</a:t>
            </a:fld>
            <a:endParaRPr lang="de-DE" dirty="0"/>
          </a:p>
        </p:txBody>
      </p:sp>
      <p:sp>
        <p:nvSpPr>
          <p:cNvPr id="9" name="Textplatzhalter 4"/>
          <p:cNvSpPr>
            <a:spLocks noGrp="1"/>
          </p:cNvSpPr>
          <p:nvPr>
            <p:ph type="body" sz="quarter" idx="13" hasCustomPrompt="1"/>
          </p:nvPr>
        </p:nvSpPr>
        <p:spPr>
          <a:xfrm>
            <a:off x="529166" y="1556792"/>
            <a:ext cx="7679068" cy="4536504"/>
          </a:xfrm>
          <a:prstGeom prst="rect">
            <a:avLst/>
          </a:prstGeom>
        </p:spPr>
        <p:txBody>
          <a:bodyPr/>
          <a:lstStyle>
            <a:lvl1pPr marL="0" indent="0">
              <a:buClr>
                <a:srgbClr val="007FAC"/>
              </a:buClr>
              <a:buFont typeface="Arial" pitchFamily="34" charset="0"/>
              <a:buNone/>
              <a:defRPr sz="2000" b="1">
                <a:solidFill>
                  <a:schemeClr val="accent1"/>
                </a:solidFill>
                <a:latin typeface="Arial" pitchFamily="34" charset="0"/>
                <a:cs typeface="Arial" pitchFamily="34" charset="0"/>
              </a:defRPr>
            </a:lvl1pPr>
            <a:lvl2pPr marL="201811" indent="-201811">
              <a:buClrTx/>
              <a:buFont typeface="Arial" pitchFamily="34" charset="0"/>
              <a:buChar char="•"/>
              <a:defRPr sz="1800">
                <a:solidFill>
                  <a:srgbClr val="0082B0"/>
                </a:solidFill>
                <a:latin typeface="Arial" pitchFamily="34" charset="0"/>
                <a:cs typeface="Arial" pitchFamily="34" charset="0"/>
              </a:defRPr>
            </a:lvl2pPr>
            <a:lvl3pPr marL="404516" indent="-202704">
              <a:buClrTx/>
              <a:buFont typeface="Symbol" pitchFamily="18" charset="2"/>
              <a:buChar char="-"/>
              <a:defRPr sz="1800">
                <a:solidFill>
                  <a:srgbClr val="0082B0"/>
                </a:solidFill>
                <a:latin typeface="Arial" pitchFamily="34" charset="0"/>
                <a:cs typeface="Arial" pitchFamily="34" charset="0"/>
              </a:defRPr>
            </a:lvl3pPr>
            <a:lvl4pPr marL="606326" indent="-201811">
              <a:buClrTx/>
              <a:buFont typeface="Arial"/>
              <a:buChar char="•"/>
              <a:defRPr sz="1800">
                <a:solidFill>
                  <a:srgbClr val="0082B0"/>
                </a:solidFill>
                <a:latin typeface="Arial" pitchFamily="34" charset="0"/>
                <a:cs typeface="Arial" pitchFamily="34" charset="0"/>
              </a:defRPr>
            </a:lvl4pPr>
            <a:lvl5pPr marL="1157288" marR="0" indent="-128588" algn="l" defTabSz="514350" rtl="0" eaLnBrk="1" fontAlgn="base" latinLnBrk="0" hangingPunct="1">
              <a:lnSpc>
                <a:spcPct val="100000"/>
              </a:lnSpc>
              <a:spcBef>
                <a:spcPct val="20000"/>
              </a:spcBef>
              <a:spcAft>
                <a:spcPct val="0"/>
              </a:spcAft>
              <a:buClrTx/>
              <a:buSzTx/>
              <a:buFont typeface="Arial"/>
              <a:buChar char="•"/>
              <a:tabLst/>
              <a:defRPr lang="de-DE" sz="1125" b="0" i="0" baseline="0" dirty="0" smtClean="0">
                <a:solidFill>
                  <a:schemeClr val="accent1"/>
                </a:solidFill>
                <a:latin typeface="Arial" pitchFamily="34" charset="0"/>
                <a:ea typeface="+mn-ea"/>
                <a:cs typeface="Arial" pitchFamily="34" charset="0"/>
              </a:defRPr>
            </a:lvl5pPr>
          </a:lstStyle>
          <a:p>
            <a:pPr lvl="0"/>
            <a:r>
              <a:rPr lang="de-DE" dirty="0"/>
              <a:t>Untertitel (Arial, 20, fett) </a:t>
            </a:r>
          </a:p>
          <a:p>
            <a:pPr lvl="0"/>
            <a:endParaRPr lang="de-DE" dirty="0"/>
          </a:p>
          <a:p>
            <a:pPr lvl="1"/>
            <a:r>
              <a:rPr lang="de-DE" dirty="0"/>
              <a:t>Textmasterformate durch Klicken bearbeiten (Arial, 20)</a:t>
            </a:r>
          </a:p>
          <a:p>
            <a:pPr lvl="2"/>
            <a:r>
              <a:rPr lang="de-DE" dirty="0"/>
              <a:t>Zweite Ebene (Arial, 18)</a:t>
            </a:r>
          </a:p>
          <a:p>
            <a:pPr lvl="3"/>
            <a:r>
              <a:rPr lang="de-DE" dirty="0"/>
              <a:t>Dritte Ebene (Arial, 16)</a:t>
            </a:r>
          </a:p>
          <a:p>
            <a:pPr lvl="4"/>
            <a:endParaRPr lang="de-DE" dirty="0"/>
          </a:p>
          <a:p>
            <a:pPr lvl="4"/>
            <a:endParaRPr lang="de-DE" dirty="0"/>
          </a:p>
          <a:p>
            <a:pPr lvl="4"/>
            <a:endParaRPr lang="de-DE" dirty="0"/>
          </a:p>
          <a:p>
            <a:pPr lvl="4"/>
            <a:endParaRPr lang="de-DE" dirty="0"/>
          </a:p>
        </p:txBody>
      </p:sp>
      <p:sp>
        <p:nvSpPr>
          <p:cNvPr id="10" name="Titel 1"/>
          <p:cNvSpPr>
            <a:spLocks noGrp="1"/>
          </p:cNvSpPr>
          <p:nvPr>
            <p:ph type="title" hasCustomPrompt="1"/>
          </p:nvPr>
        </p:nvSpPr>
        <p:spPr>
          <a:xfrm>
            <a:off x="529170" y="228600"/>
            <a:ext cx="7775079" cy="1143000"/>
          </a:xfrm>
        </p:spPr>
        <p:txBody>
          <a:bodyPr anchor="ctr"/>
          <a:lstStyle>
            <a:lvl1pPr>
              <a:defRPr lang="de-DE" sz="2800" b="1" kern="1200" dirty="0">
                <a:solidFill>
                  <a:srgbClr val="0082B0"/>
                </a:solidFill>
                <a:latin typeface="Arial" pitchFamily="34" charset="0"/>
                <a:ea typeface="ＭＳ Ｐゴシック" pitchFamily="1" charset="-128"/>
                <a:cs typeface="Arial" pitchFamily="34" charset="0"/>
              </a:defRPr>
            </a:lvl1pPr>
          </a:lstStyle>
          <a:p>
            <a:r>
              <a:rPr lang="de-DE" dirty="0"/>
              <a:t>Titelmasterformat durch Klicken bearbeiten (Arial, 28, fett)</a:t>
            </a:r>
          </a:p>
        </p:txBody>
      </p:sp>
    </p:spTree>
    <p:extLst>
      <p:ext uri="{BB962C8B-B14F-4D97-AF65-F5344CB8AC3E}">
        <p14:creationId xmlns:p14="http://schemas.microsoft.com/office/powerpoint/2010/main" val="301019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529170" y="228600"/>
            <a:ext cx="7871089" cy="1143000"/>
          </a:xfrm>
        </p:spPr>
        <p:txBody>
          <a:bodyPr anchor="ctr"/>
          <a:lstStyle>
            <a:lvl1pPr>
              <a:defRPr lang="de-DE" sz="2800" b="1" kern="1200" dirty="0">
                <a:solidFill>
                  <a:srgbClr val="0082B0"/>
                </a:solidFill>
                <a:latin typeface="Arial" pitchFamily="34" charset="0"/>
                <a:ea typeface="ＭＳ Ｐゴシック" pitchFamily="1" charset="-128"/>
                <a:cs typeface="Arial" pitchFamily="34" charset="0"/>
              </a:defRPr>
            </a:lvl1pPr>
          </a:lstStyle>
          <a:p>
            <a:r>
              <a:rPr lang="de-DE" dirty="0"/>
              <a:t>Titelmasterformat durch Klicken bearbeiten (Arial, 28, fett)</a:t>
            </a:r>
          </a:p>
        </p:txBody>
      </p:sp>
      <p:sp>
        <p:nvSpPr>
          <p:cNvPr id="4" name="Rectangle 4"/>
          <p:cNvSpPr>
            <a:spLocks noGrp="1" noChangeArrowheads="1"/>
          </p:cNvSpPr>
          <p:nvPr>
            <p:ph type="dt" sz="half" idx="10"/>
          </p:nvPr>
        </p:nvSpPr>
        <p:spPr>
          <a:xfrm>
            <a:off x="431373" y="6400800"/>
            <a:ext cx="2976331" cy="457200"/>
          </a:xfrm>
          <a:ln/>
        </p:spPr>
        <p:txBody>
          <a:bodyPr/>
          <a:lstStyle>
            <a:lvl1pPr>
              <a:defRPr sz="1000">
                <a:solidFill>
                  <a:srgbClr val="0082B0"/>
                </a:solidFill>
                <a:latin typeface="Arial" pitchFamily="34" charset="0"/>
                <a:cs typeface="Arial" pitchFamily="34" charset="0"/>
              </a:defRPr>
            </a:lvl1pPr>
          </a:lstStyle>
          <a:p>
            <a:r>
              <a:rPr lang="de-DE"/>
              <a:t>Schulung 2025/2026</a:t>
            </a:r>
            <a:endParaRPr lang="de-DE" dirty="0"/>
          </a:p>
        </p:txBody>
      </p:sp>
      <p:sp>
        <p:nvSpPr>
          <p:cNvPr id="6" name="Rectangle 6"/>
          <p:cNvSpPr>
            <a:spLocks noGrp="1" noChangeArrowheads="1"/>
          </p:cNvSpPr>
          <p:nvPr>
            <p:ph type="sldNum" sz="quarter" idx="12"/>
          </p:nvPr>
        </p:nvSpPr>
        <p:spPr>
          <a:ln/>
        </p:spPr>
        <p:txBody>
          <a:bodyPr/>
          <a:lstStyle>
            <a:lvl1pPr algn="ctr">
              <a:defRPr sz="1000">
                <a:solidFill>
                  <a:srgbClr val="0082B0"/>
                </a:solidFill>
                <a:latin typeface="Arial" pitchFamily="34" charset="0"/>
                <a:cs typeface="Arial" pitchFamily="34" charset="0"/>
              </a:defRPr>
            </a:lvl1pPr>
          </a:lstStyle>
          <a:p>
            <a:fld id="{D42DA815-CE49-4499-B3BB-5F7C969A1704}" type="slidenum">
              <a:rPr lang="de-DE" smtClean="0"/>
              <a:pPr/>
              <a:t>‹Nr.›</a:t>
            </a:fld>
            <a:endParaRPr lang="de-DE" dirty="0"/>
          </a:p>
        </p:txBody>
      </p:sp>
      <p:sp>
        <p:nvSpPr>
          <p:cNvPr id="5" name="Textplatzhalter 4"/>
          <p:cNvSpPr>
            <a:spLocks noGrp="1"/>
          </p:cNvSpPr>
          <p:nvPr>
            <p:ph type="body" sz="quarter" idx="13" hasCustomPrompt="1"/>
          </p:nvPr>
        </p:nvSpPr>
        <p:spPr>
          <a:xfrm>
            <a:off x="529169" y="1556792"/>
            <a:ext cx="11178119" cy="4536504"/>
          </a:xfrm>
          <a:prstGeom prst="rect">
            <a:avLst/>
          </a:prstGeom>
        </p:spPr>
        <p:txBody>
          <a:bodyPr/>
          <a:lstStyle>
            <a:lvl1pPr marL="150912" indent="-150912">
              <a:buClr>
                <a:srgbClr val="007FAC"/>
              </a:buClr>
              <a:buFont typeface="Arial" pitchFamily="34" charset="0"/>
              <a:buChar char="•"/>
              <a:defRPr sz="2000" b="0" baseline="0">
                <a:solidFill>
                  <a:srgbClr val="0082B0"/>
                </a:solidFill>
                <a:latin typeface="Arial" pitchFamily="34" charset="0"/>
                <a:cs typeface="Arial" pitchFamily="34" charset="0"/>
              </a:defRPr>
            </a:lvl1pPr>
            <a:lvl2pPr marL="417910" indent="-160735">
              <a:buClrTx/>
              <a:buFont typeface="Arial"/>
              <a:buChar char="•"/>
              <a:defRPr sz="2000">
                <a:solidFill>
                  <a:schemeClr val="accent5"/>
                </a:solidFill>
                <a:latin typeface="Arial" pitchFamily="34" charset="0"/>
                <a:cs typeface="Arial" pitchFamily="34" charset="0"/>
              </a:defRPr>
            </a:lvl2pPr>
            <a:lvl3pPr marL="642938" indent="-128588">
              <a:buClrTx/>
              <a:buFont typeface="Arial"/>
              <a:buChar char="•"/>
              <a:defRPr sz="2000">
                <a:solidFill>
                  <a:schemeClr val="accent2"/>
                </a:solidFill>
                <a:latin typeface="Arial" pitchFamily="34" charset="0"/>
                <a:cs typeface="Arial" pitchFamily="34" charset="0"/>
              </a:defRPr>
            </a:lvl3pPr>
            <a:lvl4pPr marL="900113" indent="-128588">
              <a:buClrTx/>
              <a:buFont typeface="Arial"/>
              <a:buChar char="•"/>
              <a:defRPr sz="2000">
                <a:solidFill>
                  <a:schemeClr val="accent3"/>
                </a:solidFill>
                <a:latin typeface="Arial" pitchFamily="34" charset="0"/>
                <a:cs typeface="Arial" pitchFamily="34" charset="0"/>
              </a:defRPr>
            </a:lvl4pPr>
            <a:lvl5pPr marL="1157288" marR="0" indent="-128588" algn="l" defTabSz="514350" rtl="0" eaLnBrk="1" fontAlgn="base" latinLnBrk="0" hangingPunct="1">
              <a:lnSpc>
                <a:spcPct val="100000"/>
              </a:lnSpc>
              <a:spcBef>
                <a:spcPct val="20000"/>
              </a:spcBef>
              <a:spcAft>
                <a:spcPct val="0"/>
              </a:spcAft>
              <a:buClrTx/>
              <a:buSzTx/>
              <a:buFont typeface="Arial"/>
              <a:buChar char="•"/>
              <a:tabLst/>
              <a:defRPr lang="de-DE" sz="2000" b="0" i="0" baseline="0" dirty="0" smtClean="0">
                <a:solidFill>
                  <a:schemeClr val="tx2"/>
                </a:solidFill>
                <a:latin typeface="Arial" pitchFamily="34" charset="0"/>
                <a:ea typeface="+mn-ea"/>
                <a:cs typeface="Arial" pitchFamily="34" charset="0"/>
              </a:defRPr>
            </a:lvl5pPr>
          </a:lstStyle>
          <a:p>
            <a:pPr lvl="0"/>
            <a:r>
              <a:rPr lang="de-DE" dirty="0"/>
              <a:t>Farbauswahl ergibt sich aus folgenden Designfarben</a:t>
            </a:r>
          </a:p>
          <a:p>
            <a:pPr lvl="1"/>
            <a:r>
              <a:rPr lang="de-DE" dirty="0"/>
              <a:t>Farbe</a:t>
            </a:r>
          </a:p>
          <a:p>
            <a:pPr lvl="2"/>
            <a:r>
              <a:rPr lang="de-DE" dirty="0"/>
              <a:t>Farbe</a:t>
            </a:r>
          </a:p>
          <a:p>
            <a:pPr lvl="3"/>
            <a:r>
              <a:rPr lang="de-DE" dirty="0" err="1"/>
              <a:t>Frabe</a:t>
            </a:r>
            <a:endParaRPr lang="de-DE" dirty="0"/>
          </a:p>
          <a:p>
            <a:pPr lvl="4"/>
            <a:r>
              <a:rPr lang="de-DE" dirty="0"/>
              <a:t>Farbe</a:t>
            </a:r>
          </a:p>
          <a:p>
            <a:pPr lvl="4"/>
            <a:endParaRPr lang="de-DE" dirty="0"/>
          </a:p>
          <a:p>
            <a:pPr lvl="4"/>
            <a:endParaRPr lang="de-DE" dirty="0"/>
          </a:p>
          <a:p>
            <a:pPr lvl="4"/>
            <a:endParaRPr lang="de-DE" dirty="0"/>
          </a:p>
          <a:p>
            <a:pPr lvl="4"/>
            <a:endParaRPr lang="de-DE" dirty="0"/>
          </a:p>
        </p:txBody>
      </p:sp>
    </p:spTree>
    <p:extLst>
      <p:ext uri="{BB962C8B-B14F-4D97-AF65-F5344CB8AC3E}">
        <p14:creationId xmlns:p14="http://schemas.microsoft.com/office/powerpoint/2010/main" val="3020324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2025" baseline="0"/>
            </a:lvl1pPr>
          </a:lstStyle>
          <a:p>
            <a:r>
              <a:rPr lang="de-DE" dirty="0"/>
              <a:t>Titelmasterformat durch Klicken bearbeiten (Arial, 36, fett)</a:t>
            </a:r>
          </a:p>
        </p:txBody>
      </p:sp>
      <p:sp>
        <p:nvSpPr>
          <p:cNvPr id="3" name="Datumsplatzhalter 2"/>
          <p:cNvSpPr>
            <a:spLocks noGrp="1"/>
          </p:cNvSpPr>
          <p:nvPr>
            <p:ph type="dt" sz="half" idx="10"/>
          </p:nvPr>
        </p:nvSpPr>
        <p:spPr>
          <a:xfrm>
            <a:off x="431373" y="6400800"/>
            <a:ext cx="2976331" cy="457200"/>
          </a:xfrm>
        </p:spPr>
        <p:txBody>
          <a:bodyPr/>
          <a:lstStyle>
            <a:lvl1pPr>
              <a:defRPr sz="1000"/>
            </a:lvl1pPr>
          </a:lstStyle>
          <a:p>
            <a:r>
              <a:rPr lang="de-DE"/>
              <a:t>Schulung 2025/2026</a:t>
            </a:r>
            <a:endParaRPr lang="de-DE" dirty="0"/>
          </a:p>
        </p:txBody>
      </p:sp>
      <p:sp>
        <p:nvSpPr>
          <p:cNvPr id="4" name="Foliennummernplatzhalter 3"/>
          <p:cNvSpPr>
            <a:spLocks noGrp="1"/>
          </p:cNvSpPr>
          <p:nvPr>
            <p:ph type="sldNum" sz="quarter" idx="11"/>
          </p:nvPr>
        </p:nvSpPr>
        <p:spPr/>
        <p:txBody>
          <a:bodyPr/>
          <a:lstStyle>
            <a:lvl1pPr algn="ctr">
              <a:defRPr sz="1000"/>
            </a:lvl1pPr>
          </a:lstStyle>
          <a:p>
            <a:fld id="{D42DA815-CE49-4499-B3BB-5F7C969A1704}" type="slidenum">
              <a:rPr lang="de-DE" smtClean="0"/>
              <a:pPr/>
              <a:t>‹Nr.›</a:t>
            </a:fld>
            <a:endParaRPr lang="de-DE" dirty="0"/>
          </a:p>
        </p:txBody>
      </p:sp>
    </p:spTree>
    <p:extLst>
      <p:ext uri="{BB962C8B-B14F-4D97-AF65-F5344CB8AC3E}">
        <p14:creationId xmlns:p14="http://schemas.microsoft.com/office/powerpoint/2010/main" val="200335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31373" y="6400800"/>
            <a:ext cx="2976331" cy="457200"/>
          </a:xfrm>
        </p:spPr>
        <p:txBody>
          <a:bodyPr/>
          <a:lstStyle>
            <a:lvl1pPr>
              <a:defRPr sz="1000"/>
            </a:lvl1pPr>
          </a:lstStyle>
          <a:p>
            <a:pPr>
              <a:defRPr/>
            </a:pPr>
            <a:r>
              <a:rPr lang="de-DE"/>
              <a:t>Schulung 2025/2026</a:t>
            </a:r>
            <a:endParaRPr lang="de-DE" dirty="0"/>
          </a:p>
        </p:txBody>
      </p:sp>
      <p:sp>
        <p:nvSpPr>
          <p:cNvPr id="4" name="Foliennummernplatzhalter 3"/>
          <p:cNvSpPr>
            <a:spLocks noGrp="1"/>
          </p:cNvSpPr>
          <p:nvPr>
            <p:ph type="sldNum" sz="quarter" idx="11"/>
          </p:nvPr>
        </p:nvSpPr>
        <p:spPr/>
        <p:txBody>
          <a:bodyPr/>
          <a:lstStyle>
            <a:lvl1pPr algn="ctr">
              <a:defRPr sz="1000"/>
            </a:lvl1pPr>
          </a:lstStyle>
          <a:p>
            <a:pPr algn="r">
              <a:defRPr/>
            </a:pPr>
            <a:fld id="{42020CB9-598F-41BD-B058-380FB38EF93E}" type="slidenum">
              <a:rPr lang="de-DE" smtClean="0"/>
              <a:pPr algn="r">
                <a:defRPr/>
              </a:pPr>
              <a:t>‹Nr.›</a:t>
            </a:fld>
            <a:endParaRPr lang="de-DE" dirty="0"/>
          </a:p>
        </p:txBody>
      </p:sp>
      <p:sp>
        <p:nvSpPr>
          <p:cNvPr id="10" name="Rechteck 9"/>
          <p:cNvSpPr/>
          <p:nvPr/>
        </p:nvSpPr>
        <p:spPr bwMode="auto">
          <a:xfrm>
            <a:off x="529167" y="332656"/>
            <a:ext cx="5374812"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indent="0" algn="l" defTabSz="514350" rtl="0" eaLnBrk="0" fontAlgn="base" latinLnBrk="0" hangingPunct="0">
              <a:lnSpc>
                <a:spcPct val="100000"/>
              </a:lnSpc>
              <a:spcBef>
                <a:spcPct val="0"/>
              </a:spcBef>
              <a:spcAft>
                <a:spcPct val="0"/>
              </a:spcAft>
              <a:buClrTx/>
              <a:buSzTx/>
              <a:buFontTx/>
              <a:buNone/>
              <a:tabLst/>
            </a:pPr>
            <a:endParaRPr kumimoji="0" lang="de-DE" sz="900" b="0" i="0" u="none" strike="noStrike" cap="none" normalizeH="0" baseline="0" dirty="0" err="1">
              <a:ln>
                <a:noFill/>
              </a:ln>
              <a:solidFill>
                <a:srgbClr val="0082B0"/>
              </a:solidFill>
              <a:effectLst/>
              <a:latin typeface="+mn-lt"/>
              <a:ea typeface="ＭＳ Ｐゴシック" pitchFamily="1" charset="-128"/>
            </a:endParaRPr>
          </a:p>
        </p:txBody>
      </p:sp>
      <p:sp>
        <p:nvSpPr>
          <p:cNvPr id="7" name="Rechteck 6">
            <a:extLst>
              <a:ext uri="{FF2B5EF4-FFF2-40B4-BE49-F238E27FC236}">
                <a16:creationId xmlns:a16="http://schemas.microsoft.com/office/drawing/2014/main" id="{F9273BF1-B3F7-4B62-B1A9-23919B7EA455}"/>
              </a:ext>
            </a:extLst>
          </p:cNvPr>
          <p:cNvSpPr/>
          <p:nvPr/>
        </p:nvSpPr>
        <p:spPr bwMode="auto">
          <a:xfrm>
            <a:off x="529167" y="332656"/>
            <a:ext cx="5374812"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rgbClr val="0082B0"/>
              </a:solidFill>
              <a:effectLst/>
              <a:latin typeface="+mn-lt"/>
              <a:ea typeface="ＭＳ Ｐゴシック" pitchFamily="1" charset="-128"/>
            </a:endParaRPr>
          </a:p>
        </p:txBody>
      </p:sp>
      <p:sp>
        <p:nvSpPr>
          <p:cNvPr id="8" name="Rechteck 7">
            <a:extLst>
              <a:ext uri="{FF2B5EF4-FFF2-40B4-BE49-F238E27FC236}">
                <a16:creationId xmlns:a16="http://schemas.microsoft.com/office/drawing/2014/main" id="{4BF6D4B4-A509-430A-956E-5DDAC46803D2}"/>
              </a:ext>
            </a:extLst>
          </p:cNvPr>
          <p:cNvSpPr/>
          <p:nvPr/>
        </p:nvSpPr>
        <p:spPr bwMode="auto">
          <a:xfrm>
            <a:off x="529166" y="332656"/>
            <a:ext cx="5374812"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a:ln>
                <a:noFill/>
              </a:ln>
              <a:solidFill>
                <a:srgbClr val="0082B0"/>
              </a:solidFill>
              <a:effectLst/>
              <a:latin typeface="+mn-lt"/>
              <a:ea typeface="ＭＳ Ｐゴシック" pitchFamily="1" charset="-128"/>
            </a:endParaRPr>
          </a:p>
        </p:txBody>
      </p:sp>
      <p:sp>
        <p:nvSpPr>
          <p:cNvPr id="2" name="Rechteck 1">
            <a:extLst>
              <a:ext uri="{FF2B5EF4-FFF2-40B4-BE49-F238E27FC236}">
                <a16:creationId xmlns:a16="http://schemas.microsoft.com/office/drawing/2014/main" id="{F0CAF71F-1AAE-E8E9-7034-C145C930D45C}"/>
              </a:ext>
            </a:extLst>
          </p:cNvPr>
          <p:cNvSpPr/>
          <p:nvPr userDrawn="1"/>
        </p:nvSpPr>
        <p:spPr bwMode="auto">
          <a:xfrm>
            <a:off x="529166" y="332656"/>
            <a:ext cx="5374812"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a:ln>
                <a:noFill/>
              </a:ln>
              <a:solidFill>
                <a:srgbClr val="0082B0"/>
              </a:solidFill>
              <a:effectLst/>
              <a:latin typeface="+mn-lt"/>
              <a:ea typeface="ＭＳ Ｐゴシック" pitchFamily="1" charset="-128"/>
            </a:endParaRPr>
          </a:p>
        </p:txBody>
      </p:sp>
    </p:spTree>
    <p:extLst>
      <p:ext uri="{BB962C8B-B14F-4D97-AF65-F5344CB8AC3E}">
        <p14:creationId xmlns:p14="http://schemas.microsoft.com/office/powerpoint/2010/main" val="221184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431373" y="6400800"/>
            <a:ext cx="407055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solidFill>
                  <a:srgbClr val="007FAC"/>
                </a:solidFill>
                <a:latin typeface="Arial" pitchFamily="34" charset="0"/>
                <a:cs typeface="Arial" pitchFamily="34" charset="0"/>
              </a:defRPr>
            </a:lvl1pPr>
          </a:lstStyle>
          <a:p>
            <a:r>
              <a:rPr lang="de-DE"/>
              <a:t>Schulung 2025/2026</a:t>
            </a:r>
            <a:endParaRPr lang="de-DE" dirty="0"/>
          </a:p>
        </p:txBody>
      </p:sp>
      <p:sp>
        <p:nvSpPr>
          <p:cNvPr id="1030" name="Rectangle 6"/>
          <p:cNvSpPr>
            <a:spLocks noGrp="1" noChangeArrowheads="1"/>
          </p:cNvSpPr>
          <p:nvPr>
            <p:ph type="sldNum" sz="quarter" idx="4"/>
          </p:nvPr>
        </p:nvSpPr>
        <p:spPr bwMode="auto">
          <a:xfrm>
            <a:off x="9264352" y="64008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solidFill>
                  <a:srgbClr val="0082B0"/>
                </a:solidFill>
                <a:latin typeface="Arial" pitchFamily="34" charset="0"/>
                <a:cs typeface="Arial" pitchFamily="34" charset="0"/>
              </a:defRPr>
            </a:lvl1pPr>
          </a:lstStyle>
          <a:p>
            <a:fld id="{D42DA815-CE49-4499-B3BB-5F7C969A1704}" type="slidenum">
              <a:rPr lang="de-DE" smtClean="0"/>
              <a:pPr/>
              <a:t>‹Nr.›</a:t>
            </a:fld>
            <a:endParaRPr lang="de-DE" dirty="0"/>
          </a:p>
        </p:txBody>
      </p:sp>
      <p:sp>
        <p:nvSpPr>
          <p:cNvPr id="2051" name="Rectangle 2"/>
          <p:cNvSpPr>
            <a:spLocks noGrp="1" noChangeArrowheads="1"/>
          </p:cNvSpPr>
          <p:nvPr>
            <p:ph type="title"/>
          </p:nvPr>
        </p:nvSpPr>
        <p:spPr bwMode="auto">
          <a:xfrm>
            <a:off x="911427" y="1844824"/>
            <a:ext cx="10559999" cy="18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Titel Vortrag (Arial, 36)</a:t>
            </a:r>
          </a:p>
        </p:txBody>
      </p:sp>
      <p:pic>
        <p:nvPicPr>
          <p:cNvPr id="7" name="Grafik 6"/>
          <p:cNvPicPr>
            <a:picLocks noChangeAspect="1"/>
          </p:cNvPicPr>
          <p:nvPr/>
        </p:nvPicPr>
        <p:blipFill>
          <a:blip r:embed="rId9" cstate="print"/>
          <a:stretch>
            <a:fillRect/>
          </a:stretch>
        </p:blipFill>
        <p:spPr>
          <a:xfrm>
            <a:off x="10777390" y="184212"/>
            <a:ext cx="1223268" cy="652500"/>
          </a:xfrm>
          <a:prstGeom prst="rect">
            <a:avLst/>
          </a:prstGeom>
          <a:solidFill>
            <a:schemeClr val="bg1"/>
          </a:solidFill>
        </p:spPr>
      </p:pic>
    </p:spTree>
    <p:extLst>
      <p:ext uri="{BB962C8B-B14F-4D97-AF65-F5344CB8AC3E}">
        <p14:creationId xmlns:p14="http://schemas.microsoft.com/office/powerpoint/2010/main" val="898377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hf hdr="0" ftr="0"/>
  <p:txStyles>
    <p:titleStyle>
      <a:lvl1pPr algn="l" rtl="0" eaLnBrk="1" fontAlgn="base" hangingPunct="1">
        <a:spcBef>
          <a:spcPct val="0"/>
        </a:spcBef>
        <a:spcAft>
          <a:spcPct val="0"/>
        </a:spcAft>
        <a:defRPr sz="2025" b="0" i="0" baseline="0">
          <a:solidFill>
            <a:srgbClr val="0082B0"/>
          </a:solidFill>
          <a:latin typeface="Arial" pitchFamily="34" charset="0"/>
          <a:ea typeface="+mj-ea"/>
          <a:cs typeface="Arial" pitchFamily="34" charset="0"/>
        </a:defRPr>
      </a:lvl1pPr>
      <a:lvl2pPr algn="l" rtl="0" eaLnBrk="1" fontAlgn="base" hangingPunct="1">
        <a:spcBef>
          <a:spcPct val="0"/>
        </a:spcBef>
        <a:spcAft>
          <a:spcPct val="0"/>
        </a:spcAft>
        <a:defRPr sz="1575" b="1">
          <a:solidFill>
            <a:schemeClr val="accent2"/>
          </a:solidFill>
          <a:latin typeface="Calibri" pitchFamily="34" charset="0"/>
          <a:ea typeface="ＭＳ Ｐゴシック" pitchFamily="1" charset="-128"/>
        </a:defRPr>
      </a:lvl2pPr>
      <a:lvl3pPr algn="l" rtl="0" eaLnBrk="1" fontAlgn="base" hangingPunct="1">
        <a:spcBef>
          <a:spcPct val="0"/>
        </a:spcBef>
        <a:spcAft>
          <a:spcPct val="0"/>
        </a:spcAft>
        <a:defRPr sz="1575" b="1">
          <a:solidFill>
            <a:schemeClr val="accent2"/>
          </a:solidFill>
          <a:latin typeface="Calibri" pitchFamily="34" charset="0"/>
          <a:ea typeface="ＭＳ Ｐゴシック" pitchFamily="1" charset="-128"/>
        </a:defRPr>
      </a:lvl3pPr>
      <a:lvl4pPr algn="l" rtl="0" eaLnBrk="1" fontAlgn="base" hangingPunct="1">
        <a:spcBef>
          <a:spcPct val="0"/>
        </a:spcBef>
        <a:spcAft>
          <a:spcPct val="0"/>
        </a:spcAft>
        <a:defRPr sz="1575" b="1">
          <a:solidFill>
            <a:schemeClr val="accent2"/>
          </a:solidFill>
          <a:latin typeface="Calibri" pitchFamily="34" charset="0"/>
          <a:ea typeface="ＭＳ Ｐゴシック" pitchFamily="1" charset="-128"/>
        </a:defRPr>
      </a:lvl4pPr>
      <a:lvl5pPr algn="l" rtl="0" eaLnBrk="1" fontAlgn="base" hangingPunct="1">
        <a:spcBef>
          <a:spcPct val="0"/>
        </a:spcBef>
        <a:spcAft>
          <a:spcPct val="0"/>
        </a:spcAft>
        <a:defRPr sz="1575" b="1">
          <a:solidFill>
            <a:schemeClr val="accent2"/>
          </a:solidFill>
          <a:latin typeface="Calibri" pitchFamily="34" charset="0"/>
          <a:ea typeface="ＭＳ Ｐゴシック" pitchFamily="1" charset="-128"/>
        </a:defRPr>
      </a:lvl5pPr>
      <a:lvl6pPr marL="257175" algn="l" rtl="0" eaLnBrk="1" fontAlgn="base" hangingPunct="1">
        <a:spcBef>
          <a:spcPct val="0"/>
        </a:spcBef>
        <a:spcAft>
          <a:spcPct val="0"/>
        </a:spcAft>
        <a:defRPr sz="1350">
          <a:solidFill>
            <a:schemeClr val="accent2"/>
          </a:solidFill>
          <a:latin typeface="Arial" charset="0"/>
          <a:ea typeface="ＭＳ Ｐゴシック" pitchFamily="1" charset="-128"/>
        </a:defRPr>
      </a:lvl6pPr>
      <a:lvl7pPr marL="514350" algn="l" rtl="0" eaLnBrk="1" fontAlgn="base" hangingPunct="1">
        <a:spcBef>
          <a:spcPct val="0"/>
        </a:spcBef>
        <a:spcAft>
          <a:spcPct val="0"/>
        </a:spcAft>
        <a:defRPr sz="1350">
          <a:solidFill>
            <a:schemeClr val="accent2"/>
          </a:solidFill>
          <a:latin typeface="Arial" charset="0"/>
          <a:ea typeface="ＭＳ Ｐゴシック" pitchFamily="1" charset="-128"/>
        </a:defRPr>
      </a:lvl7pPr>
      <a:lvl8pPr marL="771525" algn="l" rtl="0" eaLnBrk="1" fontAlgn="base" hangingPunct="1">
        <a:spcBef>
          <a:spcPct val="0"/>
        </a:spcBef>
        <a:spcAft>
          <a:spcPct val="0"/>
        </a:spcAft>
        <a:defRPr sz="1350">
          <a:solidFill>
            <a:schemeClr val="accent2"/>
          </a:solidFill>
          <a:latin typeface="Arial" charset="0"/>
          <a:ea typeface="ＭＳ Ｐゴシック" pitchFamily="1" charset="-128"/>
        </a:defRPr>
      </a:lvl8pPr>
      <a:lvl9pPr marL="1028700" algn="l" rtl="0" eaLnBrk="1" fontAlgn="base" hangingPunct="1">
        <a:spcBef>
          <a:spcPct val="0"/>
        </a:spcBef>
        <a:spcAft>
          <a:spcPct val="0"/>
        </a:spcAft>
        <a:defRPr sz="1350">
          <a:solidFill>
            <a:schemeClr val="accent2"/>
          </a:solidFill>
          <a:latin typeface="Arial" charset="0"/>
          <a:ea typeface="ＭＳ Ｐゴシック" pitchFamily="1" charset="-128"/>
        </a:defRPr>
      </a:lvl9pPr>
    </p:titleStyle>
    <p:bodyStyle>
      <a:lvl1pPr marL="0" indent="0" algn="l" rtl="0" eaLnBrk="1" fontAlgn="base" hangingPunct="1">
        <a:spcBef>
          <a:spcPct val="20000"/>
        </a:spcBef>
        <a:spcAft>
          <a:spcPct val="0"/>
        </a:spcAft>
        <a:buClr>
          <a:schemeClr val="accent2"/>
        </a:buClr>
        <a:buNone/>
        <a:defRPr sz="1125" b="1" i="0">
          <a:solidFill>
            <a:srgbClr val="007FAC"/>
          </a:solidFill>
          <a:latin typeface="+mj-lt"/>
          <a:ea typeface="+mn-ea"/>
          <a:cs typeface="TradeGothic BoldTwo"/>
        </a:defRPr>
      </a:lvl1pPr>
      <a:lvl2pPr marL="417910" indent="-160735" algn="l" rtl="0" eaLnBrk="1" fontAlgn="base" hangingPunct="1">
        <a:spcBef>
          <a:spcPct val="20000"/>
        </a:spcBef>
        <a:spcAft>
          <a:spcPct val="0"/>
        </a:spcAft>
        <a:buClr>
          <a:schemeClr val="accent2"/>
        </a:buClr>
        <a:buFont typeface="Times" pitchFamily="1" charset="0"/>
        <a:buChar char="•"/>
        <a:defRPr lang="de-DE" sz="900" b="0" dirty="0">
          <a:solidFill>
            <a:schemeClr val="accent2"/>
          </a:solidFill>
          <a:latin typeface="Arial Narrow"/>
          <a:ea typeface="+mn-ea"/>
          <a:cs typeface="Arial Narrow"/>
        </a:defRPr>
      </a:lvl2pPr>
      <a:lvl3pPr marL="642938" indent="-128588" algn="l" rtl="0" eaLnBrk="1" fontAlgn="base" hangingPunct="1">
        <a:spcBef>
          <a:spcPct val="20000"/>
        </a:spcBef>
        <a:spcAft>
          <a:spcPct val="0"/>
        </a:spcAft>
        <a:buFont typeface="Arial" pitchFamily="34" charset="0"/>
        <a:buChar char="•"/>
        <a:defRPr sz="900">
          <a:solidFill>
            <a:srgbClr val="004575"/>
          </a:solidFill>
          <a:latin typeface="Arial Narrow"/>
          <a:ea typeface="+mn-ea"/>
          <a:cs typeface="Arial Narrow"/>
        </a:defRPr>
      </a:lvl3pPr>
      <a:lvl4pPr marL="900113" indent="-128588" algn="l" rtl="0" eaLnBrk="1" fontAlgn="base" hangingPunct="1">
        <a:spcBef>
          <a:spcPct val="20000"/>
        </a:spcBef>
        <a:spcAft>
          <a:spcPct val="0"/>
        </a:spcAft>
        <a:buClr>
          <a:schemeClr val="accent2"/>
        </a:buClr>
        <a:buChar char="–"/>
        <a:defRPr sz="1125">
          <a:solidFill>
            <a:schemeClr val="accent2"/>
          </a:solidFill>
          <a:latin typeface="Arial Narrow"/>
          <a:ea typeface="+mn-ea"/>
          <a:cs typeface="Arial Narrow"/>
        </a:defRPr>
      </a:lvl4pPr>
      <a:lvl5pPr marL="1157288" indent="-128588" algn="l" rtl="0" eaLnBrk="1" fontAlgn="base" hangingPunct="1">
        <a:spcBef>
          <a:spcPct val="20000"/>
        </a:spcBef>
        <a:spcAft>
          <a:spcPct val="0"/>
        </a:spcAft>
        <a:buChar char="»"/>
        <a:defRPr sz="1125">
          <a:solidFill>
            <a:schemeClr val="bg2"/>
          </a:solidFill>
          <a:latin typeface="Arial Narrow"/>
          <a:ea typeface="+mn-ea"/>
          <a:cs typeface="Arial Narrow"/>
        </a:defRPr>
      </a:lvl5pPr>
      <a:lvl6pPr marL="1414463" indent="-128588" algn="l" rtl="0" eaLnBrk="1" fontAlgn="base" hangingPunct="1">
        <a:spcBef>
          <a:spcPct val="20000"/>
        </a:spcBef>
        <a:spcAft>
          <a:spcPct val="0"/>
        </a:spcAft>
        <a:buChar char="»"/>
        <a:defRPr>
          <a:solidFill>
            <a:schemeClr val="bg2"/>
          </a:solidFill>
          <a:latin typeface="+mn-lt"/>
          <a:ea typeface="+mn-ea"/>
        </a:defRPr>
      </a:lvl6pPr>
      <a:lvl7pPr marL="1671638" indent="-128588" algn="l" rtl="0" eaLnBrk="1" fontAlgn="base" hangingPunct="1">
        <a:spcBef>
          <a:spcPct val="20000"/>
        </a:spcBef>
        <a:spcAft>
          <a:spcPct val="0"/>
        </a:spcAft>
        <a:buChar char="»"/>
        <a:defRPr>
          <a:solidFill>
            <a:schemeClr val="bg2"/>
          </a:solidFill>
          <a:latin typeface="+mn-lt"/>
          <a:ea typeface="+mn-ea"/>
        </a:defRPr>
      </a:lvl7pPr>
      <a:lvl8pPr marL="1928813" indent="-128588" algn="l" rtl="0" eaLnBrk="1" fontAlgn="base" hangingPunct="1">
        <a:spcBef>
          <a:spcPct val="20000"/>
        </a:spcBef>
        <a:spcAft>
          <a:spcPct val="0"/>
        </a:spcAft>
        <a:buChar char="»"/>
        <a:defRPr>
          <a:solidFill>
            <a:schemeClr val="bg2"/>
          </a:solidFill>
          <a:latin typeface="+mn-lt"/>
          <a:ea typeface="+mn-ea"/>
        </a:defRPr>
      </a:lvl8pPr>
      <a:lvl9pPr marL="2185988" indent="-128588" algn="l" rtl="0" eaLnBrk="1" fontAlgn="base" hangingPunct="1">
        <a:spcBef>
          <a:spcPct val="20000"/>
        </a:spcBef>
        <a:spcAft>
          <a:spcPct val="0"/>
        </a:spcAft>
        <a:buChar char="»"/>
        <a:defRPr>
          <a:solidFill>
            <a:schemeClr val="bg2"/>
          </a:solidFill>
          <a:latin typeface="+mn-lt"/>
          <a:ea typeface="+mn-ea"/>
        </a:defRPr>
      </a:lvl9pPr>
    </p:bodyStyle>
    <p:otherStyle>
      <a:defPPr>
        <a:defRPr lang="de-D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etem.bgetem.de/6.2024/themen/gerueste-aufstellen-wer-darf-da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bgbau.de/service/angebote/medien-center-suche/medium/geruestbauarbeiten-plan-fuer-auf-um-und-abbau-montageanweisung" TargetMode="External"/><Relationship Id="rId2" Type="http://schemas.openxmlformats.org/officeDocument/2006/relationships/hyperlink" Target="https://www.bgbau.de/service/angebote/medien-center-suche/medium/geruestbauarbeiten-sicherung-gegen-absturz-beim-auf-um-und-abbau" TargetMode="External"/><Relationship Id="rId1" Type="http://schemas.openxmlformats.org/officeDocument/2006/relationships/slideLayout" Target="../slideLayouts/slideLayout5.xml"/><Relationship Id="rId5" Type="http://schemas.openxmlformats.org/officeDocument/2006/relationships/hyperlink" Target="https://www.bgbau.de/service/angebote/medien-center-suche/medium/geruestnutzung-arbeits-und-betriebssicherheit" TargetMode="External"/><Relationship Id="rId4" Type="http://schemas.openxmlformats.org/officeDocument/2006/relationships/hyperlink" Target="https://www.bgbau.de/service/angebote/medien-center-suche/medium/geruestbauarbeiten-persoenliche-schutzausruestung-gegen-absturz"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bgbau.de/service/angebote/medien-center-suche/medium/geruestnutzung-plan-fuer-den-gebrauch-inaugenscheinnahme-durch-den-nutzer" TargetMode="External"/><Relationship Id="rId2" Type="http://schemas.openxmlformats.org/officeDocument/2006/relationships/hyperlink" Target="https://www.bgbau.de/service/angebote/medien-center-suche/medium/geruestbauarbeiten-fachkundige-person-zur-pruefung-befaehigte-person-und-fachlich-geeignete-beschaeftigte" TargetMode="Externa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bgbau.de/service/angebote/medien-center-suche/medium/pruefprotokoll-fuer-erstellerinnen-oder-ersteller-von-geruesten-kennzeichnung-plan-fuer-den-gebrauch" TargetMode="External"/><Relationship Id="rId2" Type="http://schemas.openxmlformats.org/officeDocument/2006/relationships/hyperlink" Target="https://www.bgbau.de/service/angebote/medien-center-suche/medium/bestellung-von-einer-zur-pruefung-befaehigten-person" TargetMode="Externa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ww.bgbau.de/service/angebote/medien-center-suche/medium/fanggerueste-richtig-nutzen" TargetMode="External"/><Relationship Id="rId2" Type="http://schemas.openxmlformats.org/officeDocument/2006/relationships/hyperlink" Target="https://www.bgbau.de/fileadmin/Medien-Objekte/Medien/Bausteine/b_111/b_111.pdf" TargetMode="Externa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gbau.de/service/angebote/medien-center-suche/medium/fahrbare-arbeitsbuehne-richtig-aufbauen" TargetMode="External"/><Relationship Id="rId2" Type="http://schemas.openxmlformats.org/officeDocument/2006/relationships/hyperlink" Target="https://www.bgbau.de/service/angebote/medien-center-suche/medium/fahrbare-arbeitsbuehnen" TargetMode="Externa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hyperlink" Target="https://www.bgbau.de/service/angebote/medien-center-suche/medium/fahrbare-arbeitsbuehne-sicher-verwend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bgbau.de/fileadmin/Medien-Objekte/Medien/Bausteine/f_707/f_707.pdf"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bgbau.de/service/angebote/medien-center-suche/medium/hubarbeitsbuehnen" TargetMode="External"/><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publikationen.dguv.de/widgets/pdf/download/article/3584" TargetMode="External"/><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publikationen.dguv.de/widgets/pdf/download/article/472" TargetMode="External"/><Relationship Id="rId2" Type="http://schemas.openxmlformats.org/officeDocument/2006/relationships/hyperlink" Target="https://publikationen.dguv.de/widgets/pdf/download/article/90" TargetMode="Externa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hyperlink" Target="https://publikationen.dguv.de/regelwerk/dguv-informationen/2872/einsatz-von-arbeitsbuehnen-an-flurfoerderzeugen-mit-hubmas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bgbau.de/service/angebote/medien-center-suche/medium/einsatz-von-hubarbeitsbuehnen" TargetMode="External"/><Relationship Id="rId2" Type="http://schemas.openxmlformats.org/officeDocument/2006/relationships/hyperlink" Target="https://www.bgbau.de/service/angebote/medien-center-suche/medium/hubarbeitsbuehnen" TargetMode="Externa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www.bgbau.de/service/angebote/medien-center-suche/medium/1x1-im-arbeitsschutz-hubarbeitsbuehne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publikationen.dguv.de/widgets/pdf/download/article/3600"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www.bgbau.de/service/angebote/medien-center-suche/medium/richtiges-anschlagen-von-lasten" TargetMode="External"/><Relationship Id="rId2" Type="http://schemas.openxmlformats.org/officeDocument/2006/relationships/hyperlink" Target="https://www.bgbau.de/service/angebote/medien-center-suche/medium/autokrane" TargetMode="Externa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hyperlink" Target="https://www.bgbau.de/service/angebote/medien-center-suche/medium/anschlagen-von-lasten-anschlagmitte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bgbau.de/service/angebote/medien-center-suche/medium/beauftragung-kranfuehrerin-oder-kranfuehrer-fuer-ortsveraenderliche-krane-dguv-vorschrift-52"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bghm.de/arbeitsschuetzer/praxishilfen/arbeitsschutz-kompakt/101-personenaufnahmemittel/" TargetMode="External"/><Relationship Id="rId2" Type="http://schemas.openxmlformats.org/officeDocument/2006/relationships/hyperlink" Target="https://www.bg-verkehr.de/redaktion/medien-und-downloads/formulare/gueterkraftverkehr/anzeige_inbetriebnahme_hochziebares_personenaufnahmemittel_bf.pdf" TargetMode="External"/><Relationship Id="rId1" Type="http://schemas.openxmlformats.org/officeDocument/2006/relationships/slideLayout" Target="../slideLayouts/slideLayout5.xml"/><Relationship Id="rId4" Type="http://schemas.openxmlformats.org/officeDocument/2006/relationships/hyperlink" Target="http://publikationen.dguv.de/dguv/udt_dguv_main.aspx?FDOCUID=23945"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publikationen.dguv.de/dguv/udt_dguv_main.aspx?FDOCUID=23945" TargetMode="External"/><Relationship Id="rId2" Type="http://schemas.openxmlformats.org/officeDocument/2006/relationships/hyperlink" Target="https://www.bghm.de/arbeitsschuetzer/praxishilfen/arbeitsschutz-kompakt/101-personenaufnahmemittel/"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bgbau.de/service/angebote/medien-center-suche/medium/arbeitskoerbe-arbeitssitze-arbeitsbuehnen"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bgbau.de/service/angebote/medien-center-suche/medium/anzeige-der-inbetriebnahme-eines-hochziehbaren-personenaufnahmemittels"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34.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hyperlink" Target="https://www.bghm.de/arbeitsschuetzer/praxishilfen/arbeitsschutz-kompakt/051-arbeiten-mit-leitern"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bgbau.de/fileadmin/Medien-Objekte/Medien/DGUV-Informationen/208_016/208_016.pdf" TargetMode="Externa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www.bgbau.de/service/angebote/medien-center-suche/medium/steigleitern" TargetMode="External"/><Relationship Id="rId7" Type="http://schemas.openxmlformats.org/officeDocument/2006/relationships/image" Target="../media/image38.png"/><Relationship Id="rId2" Type="http://schemas.openxmlformats.org/officeDocument/2006/relationships/hyperlink" Target="https://www.bgbau.de/service/angebote/medien-center-suche/medium/anlegeleitern-1" TargetMode="External"/><Relationship Id="rId1" Type="http://schemas.openxmlformats.org/officeDocument/2006/relationships/slideLayout" Target="../slideLayouts/slideLayout5.xml"/><Relationship Id="rId6" Type="http://schemas.openxmlformats.org/officeDocument/2006/relationships/hyperlink" Target="https://www.bgbau.de/service/angebote/medien-center-suche/medium/sichere-verwendung-von-stehleitern" TargetMode="External"/><Relationship Id="rId5" Type="http://schemas.openxmlformats.org/officeDocument/2006/relationships/hyperlink" Target="https://www.bgbau.de/service/angebote/medien-center-suche/medium/stehleitern-podestleitern-plattformleitern" TargetMode="External"/><Relationship Id="rId4" Type="http://schemas.openxmlformats.org/officeDocument/2006/relationships/hyperlink" Target="https://www.bgbau.de/service/angebote/medien-center-suche/medium/anlegeleitern-richtig-aufstelle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https://www.bghm.de/arbeitsschuetzer/themen/krane-hebezeuge-seile-ketten-anschlagmittel/krane/personenbefoerderung-mit-fahrzeugkranen-spezielle-regelungen" TargetMode="External"/><Relationship Id="rId2" Type="http://schemas.openxmlformats.org/officeDocument/2006/relationships/hyperlink" Target="https://www.bghm.de/arbeitsschuetzer/praxishilfen/arbeitsschutz-kompakt/056-arbeiten-mit-hubarbeitsbuehnen/" TargetMode="Externa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bgbau.de/service/angebote/medien-center-suche/medium/kleinformatige-schutznetze" TargetMode="External"/><Relationship Id="rId7" Type="http://schemas.openxmlformats.org/officeDocument/2006/relationships/image" Target="../media/image12.png"/><Relationship Id="rId2" Type="http://schemas.openxmlformats.org/officeDocument/2006/relationships/hyperlink" Target="https://www.bgbau.de/fileadmin/Medien-Objekte/Medien/Bausteine/b_102/b_102.pdf" TargetMode="Externa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bgbau.de/fileadmin/Medien-Objekte/Medien/Bausteine/b_105/b_10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de-DE" sz="4000" dirty="0"/>
              <a:t>Tätigkeiten in der Höhe – Gefährdungen und Schutzmaßnahmen</a:t>
            </a:r>
          </a:p>
        </p:txBody>
      </p:sp>
      <p:sp>
        <p:nvSpPr>
          <p:cNvPr id="3" name="Rectangle 3">
            <a:extLst>
              <a:ext uri="{FF2B5EF4-FFF2-40B4-BE49-F238E27FC236}">
                <a16:creationId xmlns:a16="http://schemas.microsoft.com/office/drawing/2014/main" id="{924B3021-39E9-43A7-B55F-AC4EBC12CDB0}"/>
              </a:ext>
            </a:extLst>
          </p:cNvPr>
          <p:cNvSpPr txBox="1">
            <a:spLocks noChangeArrowheads="1"/>
          </p:cNvSpPr>
          <p:nvPr/>
        </p:nvSpPr>
        <p:spPr bwMode="auto">
          <a:xfrm>
            <a:off x="431371" y="5877272"/>
            <a:ext cx="10559999"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accent2"/>
              </a:buClr>
              <a:buNone/>
              <a:defRPr sz="2000" b="1" i="0">
                <a:solidFill>
                  <a:srgbClr val="007FAC"/>
                </a:solidFill>
                <a:latin typeface="+mj-lt"/>
                <a:ea typeface="+mn-ea"/>
                <a:cs typeface="TradeGothic BoldTwo"/>
              </a:defRPr>
            </a:lvl1pPr>
            <a:lvl2pPr marL="742950" indent="-285750" algn="l" rtl="0" eaLnBrk="0" fontAlgn="base" hangingPunct="0">
              <a:spcBef>
                <a:spcPct val="20000"/>
              </a:spcBef>
              <a:spcAft>
                <a:spcPct val="0"/>
              </a:spcAft>
              <a:buClr>
                <a:schemeClr val="accent2"/>
              </a:buClr>
              <a:buFont typeface="Times" pitchFamily="1" charset="0"/>
              <a:buChar char="•"/>
              <a:defRPr lang="de-DE" sz="1600" b="0" dirty="0">
                <a:solidFill>
                  <a:schemeClr val="accent2"/>
                </a:solidFill>
                <a:latin typeface="Arial Narrow"/>
                <a:ea typeface="+mn-ea"/>
                <a:cs typeface="Arial Narrow"/>
              </a:defRPr>
            </a:lvl2pPr>
            <a:lvl3pPr marL="1143000" indent="-228600" algn="l" rtl="0" eaLnBrk="0" fontAlgn="base" hangingPunct="0">
              <a:spcBef>
                <a:spcPct val="20000"/>
              </a:spcBef>
              <a:spcAft>
                <a:spcPct val="0"/>
              </a:spcAft>
              <a:buFont typeface="Arial" pitchFamily="34" charset="0"/>
              <a:buChar char="•"/>
              <a:defRPr sz="1600">
                <a:solidFill>
                  <a:srgbClr val="004575"/>
                </a:solidFill>
                <a:latin typeface="Arial Narrow"/>
                <a:ea typeface="+mn-ea"/>
                <a:cs typeface="Arial Narrow"/>
              </a:defRPr>
            </a:lvl3pPr>
            <a:lvl4pPr marL="1600200" indent="-228600" algn="l" rtl="0" eaLnBrk="0" fontAlgn="base" hangingPunct="0">
              <a:spcBef>
                <a:spcPct val="20000"/>
              </a:spcBef>
              <a:spcAft>
                <a:spcPct val="0"/>
              </a:spcAft>
              <a:buClr>
                <a:schemeClr val="accent2"/>
              </a:buClr>
              <a:buChar char="–"/>
              <a:defRPr sz="2000">
                <a:solidFill>
                  <a:schemeClr val="accent2"/>
                </a:solidFill>
                <a:latin typeface="Arial Narrow"/>
                <a:ea typeface="+mn-ea"/>
                <a:cs typeface="Arial Narrow"/>
              </a:defRPr>
            </a:lvl4pPr>
            <a:lvl5pPr marL="2057400" indent="-228600" algn="l" rtl="0" eaLnBrk="0" fontAlgn="base" hangingPunct="0">
              <a:spcBef>
                <a:spcPct val="20000"/>
              </a:spcBef>
              <a:spcAft>
                <a:spcPct val="0"/>
              </a:spcAft>
              <a:buChar char="»"/>
              <a:defRPr sz="2000">
                <a:solidFill>
                  <a:schemeClr val="bg2"/>
                </a:solidFill>
                <a:latin typeface="Arial Narrow"/>
                <a:ea typeface="+mn-ea"/>
                <a:cs typeface="Arial Narrow"/>
              </a:defRPr>
            </a:lvl5pPr>
            <a:lvl6pPr marL="2514600" indent="-228600" algn="l" rtl="0" fontAlgn="base">
              <a:spcBef>
                <a:spcPct val="20000"/>
              </a:spcBef>
              <a:spcAft>
                <a:spcPct val="0"/>
              </a:spcAft>
              <a:buChar char="»"/>
              <a:defRPr>
                <a:solidFill>
                  <a:schemeClr val="bg2"/>
                </a:solidFill>
                <a:latin typeface="+mn-lt"/>
                <a:ea typeface="+mn-ea"/>
              </a:defRPr>
            </a:lvl6pPr>
            <a:lvl7pPr marL="2971800" indent="-228600" algn="l" rtl="0" fontAlgn="base">
              <a:spcBef>
                <a:spcPct val="20000"/>
              </a:spcBef>
              <a:spcAft>
                <a:spcPct val="0"/>
              </a:spcAft>
              <a:buChar char="»"/>
              <a:defRPr>
                <a:solidFill>
                  <a:schemeClr val="bg2"/>
                </a:solidFill>
                <a:latin typeface="+mn-lt"/>
                <a:ea typeface="+mn-ea"/>
              </a:defRPr>
            </a:lvl7pPr>
            <a:lvl8pPr marL="3429000" indent="-228600" algn="l" rtl="0" fontAlgn="base">
              <a:spcBef>
                <a:spcPct val="20000"/>
              </a:spcBef>
              <a:spcAft>
                <a:spcPct val="0"/>
              </a:spcAft>
              <a:buChar char="»"/>
              <a:defRPr>
                <a:solidFill>
                  <a:schemeClr val="bg2"/>
                </a:solidFill>
                <a:latin typeface="+mn-lt"/>
                <a:ea typeface="+mn-ea"/>
              </a:defRPr>
            </a:lvl8pPr>
            <a:lvl9pPr marL="3886200" indent="-228600" algn="l" rtl="0" fontAlgn="base">
              <a:spcBef>
                <a:spcPct val="20000"/>
              </a:spcBef>
              <a:spcAft>
                <a:spcPct val="0"/>
              </a:spcAft>
              <a:buChar char="»"/>
              <a:defRPr>
                <a:solidFill>
                  <a:schemeClr val="bg2"/>
                </a:solidFill>
                <a:latin typeface="+mn-lt"/>
                <a:ea typeface="+mn-ea"/>
              </a:defRPr>
            </a:lvl9pPr>
          </a:lstStyle>
          <a:p>
            <a:r>
              <a:rPr lang="de-DE" sz="2000" dirty="0">
                <a:solidFill>
                  <a:schemeClr val="bg1"/>
                </a:solidFill>
              </a:rPr>
              <a:t>Vorname Nachname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5DDC6-65DA-D735-E93F-F3C3930501DB}"/>
              </a:ext>
            </a:extLst>
          </p:cNvPr>
          <p:cNvSpPr>
            <a:spLocks noGrp="1"/>
          </p:cNvSpPr>
          <p:nvPr>
            <p:ph type="title"/>
          </p:nvPr>
        </p:nvSpPr>
        <p:spPr>
          <a:xfrm>
            <a:off x="529168" y="228600"/>
            <a:ext cx="9671288" cy="1143000"/>
          </a:xfrm>
        </p:spPr>
        <p:txBody>
          <a:bodyPr/>
          <a:lstStyle/>
          <a:p>
            <a:r>
              <a:rPr lang="de-DE" dirty="0"/>
              <a:t>Persönliche Schutzausrüstung gegen Absturz (PSAgA)</a:t>
            </a:r>
            <a:br>
              <a:rPr lang="de-DE" dirty="0"/>
            </a:br>
            <a:r>
              <a:rPr lang="de-DE" sz="2000" dirty="0">
                <a:solidFill>
                  <a:schemeClr val="accent2"/>
                </a:solidFill>
              </a:rPr>
              <a:t>DGUV R 112-198</a:t>
            </a:r>
          </a:p>
        </p:txBody>
      </p:sp>
      <p:sp>
        <p:nvSpPr>
          <p:cNvPr id="3" name="Datumsplatzhalter 2">
            <a:extLst>
              <a:ext uri="{FF2B5EF4-FFF2-40B4-BE49-F238E27FC236}">
                <a16:creationId xmlns:a16="http://schemas.microsoft.com/office/drawing/2014/main" id="{A2B061E9-78A0-918E-0081-021B668101E8}"/>
              </a:ext>
            </a:extLst>
          </p:cNvPr>
          <p:cNvSpPr>
            <a:spLocks noGrp="1"/>
          </p:cNvSpPr>
          <p:nvPr>
            <p:ph type="dt" sz="half" idx="10"/>
          </p:nvPr>
        </p:nvSpPr>
        <p:spPr/>
        <p:txBody>
          <a:bodyPr/>
          <a:lstStyle/>
          <a:p>
            <a:r>
              <a:rPr lang="de-DE" dirty="0"/>
              <a:t>Schulung 2025/2026</a:t>
            </a:r>
          </a:p>
        </p:txBody>
      </p:sp>
      <p:sp>
        <p:nvSpPr>
          <p:cNvPr id="4" name="Foliennummernplatzhalter 3">
            <a:extLst>
              <a:ext uri="{FF2B5EF4-FFF2-40B4-BE49-F238E27FC236}">
                <a16:creationId xmlns:a16="http://schemas.microsoft.com/office/drawing/2014/main" id="{196AF7C6-52B9-3430-F5BB-F087C1B79D8F}"/>
              </a:ext>
            </a:extLst>
          </p:cNvPr>
          <p:cNvSpPr>
            <a:spLocks noGrp="1"/>
          </p:cNvSpPr>
          <p:nvPr>
            <p:ph type="sldNum" sz="quarter" idx="12"/>
          </p:nvPr>
        </p:nvSpPr>
        <p:spPr/>
        <p:txBody>
          <a:bodyPr/>
          <a:lstStyle/>
          <a:p>
            <a:fld id="{D42DA815-CE49-4499-B3BB-5F7C969A1704}" type="slidenum">
              <a:rPr lang="de-DE" smtClean="0"/>
              <a:pPr/>
              <a:t>10</a:t>
            </a:fld>
            <a:endParaRPr lang="de-DE" dirty="0"/>
          </a:p>
        </p:txBody>
      </p:sp>
      <p:sp>
        <p:nvSpPr>
          <p:cNvPr id="5" name="Textplatzhalter 4">
            <a:extLst>
              <a:ext uri="{FF2B5EF4-FFF2-40B4-BE49-F238E27FC236}">
                <a16:creationId xmlns:a16="http://schemas.microsoft.com/office/drawing/2014/main" id="{30D8BCEB-C5A2-9951-66C2-9D0695481592}"/>
              </a:ext>
            </a:extLst>
          </p:cNvPr>
          <p:cNvSpPr>
            <a:spLocks noGrp="1"/>
          </p:cNvSpPr>
          <p:nvPr>
            <p:ph type="body" sz="quarter" idx="13"/>
          </p:nvPr>
        </p:nvSpPr>
        <p:spPr>
          <a:xfrm>
            <a:off x="529168" y="1556792"/>
            <a:ext cx="6574944" cy="4536504"/>
          </a:xfrm>
        </p:spPr>
        <p:txBody>
          <a:bodyPr/>
          <a:lstStyle/>
          <a:p>
            <a:pPr marL="0" indent="0">
              <a:buNone/>
            </a:pPr>
            <a:r>
              <a:rPr lang="de-DE" sz="1800" b="1" dirty="0"/>
              <a:t>Grundlegende Anforderungen an PSAgA:</a:t>
            </a:r>
          </a:p>
          <a:p>
            <a:r>
              <a:rPr lang="de-DE" sz="1600" dirty="0"/>
              <a:t>Es darf nur PSA gegen Absturz bereitgestellt und verwendet werden, die mit einer CE-Kennzeichnung versehen ist</a:t>
            </a:r>
          </a:p>
          <a:p>
            <a:r>
              <a:rPr lang="de-DE" sz="1600" dirty="0"/>
              <a:t>Folgende Produktkennzeichnungen müssen immer vorhanden sein:</a:t>
            </a:r>
          </a:p>
          <a:p>
            <a:pPr marL="1619250" lvl="5" indent="-180975">
              <a:buFont typeface="Arial" panose="020B0604020202020204" pitchFamily="34" charset="0"/>
              <a:buChar char="•"/>
            </a:pPr>
            <a:r>
              <a:rPr lang="de-DE" sz="1600" dirty="0">
                <a:solidFill>
                  <a:schemeClr val="accent1"/>
                </a:solidFill>
                <a:latin typeface="Arial" panose="020B0604020202020204" pitchFamily="34" charset="0"/>
                <a:cs typeface="Arial" panose="020B0604020202020204" pitchFamily="34" charset="0"/>
              </a:rPr>
              <a:t>Namen oder Kennzeichen des Herstellers/ Lieferanten bzw. der Handelsname, Postanschrift</a:t>
            </a:r>
          </a:p>
          <a:p>
            <a:pPr marL="1619250" lvl="5" indent="-180975">
              <a:buFont typeface="Arial" panose="020B0604020202020204" pitchFamily="34" charset="0"/>
              <a:buChar char="•"/>
            </a:pPr>
            <a:r>
              <a:rPr lang="de-DE" sz="1600" dirty="0">
                <a:solidFill>
                  <a:schemeClr val="accent1"/>
                </a:solidFill>
                <a:latin typeface="Arial" panose="020B0604020202020204" pitchFamily="34" charset="0"/>
                <a:cs typeface="Arial" panose="020B0604020202020204" pitchFamily="34" charset="0"/>
              </a:rPr>
              <a:t>Typ- und Modell/Bezeichnung der Ausrüstung</a:t>
            </a:r>
          </a:p>
          <a:p>
            <a:pPr marL="1619250" lvl="5" indent="-180975">
              <a:buFont typeface="Arial" panose="020B0604020202020204" pitchFamily="34" charset="0"/>
              <a:buChar char="•"/>
            </a:pPr>
            <a:r>
              <a:rPr lang="de-DE" sz="1600" dirty="0">
                <a:solidFill>
                  <a:schemeClr val="accent1"/>
                </a:solidFill>
                <a:latin typeface="Arial" panose="020B0604020202020204" pitchFamily="34" charset="0"/>
                <a:cs typeface="Arial" panose="020B0604020202020204" pitchFamily="34" charset="0"/>
              </a:rPr>
              <a:t>Chargen-/Seriennummer des Bestandteiles oder ein anderes Zeichen zur Rückverfolgbarkeit </a:t>
            </a:r>
          </a:p>
          <a:p>
            <a:pPr marL="1619250" lvl="5" indent="-180975">
              <a:buFont typeface="Arial" panose="020B0604020202020204" pitchFamily="34" charset="0"/>
              <a:buChar char="•"/>
            </a:pPr>
            <a:r>
              <a:rPr lang="de-DE" sz="1600" dirty="0">
                <a:solidFill>
                  <a:schemeClr val="accent1"/>
                </a:solidFill>
                <a:latin typeface="Arial" panose="020B0604020202020204" pitchFamily="34" charset="0"/>
                <a:cs typeface="Arial" panose="020B0604020202020204" pitchFamily="34" charset="0"/>
              </a:rPr>
              <a:t>Nummer und Jahr der entsprechenden EN- Norm, der die Ausrüstung entspricht</a:t>
            </a:r>
          </a:p>
          <a:p>
            <a:pPr marL="1619250" lvl="5" indent="-180975">
              <a:buFont typeface="Arial" panose="020B0604020202020204" pitchFamily="34" charset="0"/>
              <a:buChar char="•"/>
            </a:pPr>
            <a:r>
              <a:rPr lang="de-DE" sz="1600" dirty="0">
                <a:solidFill>
                  <a:schemeClr val="accent1"/>
                </a:solidFill>
                <a:latin typeface="Arial" panose="020B0604020202020204" pitchFamily="34" charset="0"/>
                <a:cs typeface="Arial" panose="020B0604020202020204" pitchFamily="34" charset="0"/>
              </a:rPr>
              <a:t>Piktogramm oder andere Angabe, dass Benutzer die vom Hersteller gelieferten Informationen lesen müssen</a:t>
            </a:r>
          </a:p>
          <a:p>
            <a:pPr lvl="5">
              <a:buFont typeface="Arial" panose="020B0604020202020204" pitchFamily="34" charset="0"/>
              <a:buChar char="•"/>
            </a:pPr>
            <a:endParaRPr lang="de-DE" sz="1600" dirty="0">
              <a:solidFill>
                <a:schemeClr val="accent1"/>
              </a:solidFill>
              <a:latin typeface="Arial" panose="020B0604020202020204" pitchFamily="34" charset="0"/>
              <a:cs typeface="Arial" panose="020B0604020202020204" pitchFamily="34" charset="0"/>
            </a:endParaRPr>
          </a:p>
          <a:p>
            <a:pPr marL="0" lvl="5" indent="0">
              <a:buClr>
                <a:srgbClr val="007FAC"/>
              </a:buClr>
              <a:buNone/>
            </a:pPr>
            <a:r>
              <a:rPr lang="de-DE" sz="1600" dirty="0">
                <a:solidFill>
                  <a:schemeClr val="accent5"/>
                </a:solidFill>
                <a:latin typeface="Arial" pitchFamily="34" charset="0"/>
                <a:cs typeface="Arial" pitchFamily="34" charset="0"/>
                <a:sym typeface="Wingdings" panose="05000000000000000000" pitchFamily="2" charset="2"/>
              </a:rPr>
              <a:t> </a:t>
            </a:r>
            <a:r>
              <a:rPr lang="de-DE" sz="1600" dirty="0">
                <a:solidFill>
                  <a:schemeClr val="accent5"/>
                </a:solidFill>
                <a:latin typeface="Arial" pitchFamily="34" charset="0"/>
                <a:cs typeface="Arial" pitchFamily="34" charset="0"/>
              </a:rPr>
              <a:t>Weitere Informationen zum Thema PSAgA finden Sie in der Präsentation Persönliche Schutzausrüstung</a:t>
            </a:r>
          </a:p>
        </p:txBody>
      </p:sp>
      <p:pic>
        <p:nvPicPr>
          <p:cNvPr id="7" name="Grafik 6" descr="Erstelle eine Grafik zum Thema 'Hierarchie der Schutzmaßnahmen' für Tätigkeiten in der Höhe. Die Überschrift der Grafik soll 'Hierarchie der Schutzmaßnahmen' lauten. Korrigiere den Schreibfehler im Text: Es muss 'Schutzwände' statt 'Schutzvände' heißen. Zeige die drei Stufen der Schutzmaßnahmen in einer klaren, übersichtlichen Hierarchie: 1. Absturzsicherungen (z. B. Geländer, Schutzwände, Abdeckungen), 2. Auffangeinrichtungen (z. B. Schutznetze, Fanggerüste), 3. Persönliche Schutzausrüstung (PSAgA). Verwende ein sachliches, professionelles Design mit klaren Symbolen für jede Maßnahme, dezente Farben wie Blau- und Grautöne, und eine gut lesbare, moderne Schriftart. Die Grafik soll informativ und strukturiert wirken, geeignet für eine Präsentation im Arbeitsschutz.">
            <a:extLst>
              <a:ext uri="{FF2B5EF4-FFF2-40B4-BE49-F238E27FC236}">
                <a16:creationId xmlns:a16="http://schemas.microsoft.com/office/drawing/2014/main" id="{D4F19BF8-296E-99E0-EDD8-8FC2A7168F12}"/>
              </a:ext>
            </a:extLst>
          </p:cNvPr>
          <p:cNvPicPr>
            <a:picLocks noChangeAspect="1"/>
          </p:cNvPicPr>
          <p:nvPr/>
        </p:nvPicPr>
        <p:blipFill>
          <a:blip r:embed="rId3"/>
          <a:stretch>
            <a:fillRect/>
          </a:stretch>
        </p:blipFill>
        <p:spPr>
          <a:xfrm>
            <a:off x="7062938" y="1628801"/>
            <a:ext cx="4772000" cy="4772000"/>
          </a:xfrm>
          <a:prstGeom prst="rect">
            <a:avLst/>
          </a:prstGeom>
        </p:spPr>
      </p:pic>
      <p:sp>
        <p:nvSpPr>
          <p:cNvPr id="8" name="Ellipse 7">
            <a:extLst>
              <a:ext uri="{FF2B5EF4-FFF2-40B4-BE49-F238E27FC236}">
                <a16:creationId xmlns:a16="http://schemas.microsoft.com/office/drawing/2014/main" id="{EECEA45F-7239-DD8C-BDB6-359342BF372B}"/>
              </a:ext>
            </a:extLst>
          </p:cNvPr>
          <p:cNvSpPr/>
          <p:nvPr/>
        </p:nvSpPr>
        <p:spPr bwMode="auto">
          <a:xfrm>
            <a:off x="7104112" y="5229200"/>
            <a:ext cx="4558719" cy="1296144"/>
          </a:xfrm>
          <a:prstGeom prst="ellipse">
            <a:avLst/>
          </a:prstGeom>
          <a:no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err="1">
              <a:ln>
                <a:noFill/>
              </a:ln>
              <a:solidFill>
                <a:srgbClr val="0082B0"/>
              </a:solidFill>
              <a:effectLst/>
              <a:latin typeface="+mn-lt"/>
              <a:ea typeface="ＭＳ Ｐゴシック" pitchFamily="1" charset="-128"/>
            </a:endParaRPr>
          </a:p>
        </p:txBody>
      </p:sp>
      <p:sp>
        <p:nvSpPr>
          <p:cNvPr id="9" name="Textfeld 8">
            <a:extLst>
              <a:ext uri="{FF2B5EF4-FFF2-40B4-BE49-F238E27FC236}">
                <a16:creationId xmlns:a16="http://schemas.microsoft.com/office/drawing/2014/main" id="{C6809D4D-A23A-184E-EABC-5F971F05630D}"/>
              </a:ext>
            </a:extLst>
          </p:cNvPr>
          <p:cNvSpPr txBox="1"/>
          <p:nvPr/>
        </p:nvSpPr>
        <p:spPr>
          <a:xfrm>
            <a:off x="8784298" y="6495147"/>
            <a:ext cx="1539204"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 KI-generiert</a:t>
            </a:r>
          </a:p>
        </p:txBody>
      </p:sp>
      <p:pic>
        <p:nvPicPr>
          <p:cNvPr id="10" name="Grafik 9">
            <a:extLst>
              <a:ext uri="{FF2B5EF4-FFF2-40B4-BE49-F238E27FC236}">
                <a16:creationId xmlns:a16="http://schemas.microsoft.com/office/drawing/2014/main" id="{2EBC3AC2-D948-C256-3865-C15ED6B76995}"/>
              </a:ext>
            </a:extLst>
          </p:cNvPr>
          <p:cNvPicPr>
            <a:picLocks noChangeAspect="1"/>
          </p:cNvPicPr>
          <p:nvPr/>
        </p:nvPicPr>
        <p:blipFill>
          <a:blip r:embed="rId4"/>
          <a:stretch>
            <a:fillRect/>
          </a:stretch>
        </p:blipFill>
        <p:spPr>
          <a:xfrm>
            <a:off x="357509" y="2888002"/>
            <a:ext cx="1554268" cy="2253598"/>
          </a:xfrm>
          <a:prstGeom prst="rect">
            <a:avLst/>
          </a:prstGeom>
          <a:ln>
            <a:solidFill>
              <a:schemeClr val="accent1"/>
            </a:solidFill>
          </a:ln>
        </p:spPr>
      </p:pic>
      <p:sp>
        <p:nvSpPr>
          <p:cNvPr id="11" name="Textfeld 10">
            <a:extLst>
              <a:ext uri="{FF2B5EF4-FFF2-40B4-BE49-F238E27FC236}">
                <a16:creationId xmlns:a16="http://schemas.microsoft.com/office/drawing/2014/main" id="{D657C180-6EED-3C04-F478-DD66A097711A}"/>
              </a:ext>
            </a:extLst>
          </p:cNvPr>
          <p:cNvSpPr txBox="1"/>
          <p:nvPr/>
        </p:nvSpPr>
        <p:spPr>
          <a:xfrm>
            <a:off x="74897" y="5141600"/>
            <a:ext cx="2119491"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a:t>
            </a:r>
            <a:r>
              <a:rPr lang="de-DE" sz="1000" dirty="0">
                <a:solidFill>
                  <a:schemeClr val="accent1"/>
                </a:solidFill>
                <a:latin typeface="Arial" panose="020B0604020202020204" pitchFamily="34" charset="0"/>
                <a:cs typeface="Arial" panose="020B0604020202020204" pitchFamily="34" charset="0"/>
              </a:rPr>
              <a:t>: DGUV R 112-198, 3.3</a:t>
            </a:r>
          </a:p>
        </p:txBody>
      </p:sp>
    </p:spTree>
    <p:extLst>
      <p:ext uri="{BB962C8B-B14F-4D97-AF65-F5344CB8AC3E}">
        <p14:creationId xmlns:p14="http://schemas.microsoft.com/office/powerpoint/2010/main" val="187862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9"/>
          <p:cNvGrpSpPr>
            <a:grpSpLocks/>
          </p:cNvGrpSpPr>
          <p:nvPr/>
        </p:nvGrpSpPr>
        <p:grpSpPr bwMode="auto">
          <a:xfrm>
            <a:off x="1920876" y="2143123"/>
            <a:ext cx="8373133" cy="2928937"/>
            <a:chOff x="357188" y="2786063"/>
            <a:chExt cx="8429625" cy="2928937"/>
          </a:xfrm>
        </p:grpSpPr>
        <p:sp>
          <p:nvSpPr>
            <p:cNvPr id="5" name="Rechteck 4"/>
            <p:cNvSpPr/>
            <p:nvPr/>
          </p:nvSpPr>
          <p:spPr bwMode="auto">
            <a:xfrm>
              <a:off x="357188" y="2786063"/>
              <a:ext cx="8429625" cy="2928937"/>
            </a:xfrm>
            <a:prstGeom prst="rect">
              <a:avLst/>
            </a:prstGeom>
            <a:solidFill>
              <a:schemeClr val="bg1">
                <a:lumMod val="95000"/>
              </a:schemeClr>
            </a:solidFill>
            <a:ln w="9525" cap="flat" cmpd="sng" algn="ctr">
              <a:solidFill>
                <a:schemeClr val="accent1"/>
              </a:solidFill>
              <a:prstDash val="sysDash"/>
              <a:round/>
              <a:headEnd type="none" w="med" len="med"/>
              <a:tailEnd type="none" w="med" len="med"/>
            </a:ln>
            <a:effectLst/>
          </p:spPr>
          <p:txBody>
            <a:bodyPr anchor="ctr"/>
            <a:lstStyle/>
            <a:p>
              <a:pPr eaLnBrk="0" hangingPunct="0">
                <a:spcBef>
                  <a:spcPts val="600"/>
                </a:spcBef>
                <a:spcAft>
                  <a:spcPts val="600"/>
                </a:spcAft>
                <a:defRPr/>
              </a:pPr>
              <a:endParaRPr lang="de-DE" sz="2000" dirty="0">
                <a:solidFill>
                  <a:schemeClr val="accent2"/>
                </a:solidFill>
                <a:ea typeface="ＭＳ Ｐゴシック" charset="-128"/>
                <a:cs typeface="ＭＳ Ｐゴシック"/>
              </a:endParaRPr>
            </a:p>
          </p:txBody>
        </p:sp>
        <p:sp>
          <p:nvSpPr>
            <p:cNvPr id="17412" name="Rechteck 6"/>
            <p:cNvSpPr>
              <a:spLocks noChangeArrowheads="1"/>
            </p:cNvSpPr>
            <p:nvPr/>
          </p:nvSpPr>
          <p:spPr bwMode="auto">
            <a:xfrm>
              <a:off x="4357688" y="2928938"/>
              <a:ext cx="4286250" cy="2643187"/>
            </a:xfrm>
            <a:prstGeom prst="rect">
              <a:avLst/>
            </a:prstGeom>
            <a:solidFill>
              <a:schemeClr val="bg1"/>
            </a:solidFill>
            <a:ln w="9525" algn="ctr">
              <a:solidFill>
                <a:schemeClr val="accent1"/>
              </a:solidFill>
              <a:round/>
              <a:headEnd/>
              <a:tailEnd/>
            </a:ln>
          </p:spPr>
          <p:txBody>
            <a:bodyPr/>
            <a:lstStyle/>
            <a:p>
              <a:pPr eaLnBrk="0" hangingPunct="0"/>
              <a:endParaRPr lang="de-DE" altLang="de-DE" dirty="0">
                <a:solidFill>
                  <a:schemeClr val="accent2"/>
                </a:solidFill>
              </a:endParaRPr>
            </a:p>
          </p:txBody>
        </p:sp>
        <p:sp>
          <p:nvSpPr>
            <p:cNvPr id="17413" name="Rechteck 9"/>
            <p:cNvSpPr>
              <a:spLocks noChangeArrowheads="1"/>
            </p:cNvSpPr>
            <p:nvPr/>
          </p:nvSpPr>
          <p:spPr bwMode="auto">
            <a:xfrm>
              <a:off x="428334" y="2847805"/>
              <a:ext cx="3714750" cy="2643187"/>
            </a:xfrm>
            <a:prstGeom prst="rect">
              <a:avLst/>
            </a:prstGeom>
            <a:solidFill>
              <a:schemeClr val="bg1"/>
            </a:solidFill>
            <a:ln w="9525" algn="ctr">
              <a:solidFill>
                <a:schemeClr val="accent1"/>
              </a:solidFill>
              <a:round/>
              <a:headEnd/>
              <a:tailEnd/>
            </a:ln>
          </p:spPr>
          <p:txBody>
            <a:bodyPr anchor="ctr"/>
            <a:lstStyle/>
            <a:p>
              <a:pPr algn="ctr">
                <a:spcBef>
                  <a:spcPts val="600"/>
                </a:spcBef>
                <a:spcAft>
                  <a:spcPts val="600"/>
                </a:spcAft>
              </a:pPr>
              <a:r>
                <a:rPr lang="de-DE" altLang="de-DE" sz="2800" b="1" dirty="0">
                  <a:solidFill>
                    <a:schemeClr val="accent1"/>
                  </a:solidFill>
                  <a:latin typeface="+mj-lt"/>
                </a:rPr>
                <a:t>Einsatz von Gerüsten</a:t>
              </a:r>
            </a:p>
          </p:txBody>
        </p:sp>
        <p:pic>
          <p:nvPicPr>
            <p:cNvPr id="17414" name="Picture 8"/>
            <p:cNvPicPr>
              <a:picLocks noChangeAspect="1" noChangeArrowheads="1"/>
            </p:cNvPicPr>
            <p:nvPr/>
          </p:nvPicPr>
          <p:blipFill>
            <a:blip r:embed="rId3" cstate="print"/>
            <a:srcRect/>
            <a:stretch>
              <a:fillRect/>
            </a:stretch>
          </p:blipFill>
          <p:spPr bwMode="auto">
            <a:xfrm>
              <a:off x="4429124" y="3000372"/>
              <a:ext cx="4143375" cy="2500312"/>
            </a:xfrm>
            <a:prstGeom prst="rect">
              <a:avLst/>
            </a:prstGeom>
            <a:noFill/>
            <a:ln w="9525">
              <a:solidFill>
                <a:schemeClr val="bg1"/>
              </a:solidFill>
              <a:miter lim="800000"/>
              <a:headEnd/>
              <a:tailEnd/>
            </a:ln>
          </p:spPr>
        </p:pic>
      </p:grpSp>
      <p:sp>
        <p:nvSpPr>
          <p:cNvPr id="10" name="Datumsplatzhalter 9"/>
          <p:cNvSpPr>
            <a:spLocks noGrp="1"/>
          </p:cNvSpPr>
          <p:nvPr>
            <p:ph type="dt" sz="half" idx="10"/>
          </p:nvPr>
        </p:nvSpPr>
        <p:spPr/>
        <p:txBody>
          <a:bodyPr/>
          <a:lstStyle/>
          <a:p>
            <a:pPr>
              <a:defRPr/>
            </a:pPr>
            <a:r>
              <a:rPr lang="de-DE"/>
              <a:t>Schulung 2025/2026</a:t>
            </a:r>
            <a:endParaRPr lang="de-DE" dirty="0"/>
          </a:p>
        </p:txBody>
      </p:sp>
      <p:sp>
        <p:nvSpPr>
          <p:cNvPr id="8" name="Foliennummernplatzhalter 7"/>
          <p:cNvSpPr>
            <a:spLocks noGrp="1"/>
          </p:cNvSpPr>
          <p:nvPr>
            <p:ph type="sldNum" sz="quarter" idx="11"/>
          </p:nvPr>
        </p:nvSpPr>
        <p:spPr/>
        <p:txBody>
          <a:bodyPr/>
          <a:lstStyle/>
          <a:p>
            <a:pPr>
              <a:defRPr/>
            </a:pPr>
            <a:fld id="{42020CB9-598F-41BD-B058-380FB38EF93E}" type="slidenum">
              <a:rPr lang="de-DE" smtClean="0"/>
              <a:pPr>
                <a:defRPr/>
              </a:pPr>
              <a:t>11</a:t>
            </a:fld>
            <a:endParaRPr lang="de-D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D2F5E3-7805-E58B-10E5-90D7C627742E}"/>
              </a:ext>
            </a:extLst>
          </p:cNvPr>
          <p:cNvSpPr>
            <a:spLocks noGrp="1"/>
          </p:cNvSpPr>
          <p:nvPr>
            <p:ph type="title"/>
          </p:nvPr>
        </p:nvSpPr>
        <p:spPr/>
        <p:txBody>
          <a:bodyPr/>
          <a:lstStyle/>
          <a:p>
            <a:r>
              <a:rPr lang="de-DE" dirty="0"/>
              <a:t>Aufgaben des Gerüst</a:t>
            </a:r>
            <a:r>
              <a:rPr lang="de-DE" u="sng" dirty="0">
                <a:solidFill>
                  <a:schemeClr val="accent5"/>
                </a:solidFill>
              </a:rPr>
              <a:t>erstellers</a:t>
            </a:r>
            <a:br>
              <a:rPr lang="de-DE" dirty="0"/>
            </a:br>
            <a:r>
              <a:rPr lang="de-DE" sz="2000" dirty="0">
                <a:solidFill>
                  <a:schemeClr val="accent2"/>
                </a:solidFill>
              </a:rPr>
              <a:t>TRBS 2121 Teil 1</a:t>
            </a:r>
            <a:endParaRPr lang="de-DE" dirty="0"/>
          </a:p>
        </p:txBody>
      </p:sp>
      <p:sp>
        <p:nvSpPr>
          <p:cNvPr id="2" name="Datumsplatzhalter 1">
            <a:extLst>
              <a:ext uri="{FF2B5EF4-FFF2-40B4-BE49-F238E27FC236}">
                <a16:creationId xmlns:a16="http://schemas.microsoft.com/office/drawing/2014/main" id="{996DEC33-738C-5A89-9B8F-4C02FF23B87E}"/>
              </a:ext>
            </a:extLst>
          </p:cNvPr>
          <p:cNvSpPr>
            <a:spLocks noGrp="1"/>
          </p:cNvSpPr>
          <p:nvPr>
            <p:ph type="dt" sz="half" idx="10"/>
          </p:nvPr>
        </p:nvSpPr>
        <p:spPr/>
        <p:txBody>
          <a:bodyPr/>
          <a:lstStyle/>
          <a:p>
            <a:pPr>
              <a:defRPr/>
            </a:pPr>
            <a:r>
              <a:rPr lang="de-DE"/>
              <a:t>Schulung 2025/2026</a:t>
            </a:r>
            <a:endParaRPr lang="de-DE" dirty="0"/>
          </a:p>
        </p:txBody>
      </p:sp>
      <p:sp>
        <p:nvSpPr>
          <p:cNvPr id="3" name="Foliennummernplatzhalter 2">
            <a:extLst>
              <a:ext uri="{FF2B5EF4-FFF2-40B4-BE49-F238E27FC236}">
                <a16:creationId xmlns:a16="http://schemas.microsoft.com/office/drawing/2014/main" id="{0E6B3DC5-AE50-DA02-35E9-91B41D5D7862}"/>
              </a:ext>
            </a:extLst>
          </p:cNvPr>
          <p:cNvSpPr>
            <a:spLocks noGrp="1"/>
          </p:cNvSpPr>
          <p:nvPr>
            <p:ph type="sldNum" sz="quarter" idx="12"/>
          </p:nvPr>
        </p:nvSpPr>
        <p:spPr/>
        <p:txBody>
          <a:bodyPr/>
          <a:lstStyle/>
          <a:p>
            <a:pPr algn="r">
              <a:defRPr/>
            </a:pPr>
            <a:fld id="{42020CB9-598F-41BD-B058-380FB38EF93E}" type="slidenum">
              <a:rPr lang="de-DE" smtClean="0"/>
              <a:pPr algn="r">
                <a:defRPr/>
              </a:pPr>
              <a:t>12</a:t>
            </a:fld>
            <a:endParaRPr lang="de-DE" dirty="0"/>
          </a:p>
        </p:txBody>
      </p:sp>
      <p:sp>
        <p:nvSpPr>
          <p:cNvPr id="5" name="Textplatzhalter 4">
            <a:extLst>
              <a:ext uri="{FF2B5EF4-FFF2-40B4-BE49-F238E27FC236}">
                <a16:creationId xmlns:a16="http://schemas.microsoft.com/office/drawing/2014/main" id="{786309C8-0DE7-BB4D-9924-5304099CB85A}"/>
              </a:ext>
            </a:extLst>
          </p:cNvPr>
          <p:cNvSpPr>
            <a:spLocks noGrp="1"/>
          </p:cNvSpPr>
          <p:nvPr>
            <p:ph type="body" sz="quarter" idx="13"/>
          </p:nvPr>
        </p:nvSpPr>
        <p:spPr/>
        <p:txBody>
          <a:bodyPr/>
          <a:lstStyle/>
          <a:p>
            <a:r>
              <a:rPr lang="de-DE" dirty="0"/>
              <a:t>Aufgaben und Anforderungen an den Gerüstersteller</a:t>
            </a:r>
          </a:p>
          <a:p>
            <a:pPr marL="342900" indent="-342900">
              <a:buFont typeface="Arial" panose="020B0604020202020204" pitchFamily="34" charset="0"/>
              <a:buChar char="•"/>
            </a:pPr>
            <a:r>
              <a:rPr lang="de-DE" sz="1800" b="0" dirty="0"/>
              <a:t>Beauftragung einer </a:t>
            </a:r>
            <a:r>
              <a:rPr lang="de-DE" sz="1800" b="0" dirty="0">
                <a:solidFill>
                  <a:schemeClr val="accent5"/>
                </a:solidFill>
              </a:rPr>
              <a:t>fachkundigen Person </a:t>
            </a:r>
            <a:r>
              <a:rPr lang="de-DE" sz="1800" b="0" dirty="0"/>
              <a:t>mit dem Auf- und/oder Umbau eines Gerüstes, dabei hat die fachkundige Person insbesondere folgende Aufgaben:</a:t>
            </a:r>
          </a:p>
          <a:p>
            <a:pPr marL="809625" lvl="1" indent="-361950"/>
            <a:r>
              <a:rPr lang="de-DE" sz="1600" b="0" dirty="0"/>
              <a:t>Erstellung und Aktualisierung des Plans für den Auf-, Um- und Abbau (Montageanweisung) </a:t>
            </a:r>
            <a:endParaRPr lang="de-DE" sz="1600" dirty="0"/>
          </a:p>
          <a:p>
            <a:pPr marL="809625" lvl="1" indent="-361950"/>
            <a:r>
              <a:rPr lang="de-DE" sz="1600" b="0" dirty="0"/>
              <a:t>Erstellung und Aktualisierung des Plans für den Gebrauch des Gerüstes durch den Gerüstnutzer </a:t>
            </a:r>
            <a:endParaRPr lang="de-DE" sz="1600" dirty="0"/>
          </a:p>
          <a:p>
            <a:pPr marL="809625" lvl="1" indent="-361950"/>
            <a:r>
              <a:rPr lang="de-DE" sz="1600" b="0" dirty="0"/>
              <a:t>Aufsicht der Auf-, Um- und Abbauarbeiten (</a:t>
            </a:r>
            <a:r>
              <a:rPr lang="de-DE" sz="1600" b="0" dirty="0">
                <a:solidFill>
                  <a:schemeClr val="accent5"/>
                </a:solidFill>
              </a:rPr>
              <a:t>Aufsichtführender</a:t>
            </a:r>
            <a:r>
              <a:rPr lang="de-DE" sz="1600" b="0" dirty="0"/>
              <a:t>). </a:t>
            </a:r>
            <a:endParaRPr lang="de-DE" b="0" dirty="0"/>
          </a:p>
          <a:p>
            <a:pPr marL="342900" indent="-342900">
              <a:buFont typeface="Arial" panose="020B0604020202020204" pitchFamily="34" charset="0"/>
              <a:buChar char="•"/>
            </a:pPr>
            <a:r>
              <a:rPr lang="de-DE" sz="1800" b="0" dirty="0"/>
              <a:t>Auf-, Um- oder Abbau von Gerüsten durch </a:t>
            </a:r>
            <a:r>
              <a:rPr lang="de-DE" sz="1800" b="0" dirty="0">
                <a:solidFill>
                  <a:schemeClr val="accent5"/>
                </a:solidFill>
              </a:rPr>
              <a:t>fachlich geeignete Beschäftigte</a:t>
            </a:r>
            <a:r>
              <a:rPr lang="de-DE" sz="1800" dirty="0"/>
              <a:t> </a:t>
            </a:r>
            <a:r>
              <a:rPr lang="de-DE" sz="1800" b="0" dirty="0"/>
              <a:t>(mit angemessener Unterweisung) des Gerüsterstellers</a:t>
            </a:r>
          </a:p>
          <a:p>
            <a:pPr marL="342900" indent="-342900">
              <a:buFont typeface="Arial" panose="020B0604020202020204" pitchFamily="34" charset="0"/>
              <a:buChar char="•"/>
            </a:pPr>
            <a:r>
              <a:rPr lang="de-DE" sz="1800" b="0" dirty="0"/>
              <a:t>Erbringung des Nachweises, dass das Gerüst sicher ist - Protokoll einer Abnahmeprüfung. </a:t>
            </a:r>
          </a:p>
          <a:p>
            <a:pPr marL="342900" indent="-342900">
              <a:buFont typeface="Arial" panose="020B0604020202020204" pitchFamily="34" charset="0"/>
              <a:buChar char="•"/>
            </a:pPr>
            <a:r>
              <a:rPr lang="de-DE" sz="1800" b="0" dirty="0"/>
              <a:t>Für die Prüfung des Gerüstes ist eine </a:t>
            </a:r>
            <a:r>
              <a:rPr lang="de-DE" sz="1800" b="0" dirty="0">
                <a:solidFill>
                  <a:schemeClr val="accent5"/>
                </a:solidFill>
              </a:rPr>
              <a:t>zur Prüfung befähigte Person</a:t>
            </a:r>
            <a:r>
              <a:rPr lang="de-DE" sz="1800" dirty="0"/>
              <a:t> </a:t>
            </a:r>
            <a:r>
              <a:rPr lang="de-DE" sz="1800" b="0" dirty="0"/>
              <a:t>zu beauftragen. Dies gilt auch für Arbeitgeber, die Gerüste für den Gebrauch durch eigene Beschäftigten erstellen! </a:t>
            </a:r>
          </a:p>
          <a:p>
            <a:pPr marL="342900" indent="-342900">
              <a:buFont typeface="Arial" panose="020B0604020202020204" pitchFamily="34" charset="0"/>
              <a:buChar char="•"/>
            </a:pPr>
            <a:r>
              <a:rPr lang="de-DE" sz="1800" b="0" dirty="0"/>
              <a:t>Kennzeichnung des Gerüstes mit einer Prüfplakette</a:t>
            </a:r>
          </a:p>
          <a:p>
            <a:pPr marL="342900" indent="-342900">
              <a:buFont typeface="Arial" panose="020B0604020202020204" pitchFamily="34" charset="0"/>
              <a:buChar char="•"/>
            </a:pPr>
            <a:endParaRPr lang="de-DE" sz="1000" b="0" dirty="0"/>
          </a:p>
          <a:p>
            <a:pPr algn="ctr"/>
            <a:r>
              <a:rPr lang="de-DE" sz="1800" b="0" dirty="0">
                <a:sym typeface="Wingdings" panose="05000000000000000000" pitchFamily="2" charset="2"/>
              </a:rPr>
              <a:t> D</a:t>
            </a:r>
            <a:r>
              <a:rPr lang="de-DE" sz="1800" b="0" dirty="0"/>
              <a:t>ie Aufgaben der fachkundigen Person des Gerüsterstellers und die der zur Prüfung befähigten Person können von einer Person (je nach Eignung) oder jeweils auch von unterschiedlichen Personen wahrgenommen werden. </a:t>
            </a:r>
          </a:p>
          <a:p>
            <a:r>
              <a:rPr lang="de-DE" b="0" dirty="0"/>
              <a:t>  </a:t>
            </a:r>
          </a:p>
          <a:p>
            <a:pPr marL="342900" indent="-342900">
              <a:buFont typeface="Arial" panose="020B0604020202020204" pitchFamily="34" charset="0"/>
              <a:buChar char="•"/>
            </a:pPr>
            <a:endParaRPr lang="de-DE" b="0" dirty="0"/>
          </a:p>
          <a:p>
            <a:r>
              <a:rPr lang="de-DE" b="0" dirty="0"/>
              <a:t>  </a:t>
            </a:r>
          </a:p>
          <a:p>
            <a:pPr marL="342900" indent="-342900">
              <a:buFont typeface="Arial" panose="020B0604020202020204" pitchFamily="34" charset="0"/>
              <a:buChar char="•"/>
            </a:pPr>
            <a:endParaRPr lang="de-DE" b="0" dirty="0"/>
          </a:p>
          <a:p>
            <a:r>
              <a:rPr lang="de-DE" b="0" dirty="0"/>
              <a:t>  </a:t>
            </a:r>
          </a:p>
          <a:p>
            <a:pPr marL="342900" indent="-342900">
              <a:buFont typeface="Arial" panose="020B0604020202020204" pitchFamily="34" charset="0"/>
              <a:buChar char="•"/>
            </a:pPr>
            <a:endParaRPr lang="de-DE" b="0" dirty="0"/>
          </a:p>
          <a:p>
            <a:r>
              <a:rPr lang="de-DE" b="0" dirty="0"/>
              <a:t>  </a:t>
            </a:r>
          </a:p>
          <a:p>
            <a:endParaRPr lang="de-DE" dirty="0"/>
          </a:p>
        </p:txBody>
      </p:sp>
      <p:sp>
        <p:nvSpPr>
          <p:cNvPr id="7" name="Textfeld 6">
            <a:extLst>
              <a:ext uri="{FF2B5EF4-FFF2-40B4-BE49-F238E27FC236}">
                <a16:creationId xmlns:a16="http://schemas.microsoft.com/office/drawing/2014/main" id="{0D4B87AF-325C-9A93-774C-2C0BB47740F6}"/>
              </a:ext>
            </a:extLst>
          </p:cNvPr>
          <p:cNvSpPr txBox="1"/>
          <p:nvPr/>
        </p:nvSpPr>
        <p:spPr>
          <a:xfrm>
            <a:off x="2711624" y="6400800"/>
            <a:ext cx="8208912" cy="338554"/>
          </a:xfrm>
          <a:prstGeom prst="rect">
            <a:avLst/>
          </a:prstGeom>
          <a:noFill/>
        </p:spPr>
        <p:txBody>
          <a:bodyPr wrap="square">
            <a:spAutoFit/>
          </a:bodyPr>
          <a:lstStyle/>
          <a:p>
            <a:r>
              <a:rPr lang="de-DE" sz="1600" dirty="0">
                <a:latin typeface="Arial" panose="020B0604020202020204" pitchFamily="34" charset="0"/>
                <a:cs typeface="Arial" panose="020B0604020202020204" pitchFamily="34" charset="0"/>
                <a:hlinkClick r:id="rId2"/>
              </a:rPr>
              <a:t>Gerüste aufstellen – wer darf was? — </a:t>
            </a:r>
            <a:r>
              <a:rPr lang="de-DE" sz="1600" dirty="0" err="1">
                <a:latin typeface="Arial" panose="020B0604020202020204" pitchFamily="34" charset="0"/>
                <a:cs typeface="Arial" panose="020B0604020202020204" pitchFamily="34" charset="0"/>
                <a:hlinkClick r:id="rId2"/>
              </a:rPr>
              <a:t>etem</a:t>
            </a:r>
            <a:r>
              <a:rPr lang="de-DE" sz="1600" dirty="0">
                <a:latin typeface="Arial" panose="020B0604020202020204" pitchFamily="34" charset="0"/>
                <a:cs typeface="Arial" panose="020B0604020202020204" pitchFamily="34" charset="0"/>
                <a:hlinkClick r:id="rId2"/>
              </a:rPr>
              <a:t> - Das Magazin Ihrer Berufsgenossenschaft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003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C3DB3A-FE3A-D55D-D83F-9A7EEE4CEB33}"/>
              </a:ext>
            </a:extLst>
          </p:cNvPr>
          <p:cNvSpPr>
            <a:spLocks noGrp="1"/>
          </p:cNvSpPr>
          <p:nvPr>
            <p:ph type="title"/>
          </p:nvPr>
        </p:nvSpPr>
        <p:spPr/>
        <p:txBody>
          <a:bodyPr/>
          <a:lstStyle/>
          <a:p>
            <a:r>
              <a:rPr lang="de-DE" dirty="0"/>
              <a:t>Wann dürfen Gerüste genutzt werden?</a:t>
            </a:r>
            <a:br>
              <a:rPr lang="de-DE" dirty="0"/>
            </a:br>
            <a:r>
              <a:rPr lang="de-DE" sz="2000" dirty="0">
                <a:solidFill>
                  <a:schemeClr val="accent2"/>
                </a:solidFill>
              </a:rPr>
              <a:t>TRBS 2121 Teil 1</a:t>
            </a:r>
            <a:endParaRPr lang="de-DE" sz="2000" dirty="0"/>
          </a:p>
        </p:txBody>
      </p:sp>
      <p:sp>
        <p:nvSpPr>
          <p:cNvPr id="3" name="Datumsplatzhalter 2">
            <a:extLst>
              <a:ext uri="{FF2B5EF4-FFF2-40B4-BE49-F238E27FC236}">
                <a16:creationId xmlns:a16="http://schemas.microsoft.com/office/drawing/2014/main" id="{6E4AFD2A-9A00-6EE2-7C2E-EBED5899E5A7}"/>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1B710F53-8978-D9D9-248B-F95A21F545C7}"/>
              </a:ext>
            </a:extLst>
          </p:cNvPr>
          <p:cNvSpPr>
            <a:spLocks noGrp="1"/>
          </p:cNvSpPr>
          <p:nvPr>
            <p:ph type="sldNum" sz="quarter" idx="12"/>
          </p:nvPr>
        </p:nvSpPr>
        <p:spPr/>
        <p:txBody>
          <a:bodyPr/>
          <a:lstStyle/>
          <a:p>
            <a:fld id="{D42DA815-CE49-4499-B3BB-5F7C969A1704}" type="slidenum">
              <a:rPr lang="de-DE" smtClean="0"/>
              <a:pPr/>
              <a:t>13</a:t>
            </a:fld>
            <a:endParaRPr lang="de-DE" dirty="0"/>
          </a:p>
        </p:txBody>
      </p:sp>
      <p:sp>
        <p:nvSpPr>
          <p:cNvPr id="5" name="Textplatzhalter 4">
            <a:extLst>
              <a:ext uri="{FF2B5EF4-FFF2-40B4-BE49-F238E27FC236}">
                <a16:creationId xmlns:a16="http://schemas.microsoft.com/office/drawing/2014/main" id="{0E67718A-874A-639B-6DC3-C2E3627E4AC8}"/>
              </a:ext>
            </a:extLst>
          </p:cNvPr>
          <p:cNvSpPr>
            <a:spLocks noGrp="1"/>
          </p:cNvSpPr>
          <p:nvPr>
            <p:ph type="body" sz="quarter" idx="13"/>
          </p:nvPr>
        </p:nvSpPr>
        <p:spPr>
          <a:xfrm>
            <a:off x="529167" y="1556792"/>
            <a:ext cx="6718961" cy="4536504"/>
          </a:xfrm>
        </p:spPr>
        <p:txBody>
          <a:bodyPr/>
          <a:lstStyle/>
          <a:p>
            <a:pPr marL="0" indent="0">
              <a:buNone/>
            </a:pPr>
            <a:r>
              <a:rPr lang="de-DE" b="1" dirty="0"/>
              <a:t>Gerüste dürfen nur benutzt werden, wenn diese</a:t>
            </a:r>
          </a:p>
          <a:p>
            <a:r>
              <a:rPr lang="de-DE" sz="1800" dirty="0"/>
              <a:t>standsicher sind, </a:t>
            </a:r>
          </a:p>
          <a:p>
            <a:r>
              <a:rPr lang="de-DE" sz="1800" dirty="0"/>
              <a:t>über einen sicheren Zugang erreichbar sind,</a:t>
            </a:r>
          </a:p>
          <a:p>
            <a:r>
              <a:rPr lang="de-DE" sz="1800" dirty="0"/>
              <a:t>über Einrichtungen verfügen, die einen Absturz vom Gerüst verhindern,</a:t>
            </a:r>
          </a:p>
          <a:p>
            <a:r>
              <a:rPr lang="de-DE" sz="1800" dirty="0">
                <a:solidFill>
                  <a:schemeClr val="accent1"/>
                </a:solidFill>
              </a:rPr>
              <a:t>von einer </a:t>
            </a:r>
            <a:r>
              <a:rPr lang="de-DE" sz="1800" dirty="0">
                <a:solidFill>
                  <a:schemeClr val="accent5"/>
                </a:solidFill>
              </a:rPr>
              <a:t>zur Prüfung befähigten Person </a:t>
            </a:r>
            <a:r>
              <a:rPr lang="de-DE" sz="1800" dirty="0">
                <a:solidFill>
                  <a:schemeClr val="accent1"/>
                </a:solidFill>
              </a:rPr>
              <a:t>geprüft wurden und entsprechend mit einer Prüfplakette gekennzeichnet sind:</a:t>
            </a:r>
          </a:p>
          <a:p>
            <a:pPr lvl="1"/>
            <a:r>
              <a:rPr lang="de-DE" sz="1600" dirty="0">
                <a:solidFill>
                  <a:schemeClr val="accent1"/>
                </a:solidFill>
              </a:rPr>
              <a:t>Name, Adresse und Telefonnummer des Erstellers des Gerüstes</a:t>
            </a:r>
          </a:p>
          <a:p>
            <a:pPr lvl="1"/>
            <a:r>
              <a:rPr lang="de-DE" sz="1600" dirty="0">
                <a:solidFill>
                  <a:schemeClr val="accent1"/>
                </a:solidFill>
              </a:rPr>
              <a:t>Gerüstbauart</a:t>
            </a:r>
          </a:p>
          <a:p>
            <a:pPr lvl="1"/>
            <a:r>
              <a:rPr lang="de-DE" sz="1600" dirty="0">
                <a:solidFill>
                  <a:schemeClr val="accent1"/>
                </a:solidFill>
              </a:rPr>
              <a:t>Last- und Breitenklasse</a:t>
            </a:r>
          </a:p>
          <a:p>
            <a:pPr lvl="1"/>
            <a:r>
              <a:rPr lang="de-DE" sz="1600" dirty="0">
                <a:solidFill>
                  <a:schemeClr val="accent1"/>
                </a:solidFill>
              </a:rPr>
              <a:t>Angaben über eine eventuelle Nutzungsbeschränkung</a:t>
            </a:r>
          </a:p>
          <a:p>
            <a:pPr lvl="1"/>
            <a:r>
              <a:rPr lang="de-DE" sz="1600" dirty="0">
                <a:solidFill>
                  <a:schemeClr val="accent1"/>
                </a:solidFill>
              </a:rPr>
              <a:t>Warnhinweise</a:t>
            </a:r>
          </a:p>
          <a:p>
            <a:pPr lvl="1"/>
            <a:r>
              <a:rPr lang="de-DE" sz="1600" dirty="0">
                <a:solidFill>
                  <a:schemeClr val="accent1"/>
                </a:solidFill>
              </a:rPr>
              <a:t>Datum der letzten Prüfung</a:t>
            </a:r>
          </a:p>
          <a:p>
            <a:pPr marL="150912" lvl="1" indent="-150912">
              <a:buClr>
                <a:srgbClr val="007FAC"/>
              </a:buClr>
              <a:buFont typeface="Arial" pitchFamily="34" charset="0"/>
              <a:buChar char="•"/>
            </a:pPr>
            <a:r>
              <a:rPr lang="de-DE" sz="1800" dirty="0">
                <a:solidFill>
                  <a:srgbClr val="0082B0"/>
                </a:solidFill>
              </a:rPr>
              <a:t>arbeitstäglich von einer </a:t>
            </a:r>
            <a:r>
              <a:rPr lang="de-DE" sz="1800" dirty="0"/>
              <a:t>qualifizierten Person in Augenschein </a:t>
            </a:r>
            <a:r>
              <a:rPr lang="de-DE" sz="1800" dirty="0">
                <a:solidFill>
                  <a:srgbClr val="0082B0"/>
                </a:solidFill>
              </a:rPr>
              <a:t>genommen worden sind</a:t>
            </a:r>
          </a:p>
          <a:p>
            <a:pPr lvl="1"/>
            <a:endParaRPr lang="de-DE" sz="1400" dirty="0"/>
          </a:p>
          <a:p>
            <a:pPr marL="0" indent="0">
              <a:buNone/>
            </a:pPr>
            <a:endParaRPr lang="de-DE" sz="800" dirty="0"/>
          </a:p>
        </p:txBody>
      </p:sp>
      <p:pic>
        <p:nvPicPr>
          <p:cNvPr id="7" name="Grafik 6" descr="Erstelle ein Bild, das eine typische Arbeitssituation in der Höhe zeigt, bei der ein normales, feststehendes Gerüst anstelle eines Rollgerüsts verwendet wird. Das Gerüst soll stabil und fachgerecht aufgebaut sein, mit allen vorgeschriebenen Absturzsicherungen wie Geländern, geschlossenen Füllungen, senkrechten Stäben, Handlauf, Knie- und Fußleiste. Zeige eine oder mehrere Personen, die auf dem Gerüst arbeiten, mit geeigneter persönlicher Schutzausrüstung. Die Umgebung soll eine Baustelle oder eine industrielle Anlage sein, die Gefährdungen wie Absturzkanten und herabfallende Gegenstände andeutet. Verwende realistische Farben, einen sachlichen, klaren Stil und achte auf eine professionelle, lehrreiche Darstellung, die die Schutzmaßnahmen und die sichere Nutzung des Gerüsts betont.">
            <a:extLst>
              <a:ext uri="{FF2B5EF4-FFF2-40B4-BE49-F238E27FC236}">
                <a16:creationId xmlns:a16="http://schemas.microsoft.com/office/drawing/2014/main" id="{C7F275A9-982C-F4C7-8E8B-B443FAA9B91C}"/>
              </a:ext>
            </a:extLst>
          </p:cNvPr>
          <p:cNvPicPr>
            <a:picLocks noChangeAspect="1"/>
          </p:cNvPicPr>
          <p:nvPr/>
        </p:nvPicPr>
        <p:blipFill>
          <a:blip r:embed="rId2"/>
          <a:srcRect r="13250" b="17451"/>
          <a:stretch>
            <a:fillRect/>
          </a:stretch>
        </p:blipFill>
        <p:spPr>
          <a:xfrm>
            <a:off x="8112223" y="1988840"/>
            <a:ext cx="3136815" cy="2984947"/>
          </a:xfrm>
          <a:prstGeom prst="rect">
            <a:avLst/>
          </a:prstGeom>
        </p:spPr>
      </p:pic>
      <p:sp>
        <p:nvSpPr>
          <p:cNvPr id="8" name="Textfeld 7">
            <a:extLst>
              <a:ext uri="{FF2B5EF4-FFF2-40B4-BE49-F238E27FC236}">
                <a16:creationId xmlns:a16="http://schemas.microsoft.com/office/drawing/2014/main" id="{BFB6FD8B-28B7-391E-7A5D-7F625A6D047D}"/>
              </a:ext>
            </a:extLst>
          </p:cNvPr>
          <p:cNvSpPr txBox="1"/>
          <p:nvPr/>
        </p:nvSpPr>
        <p:spPr>
          <a:xfrm>
            <a:off x="9032055" y="5085184"/>
            <a:ext cx="1297150" cy="246221"/>
          </a:xfrm>
          <a:prstGeom prst="rect">
            <a:avLst/>
          </a:prstGeom>
          <a:noFill/>
        </p:spPr>
        <p:txBody>
          <a:bodyPr wrap="none" rtlCol="0">
            <a:spAutoFit/>
          </a:bodyPr>
          <a:lstStyle/>
          <a:p>
            <a:r>
              <a:rPr lang="de-DE" sz="1000" dirty="0">
                <a:solidFill>
                  <a:srgbClr val="0082B0"/>
                </a:solidFill>
                <a:latin typeface="+mn-lt"/>
              </a:rPr>
              <a:t>Quelle Bild: KI-generiert</a:t>
            </a:r>
          </a:p>
        </p:txBody>
      </p:sp>
    </p:spTree>
    <p:extLst>
      <p:ext uri="{BB962C8B-B14F-4D97-AF65-F5344CB8AC3E}">
        <p14:creationId xmlns:p14="http://schemas.microsoft.com/office/powerpoint/2010/main" val="193980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2D332-725E-B6A5-20DA-129366A867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E6305A-3170-7B9B-BB03-71D7919759B0}"/>
              </a:ext>
            </a:extLst>
          </p:cNvPr>
          <p:cNvSpPr>
            <a:spLocks noGrp="1"/>
          </p:cNvSpPr>
          <p:nvPr>
            <p:ph type="title"/>
          </p:nvPr>
        </p:nvSpPr>
        <p:spPr>
          <a:xfrm>
            <a:off x="529168" y="228600"/>
            <a:ext cx="8735184" cy="1143000"/>
          </a:xfrm>
        </p:spPr>
        <p:txBody>
          <a:bodyPr/>
          <a:lstStyle/>
          <a:p>
            <a:r>
              <a:rPr lang="de-DE" dirty="0"/>
              <a:t>Prüfung und Inaugenscheinnahme von Gerüsten</a:t>
            </a:r>
            <a:br>
              <a:rPr lang="de-DE" dirty="0"/>
            </a:br>
            <a:r>
              <a:rPr lang="de-DE" sz="2000" dirty="0">
                <a:solidFill>
                  <a:schemeClr val="accent2"/>
                </a:solidFill>
              </a:rPr>
              <a:t>TRBS 2121 Teil 1, TRBS 1203</a:t>
            </a:r>
            <a:endParaRPr lang="de-DE" sz="2000" dirty="0"/>
          </a:p>
        </p:txBody>
      </p:sp>
      <p:sp>
        <p:nvSpPr>
          <p:cNvPr id="3" name="Datumsplatzhalter 2">
            <a:extLst>
              <a:ext uri="{FF2B5EF4-FFF2-40B4-BE49-F238E27FC236}">
                <a16:creationId xmlns:a16="http://schemas.microsoft.com/office/drawing/2014/main" id="{0D334946-AA57-2CE1-65AD-E512574ACE12}"/>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C7B131D8-4E03-7DFF-4607-AD4F47A34FF4}"/>
              </a:ext>
            </a:extLst>
          </p:cNvPr>
          <p:cNvSpPr>
            <a:spLocks noGrp="1"/>
          </p:cNvSpPr>
          <p:nvPr>
            <p:ph type="sldNum" sz="quarter" idx="12"/>
          </p:nvPr>
        </p:nvSpPr>
        <p:spPr/>
        <p:txBody>
          <a:bodyPr/>
          <a:lstStyle/>
          <a:p>
            <a:fld id="{D42DA815-CE49-4499-B3BB-5F7C969A1704}" type="slidenum">
              <a:rPr lang="de-DE" smtClean="0"/>
              <a:pPr/>
              <a:t>14</a:t>
            </a:fld>
            <a:endParaRPr lang="de-DE" dirty="0"/>
          </a:p>
        </p:txBody>
      </p:sp>
      <p:sp>
        <p:nvSpPr>
          <p:cNvPr id="5" name="Textplatzhalter 4">
            <a:extLst>
              <a:ext uri="{FF2B5EF4-FFF2-40B4-BE49-F238E27FC236}">
                <a16:creationId xmlns:a16="http://schemas.microsoft.com/office/drawing/2014/main" id="{1D75C19F-1616-A470-C8FF-17224576A3A3}"/>
              </a:ext>
            </a:extLst>
          </p:cNvPr>
          <p:cNvSpPr>
            <a:spLocks noGrp="1"/>
          </p:cNvSpPr>
          <p:nvPr>
            <p:ph type="body" sz="quarter" idx="13"/>
          </p:nvPr>
        </p:nvSpPr>
        <p:spPr>
          <a:xfrm>
            <a:off x="529166" y="1556792"/>
            <a:ext cx="11178119" cy="4844008"/>
          </a:xfrm>
        </p:spPr>
        <p:txBody>
          <a:bodyPr/>
          <a:lstStyle/>
          <a:p>
            <a:pPr marL="0" indent="0">
              <a:buNone/>
            </a:pPr>
            <a:r>
              <a:rPr lang="de-DE" sz="1800" b="1" dirty="0"/>
              <a:t>Prüfung des Gerüstes durch eine zur Prüfung befähigte Person durch den </a:t>
            </a:r>
            <a:r>
              <a:rPr lang="de-DE" sz="1800" b="1" dirty="0">
                <a:solidFill>
                  <a:schemeClr val="accent5"/>
                </a:solidFill>
              </a:rPr>
              <a:t>Gerüstersteller:</a:t>
            </a:r>
            <a:endParaRPr lang="de-DE" dirty="0">
              <a:solidFill>
                <a:schemeClr val="accent5"/>
              </a:solidFill>
            </a:endParaRPr>
          </a:p>
          <a:p>
            <a:r>
              <a:rPr lang="de-DE" sz="1600" dirty="0"/>
              <a:t>vor der Inbetriebnahme, </a:t>
            </a:r>
          </a:p>
          <a:p>
            <a:r>
              <a:rPr lang="de-DE" sz="1600" dirty="0"/>
              <a:t>regelmäßigen wiederkehrend und </a:t>
            </a:r>
          </a:p>
          <a:p>
            <a:r>
              <a:rPr lang="de-DE" sz="1600" dirty="0"/>
              <a:t>nach außerordentlichen Ereignissen wie Stürmen, Umbauten oder ungewöhnlichen Belastungen </a:t>
            </a:r>
          </a:p>
          <a:p>
            <a:pPr marL="0" indent="0">
              <a:buNone/>
            </a:pPr>
            <a:endParaRPr lang="de-DE" sz="800" dirty="0"/>
          </a:p>
          <a:p>
            <a:pPr>
              <a:buFont typeface="Wingdings" panose="05000000000000000000" pitchFamily="2" charset="2"/>
              <a:buChar char="è"/>
            </a:pPr>
            <a:r>
              <a:rPr lang="de-DE" sz="1600" dirty="0">
                <a:solidFill>
                  <a:schemeClr val="accent5"/>
                </a:solidFill>
                <a:sym typeface="Wingdings" panose="05000000000000000000" pitchFamily="2" charset="2"/>
              </a:rPr>
              <a:t>Qualifikationsanforderung zur Prüfung befähigte Person Gerüste</a:t>
            </a:r>
            <a:r>
              <a:rPr lang="de-DE" sz="1600" dirty="0">
                <a:sym typeface="Wingdings" panose="05000000000000000000" pitchFamily="2" charset="2"/>
              </a:rPr>
              <a:t>: I.d.R. ist eine 1-3tägige Fortbildung erforderlich, die alle 3-5 Jahre aufgefrischt werden muss. Weiter müssen eine a</a:t>
            </a:r>
            <a:r>
              <a:rPr lang="de-DE" sz="1600" dirty="0"/>
              <a:t>bgeschlossene Berufsausbildung und mehrjährige praktische Erfahrung im Gerüstbau oder eine Ingenieurausbildung mit Spezialisierung auf Bau- oder Sicherheitstechnik sowie Kenntnisse im Bereich des Arbeitsschutzes und der einschlägigen Gesetze und vorhanden sein. </a:t>
            </a:r>
          </a:p>
          <a:p>
            <a:pPr marL="0" indent="0">
              <a:buNone/>
            </a:pPr>
            <a:r>
              <a:rPr lang="de-DE" sz="1600" dirty="0">
                <a:sym typeface="Wingdings" panose="05000000000000000000" pitchFamily="2" charset="2"/>
              </a:rPr>
              <a:t> Der Auftraggeber muss die zur Prüfung befähigte Person schriftlich benennen.</a:t>
            </a:r>
            <a:endParaRPr lang="de-DE" sz="1600" dirty="0"/>
          </a:p>
          <a:p>
            <a:endParaRPr lang="de-DE" sz="800" dirty="0"/>
          </a:p>
          <a:p>
            <a:pPr marL="0" indent="0">
              <a:buNone/>
            </a:pPr>
            <a:r>
              <a:rPr lang="de-DE" sz="1800" b="1" dirty="0"/>
              <a:t>Inaugenscheinnahme der Gerüste durch eine qualifizierte Person des </a:t>
            </a:r>
            <a:r>
              <a:rPr lang="de-DE" sz="1800" b="1" dirty="0">
                <a:solidFill>
                  <a:schemeClr val="accent5"/>
                </a:solidFill>
              </a:rPr>
              <a:t>Gerüstnutzers:</a:t>
            </a:r>
          </a:p>
          <a:p>
            <a:r>
              <a:rPr lang="de-DE" sz="1600" dirty="0"/>
              <a:t>Die Pflicht zur Inaugenscheinnahme trifft grundsätzlich jeden Arbeitgeber, der seinen Beschäftigten ein Gerüst als Arbeitsmittel für den Gebrauch zur Verfügung stellt. Nach Übergabe des Gerüstes durch den Gerüstersteller, ggf. mit Funktionskontrolle</a:t>
            </a:r>
          </a:p>
          <a:p>
            <a:endParaRPr lang="de-DE" sz="800" dirty="0"/>
          </a:p>
          <a:p>
            <a:pPr marL="0" indent="0">
              <a:buNone/>
            </a:pPr>
            <a:r>
              <a:rPr lang="de-DE" sz="1600" dirty="0">
                <a:solidFill>
                  <a:schemeClr val="accent5"/>
                </a:solidFill>
                <a:sym typeface="Wingdings" panose="05000000000000000000" pitchFamily="2" charset="2"/>
              </a:rPr>
              <a:t> Qualifikationsanforderung Inaugenscheinnahme Gerüste: </a:t>
            </a:r>
            <a:r>
              <a:rPr lang="de-DE" sz="1600" dirty="0">
                <a:solidFill>
                  <a:schemeClr val="accent1"/>
                </a:solidFill>
                <a:sym typeface="Wingdings" panose="05000000000000000000" pitchFamily="2" charset="2"/>
              </a:rPr>
              <a:t>Personen die eine a</a:t>
            </a:r>
            <a:r>
              <a:rPr lang="de-DE" sz="1600" dirty="0">
                <a:solidFill>
                  <a:schemeClr val="accent1"/>
                </a:solidFill>
              </a:rPr>
              <a:t>bgeschlossene Berufsausbildung im Bau- und/oder Montagegewerk haben oder die durch eine zeitnah ausgeübte berufsnahe </a:t>
            </a:r>
            <a:r>
              <a:rPr lang="de-DE" sz="1600" dirty="0"/>
              <a:t>Tätigkeit und entsprechende Unterweisung über die erforderlichen Fachkenntnisse verfügen.</a:t>
            </a:r>
          </a:p>
        </p:txBody>
      </p:sp>
    </p:spTree>
    <p:extLst>
      <p:ext uri="{BB962C8B-B14F-4D97-AF65-F5344CB8AC3E}">
        <p14:creationId xmlns:p14="http://schemas.microsoft.com/office/powerpoint/2010/main" val="2110060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59930-A331-A940-B4C0-ED13755302EC}"/>
              </a:ext>
            </a:extLst>
          </p:cNvPr>
          <p:cNvSpPr>
            <a:spLocks noGrp="1"/>
          </p:cNvSpPr>
          <p:nvPr>
            <p:ph type="title"/>
          </p:nvPr>
        </p:nvSpPr>
        <p:spPr/>
        <p:txBody>
          <a:bodyPr/>
          <a:lstStyle/>
          <a:p>
            <a:r>
              <a:rPr lang="de-DE" dirty="0"/>
              <a:t>Auf-, Um- und Abbau von Gerüsten</a:t>
            </a:r>
            <a:br>
              <a:rPr lang="de-DE" dirty="0"/>
            </a:br>
            <a:r>
              <a:rPr lang="de-DE" sz="2000" dirty="0">
                <a:solidFill>
                  <a:schemeClr val="accent2"/>
                </a:solidFill>
              </a:rPr>
              <a:t>Bausteine der BG BAU</a:t>
            </a:r>
            <a:endParaRPr lang="de-DE" dirty="0"/>
          </a:p>
        </p:txBody>
      </p:sp>
      <p:sp>
        <p:nvSpPr>
          <p:cNvPr id="3" name="Datumsplatzhalter 2">
            <a:extLst>
              <a:ext uri="{FF2B5EF4-FFF2-40B4-BE49-F238E27FC236}">
                <a16:creationId xmlns:a16="http://schemas.microsoft.com/office/drawing/2014/main" id="{8070049D-667A-7738-D6FA-0952F69E9FC2}"/>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495DFB8B-D359-1D19-CB85-EECD37DA717C}"/>
              </a:ext>
            </a:extLst>
          </p:cNvPr>
          <p:cNvSpPr>
            <a:spLocks noGrp="1"/>
          </p:cNvSpPr>
          <p:nvPr>
            <p:ph type="sldNum" sz="quarter" idx="12"/>
          </p:nvPr>
        </p:nvSpPr>
        <p:spPr/>
        <p:txBody>
          <a:bodyPr/>
          <a:lstStyle/>
          <a:p>
            <a:fld id="{D42DA815-CE49-4499-B3BB-5F7C969A1704}" type="slidenum">
              <a:rPr lang="de-DE" smtClean="0"/>
              <a:pPr/>
              <a:t>15</a:t>
            </a:fld>
            <a:endParaRPr lang="de-DE" dirty="0"/>
          </a:p>
        </p:txBody>
      </p:sp>
      <p:sp>
        <p:nvSpPr>
          <p:cNvPr id="5" name="Textplatzhalter 4">
            <a:extLst>
              <a:ext uri="{FF2B5EF4-FFF2-40B4-BE49-F238E27FC236}">
                <a16:creationId xmlns:a16="http://schemas.microsoft.com/office/drawing/2014/main" id="{4454F1E7-A961-AD75-B927-21A6422D7831}"/>
              </a:ext>
            </a:extLst>
          </p:cNvPr>
          <p:cNvSpPr>
            <a:spLocks noGrp="1"/>
          </p:cNvSpPr>
          <p:nvPr>
            <p:ph type="body" sz="quarter" idx="13"/>
          </p:nvPr>
        </p:nvSpPr>
        <p:spPr>
          <a:xfrm>
            <a:off x="529169" y="1556792"/>
            <a:ext cx="5494823" cy="4536504"/>
          </a:xfrm>
        </p:spPr>
        <p:txBody>
          <a:bodyPr/>
          <a:lstStyle/>
          <a:p>
            <a:pPr marL="0" indent="0">
              <a:buNone/>
            </a:pPr>
            <a:r>
              <a:rPr lang="de-DE" sz="1600" b="1" dirty="0"/>
              <a:t>Gerüstbauarbeiten - Sicherung gegen Absturz beim Auf-, Um- und Abbau</a:t>
            </a:r>
          </a:p>
          <a:p>
            <a:pPr marL="0" indent="0">
              <a:buNone/>
            </a:pPr>
            <a:r>
              <a:rPr lang="de-DE" sz="1600" dirty="0"/>
              <a:t>Quelle: </a:t>
            </a:r>
            <a:r>
              <a:rPr lang="de-DE" sz="1600" dirty="0">
                <a:hlinkClick r:id="rId2"/>
              </a:rPr>
              <a:t>Gerüstbauarbeiten - Sicherung gegen Absturz beim Auf-, Um- und Abbau </a:t>
            </a:r>
            <a:endParaRPr lang="de-DE" sz="1600" dirty="0"/>
          </a:p>
          <a:p>
            <a:pPr marL="0" indent="0">
              <a:buNone/>
            </a:pPr>
            <a:r>
              <a:rPr lang="de-DE" sz="1600" dirty="0"/>
              <a:t>Baustein - Arbeitsverfahren C 351</a:t>
            </a:r>
            <a:br>
              <a:rPr lang="de-DE" sz="1600" dirty="0"/>
            </a:br>
            <a:r>
              <a:rPr lang="de-DE" sz="1600" dirty="0"/>
              <a:t>Stand 07/2021</a:t>
            </a:r>
            <a:br>
              <a:rPr lang="de-DE" sz="1600" dirty="0"/>
            </a:br>
            <a:r>
              <a:rPr lang="de-DE" sz="1600" dirty="0"/>
              <a:t>Herausgeber: BG BAU</a:t>
            </a:r>
          </a:p>
          <a:p>
            <a:pPr marL="0" indent="0">
              <a:buNone/>
            </a:pPr>
            <a:endParaRPr lang="de-DE" sz="1600" dirty="0"/>
          </a:p>
          <a:p>
            <a:pPr marL="0" indent="0">
              <a:buNone/>
            </a:pPr>
            <a:r>
              <a:rPr lang="de-DE" sz="1600" b="1" dirty="0"/>
              <a:t>Gerüstbauarbeiten - Plan für Auf-, Um- und Abbau/Montageanweisung</a:t>
            </a:r>
          </a:p>
          <a:p>
            <a:pPr marL="0" indent="0">
              <a:buNone/>
            </a:pPr>
            <a:r>
              <a:rPr lang="de-DE" sz="1600" dirty="0"/>
              <a:t>Quelle: </a:t>
            </a:r>
            <a:r>
              <a:rPr lang="de-DE" sz="1600" dirty="0">
                <a:hlinkClick r:id="rId3"/>
              </a:rPr>
              <a:t>Gerüstbauarbeiten - Plan für Auf-, Um- und Abbau/Montageanweisung </a:t>
            </a:r>
            <a:endParaRPr lang="de-DE" sz="1600" dirty="0"/>
          </a:p>
          <a:p>
            <a:pPr marL="0" indent="0">
              <a:buNone/>
            </a:pPr>
            <a:r>
              <a:rPr lang="de-DE" sz="1600" dirty="0"/>
              <a:t>Baustein - Arbeitsverfahren C 352</a:t>
            </a:r>
            <a:br>
              <a:rPr lang="de-DE" sz="1600" dirty="0"/>
            </a:br>
            <a:r>
              <a:rPr lang="de-DE" sz="1600" dirty="0"/>
              <a:t>Stand 07/2021</a:t>
            </a:r>
          </a:p>
          <a:p>
            <a:pPr marL="0" indent="0">
              <a:buNone/>
            </a:pPr>
            <a:r>
              <a:rPr lang="de-DE" sz="1600" dirty="0"/>
              <a:t>Herausgeber: BG BAU</a:t>
            </a:r>
          </a:p>
          <a:p>
            <a:endParaRPr lang="de-DE" sz="1600" dirty="0"/>
          </a:p>
          <a:p>
            <a:endParaRPr lang="de-DE" sz="1600" dirty="0"/>
          </a:p>
        </p:txBody>
      </p:sp>
      <p:sp>
        <p:nvSpPr>
          <p:cNvPr id="6" name="Textplatzhalter 4">
            <a:extLst>
              <a:ext uri="{FF2B5EF4-FFF2-40B4-BE49-F238E27FC236}">
                <a16:creationId xmlns:a16="http://schemas.microsoft.com/office/drawing/2014/main" id="{3D5A8BE4-B605-10C4-8134-8852EDE15172}"/>
              </a:ext>
            </a:extLst>
          </p:cNvPr>
          <p:cNvSpPr txBox="1">
            <a:spLocks/>
          </p:cNvSpPr>
          <p:nvPr/>
        </p:nvSpPr>
        <p:spPr>
          <a:xfrm>
            <a:off x="6023992" y="1551388"/>
            <a:ext cx="5494823" cy="4536504"/>
          </a:xfrm>
          <a:prstGeom prst="rect">
            <a:avLst/>
          </a:prstGeom>
        </p:spPr>
        <p:txBody>
          <a:bodyPr/>
          <a:lstStyle>
            <a:lvl1pPr marL="150912" indent="-150912" algn="l" rtl="0" eaLnBrk="1" fontAlgn="base" hangingPunct="1">
              <a:spcBef>
                <a:spcPct val="20000"/>
              </a:spcBef>
              <a:spcAft>
                <a:spcPct val="0"/>
              </a:spcAft>
              <a:buClr>
                <a:srgbClr val="007FAC"/>
              </a:buClr>
              <a:buFont typeface="Arial" pitchFamily="34" charset="0"/>
              <a:buChar char="•"/>
              <a:defRPr sz="2000" b="0" i="0" baseline="0">
                <a:solidFill>
                  <a:srgbClr val="0082B0"/>
                </a:solidFill>
                <a:latin typeface="Arial" pitchFamily="34" charset="0"/>
                <a:ea typeface="+mn-ea"/>
                <a:cs typeface="Arial" pitchFamily="34" charset="0"/>
              </a:defRPr>
            </a:lvl1pPr>
            <a:lvl2pPr marL="417910" indent="-160735" algn="l" rtl="0" eaLnBrk="1" fontAlgn="base" hangingPunct="1">
              <a:spcBef>
                <a:spcPct val="20000"/>
              </a:spcBef>
              <a:spcAft>
                <a:spcPct val="0"/>
              </a:spcAft>
              <a:buClrTx/>
              <a:buFont typeface="Arial"/>
              <a:buChar char="•"/>
              <a:defRPr lang="de-DE" sz="2000" b="0">
                <a:solidFill>
                  <a:schemeClr val="accent5"/>
                </a:solidFill>
                <a:latin typeface="Arial" pitchFamily="34" charset="0"/>
                <a:ea typeface="+mn-ea"/>
                <a:cs typeface="Arial" pitchFamily="34" charset="0"/>
              </a:defRPr>
            </a:lvl2pPr>
            <a:lvl3pPr marL="642938" indent="-128588" algn="l" rtl="0" eaLnBrk="1" fontAlgn="base" hangingPunct="1">
              <a:spcBef>
                <a:spcPct val="20000"/>
              </a:spcBef>
              <a:spcAft>
                <a:spcPct val="0"/>
              </a:spcAft>
              <a:buClrTx/>
              <a:buFont typeface="Arial"/>
              <a:buChar char="•"/>
              <a:defRPr sz="2000">
                <a:solidFill>
                  <a:schemeClr val="accent2"/>
                </a:solidFill>
                <a:latin typeface="Arial" pitchFamily="34" charset="0"/>
                <a:ea typeface="+mn-ea"/>
                <a:cs typeface="Arial" pitchFamily="34" charset="0"/>
              </a:defRPr>
            </a:lvl3pPr>
            <a:lvl4pPr marL="900113" indent="-128588" algn="l" rtl="0" eaLnBrk="1" fontAlgn="base" hangingPunct="1">
              <a:spcBef>
                <a:spcPct val="20000"/>
              </a:spcBef>
              <a:spcAft>
                <a:spcPct val="0"/>
              </a:spcAft>
              <a:buClrTx/>
              <a:buFont typeface="Arial"/>
              <a:buChar char="•"/>
              <a:defRPr sz="2000">
                <a:solidFill>
                  <a:schemeClr val="accent3"/>
                </a:solidFill>
                <a:latin typeface="Arial" pitchFamily="34" charset="0"/>
                <a:ea typeface="+mn-ea"/>
                <a:cs typeface="Arial" pitchFamily="34" charset="0"/>
              </a:defRPr>
            </a:lvl4pPr>
            <a:lvl5pPr marL="1157288" marR="0" indent="-128588" algn="l" defTabSz="514350" rtl="0" eaLnBrk="1" fontAlgn="base" latinLnBrk="0" hangingPunct="1">
              <a:lnSpc>
                <a:spcPct val="100000"/>
              </a:lnSpc>
              <a:spcBef>
                <a:spcPct val="20000"/>
              </a:spcBef>
              <a:spcAft>
                <a:spcPct val="0"/>
              </a:spcAft>
              <a:buClrTx/>
              <a:buSzTx/>
              <a:buFont typeface="Arial"/>
              <a:buChar char="•"/>
              <a:tabLst/>
              <a:defRPr lang="de-DE" sz="2000" b="0" i="0" baseline="0" dirty="0" smtClean="0">
                <a:solidFill>
                  <a:schemeClr val="tx2"/>
                </a:solidFill>
                <a:latin typeface="Arial" pitchFamily="34" charset="0"/>
                <a:ea typeface="+mn-ea"/>
                <a:cs typeface="Arial" pitchFamily="34" charset="0"/>
              </a:defRPr>
            </a:lvl5pPr>
            <a:lvl6pPr marL="1414463" indent="-128588" algn="l" rtl="0" eaLnBrk="1" fontAlgn="base" hangingPunct="1">
              <a:spcBef>
                <a:spcPct val="20000"/>
              </a:spcBef>
              <a:spcAft>
                <a:spcPct val="0"/>
              </a:spcAft>
              <a:buChar char="»"/>
              <a:defRPr>
                <a:solidFill>
                  <a:schemeClr val="bg2"/>
                </a:solidFill>
                <a:latin typeface="+mn-lt"/>
                <a:ea typeface="+mn-ea"/>
              </a:defRPr>
            </a:lvl6pPr>
            <a:lvl7pPr marL="1671638" indent="-128588" algn="l" rtl="0" eaLnBrk="1" fontAlgn="base" hangingPunct="1">
              <a:spcBef>
                <a:spcPct val="20000"/>
              </a:spcBef>
              <a:spcAft>
                <a:spcPct val="0"/>
              </a:spcAft>
              <a:buChar char="»"/>
              <a:defRPr>
                <a:solidFill>
                  <a:schemeClr val="bg2"/>
                </a:solidFill>
                <a:latin typeface="+mn-lt"/>
                <a:ea typeface="+mn-ea"/>
              </a:defRPr>
            </a:lvl7pPr>
            <a:lvl8pPr marL="1928813" indent="-128588" algn="l" rtl="0" eaLnBrk="1" fontAlgn="base" hangingPunct="1">
              <a:spcBef>
                <a:spcPct val="20000"/>
              </a:spcBef>
              <a:spcAft>
                <a:spcPct val="0"/>
              </a:spcAft>
              <a:buChar char="»"/>
              <a:defRPr>
                <a:solidFill>
                  <a:schemeClr val="bg2"/>
                </a:solidFill>
                <a:latin typeface="+mn-lt"/>
                <a:ea typeface="+mn-ea"/>
              </a:defRPr>
            </a:lvl8pPr>
            <a:lvl9pPr marL="2185988" indent="-128588" algn="l" rtl="0" eaLnBrk="1" fontAlgn="base" hangingPunct="1">
              <a:spcBef>
                <a:spcPct val="20000"/>
              </a:spcBef>
              <a:spcAft>
                <a:spcPct val="0"/>
              </a:spcAft>
              <a:buChar char="»"/>
              <a:defRPr>
                <a:solidFill>
                  <a:schemeClr val="bg2"/>
                </a:solidFill>
                <a:latin typeface="+mn-lt"/>
                <a:ea typeface="+mn-ea"/>
              </a:defRPr>
            </a:lvl9pPr>
          </a:lstStyle>
          <a:p>
            <a:pPr marL="0" indent="0">
              <a:buFont typeface="Arial" pitchFamily="34" charset="0"/>
              <a:buNone/>
            </a:pPr>
            <a:r>
              <a:rPr lang="de-DE" sz="1600" b="1" kern="0" dirty="0"/>
              <a:t>Gerüstbauarbeiten - Persönliche Schutzausrüstung gegen Absturz</a:t>
            </a:r>
          </a:p>
          <a:p>
            <a:pPr marL="0" indent="0">
              <a:buFont typeface="Arial" pitchFamily="34" charset="0"/>
              <a:buNone/>
            </a:pPr>
            <a:r>
              <a:rPr lang="de-DE" sz="1600" kern="0" dirty="0"/>
              <a:t>Quelle: </a:t>
            </a:r>
            <a:r>
              <a:rPr lang="de-DE" sz="1600" kern="0" dirty="0">
                <a:hlinkClick r:id="rId4"/>
              </a:rPr>
              <a:t>Gerüstbauarbeiten - Persönliche Schutzausrüstung gegen Absturz </a:t>
            </a:r>
            <a:endParaRPr lang="de-DE" sz="1600" kern="0" dirty="0"/>
          </a:p>
          <a:p>
            <a:pPr marL="0" indent="0">
              <a:buFont typeface="Arial" pitchFamily="34" charset="0"/>
              <a:buNone/>
            </a:pPr>
            <a:r>
              <a:rPr lang="de-DE" sz="1600" kern="0" dirty="0"/>
              <a:t>Baustein - Arbeitsverfahren C 354</a:t>
            </a:r>
            <a:br>
              <a:rPr lang="de-DE" sz="1600" kern="0" dirty="0"/>
            </a:br>
            <a:r>
              <a:rPr lang="de-DE" sz="1600" kern="0" dirty="0"/>
              <a:t>Stand 07/2021</a:t>
            </a:r>
            <a:br>
              <a:rPr lang="de-DE" sz="1600" kern="0" dirty="0"/>
            </a:br>
            <a:r>
              <a:rPr lang="de-DE" sz="1600" kern="0" dirty="0"/>
              <a:t>Herausgeber: BG BAU</a:t>
            </a:r>
          </a:p>
          <a:p>
            <a:pPr marL="0" indent="0">
              <a:buFont typeface="Arial" pitchFamily="34" charset="0"/>
              <a:buNone/>
            </a:pPr>
            <a:endParaRPr lang="de-DE" sz="1600" kern="0" dirty="0"/>
          </a:p>
          <a:p>
            <a:pPr marL="0" indent="0">
              <a:buNone/>
            </a:pPr>
            <a:r>
              <a:rPr lang="de-DE" sz="1600" b="1" kern="0" dirty="0"/>
              <a:t>Gerüstnutzung - Arbeits- und Betriebssicherheit</a:t>
            </a:r>
          </a:p>
          <a:p>
            <a:pPr marL="0" indent="0">
              <a:buNone/>
            </a:pPr>
            <a:r>
              <a:rPr lang="de-DE" sz="1600" kern="0" dirty="0"/>
              <a:t>Quelle: </a:t>
            </a:r>
            <a:r>
              <a:rPr lang="de-DE" sz="1600" dirty="0">
                <a:hlinkClick r:id="rId5"/>
              </a:rPr>
              <a:t>Gerüstnutzung - Arbeits- und Betriebssicherheit </a:t>
            </a:r>
            <a:endParaRPr lang="de-DE" sz="1600" dirty="0"/>
          </a:p>
          <a:p>
            <a:pPr marL="0" indent="0">
              <a:buNone/>
            </a:pPr>
            <a:r>
              <a:rPr lang="de-DE" sz="1600" kern="0" dirty="0"/>
              <a:t>Baustein - Arbeitsverfahren C 360</a:t>
            </a:r>
            <a:br>
              <a:rPr lang="de-DE" sz="1600" kern="0" dirty="0"/>
            </a:br>
            <a:r>
              <a:rPr lang="de-DE" sz="1600" kern="0" dirty="0"/>
              <a:t>Stand 07/2021</a:t>
            </a:r>
            <a:br>
              <a:rPr lang="de-DE" sz="1600" kern="0" dirty="0"/>
            </a:br>
            <a:r>
              <a:rPr lang="de-DE" sz="1600" kern="0" dirty="0"/>
              <a:t>Herausgeber: BG BAU</a:t>
            </a:r>
          </a:p>
          <a:p>
            <a:pPr marL="0" indent="0">
              <a:buFont typeface="Arial" pitchFamily="34" charset="0"/>
              <a:buNone/>
            </a:pPr>
            <a:endParaRPr lang="de-DE" sz="1600" kern="0" dirty="0"/>
          </a:p>
          <a:p>
            <a:endParaRPr lang="de-DE" sz="1600" kern="0" dirty="0"/>
          </a:p>
        </p:txBody>
      </p:sp>
    </p:spTree>
    <p:extLst>
      <p:ext uri="{BB962C8B-B14F-4D97-AF65-F5344CB8AC3E}">
        <p14:creationId xmlns:p14="http://schemas.microsoft.com/office/powerpoint/2010/main" val="2356854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539C0-EA15-195A-0AA2-0C82B7E86290}"/>
              </a:ext>
            </a:extLst>
          </p:cNvPr>
          <p:cNvSpPr>
            <a:spLocks noGrp="1"/>
          </p:cNvSpPr>
          <p:nvPr>
            <p:ph type="title"/>
          </p:nvPr>
        </p:nvSpPr>
        <p:spPr>
          <a:xfrm>
            <a:off x="529170" y="228600"/>
            <a:ext cx="8735182" cy="1143000"/>
          </a:xfrm>
        </p:spPr>
        <p:txBody>
          <a:bodyPr/>
          <a:lstStyle/>
          <a:p>
            <a:r>
              <a:rPr lang="de-DE" dirty="0"/>
              <a:t>Prüfung und Inaugenscheinnahme von Gerüsten</a:t>
            </a:r>
            <a:br>
              <a:rPr lang="de-DE" dirty="0"/>
            </a:br>
            <a:r>
              <a:rPr lang="de-DE" sz="2000" dirty="0">
                <a:solidFill>
                  <a:schemeClr val="accent2"/>
                </a:solidFill>
              </a:rPr>
              <a:t>Bausteine der BG BAU</a:t>
            </a:r>
            <a:endParaRPr lang="de-DE" dirty="0"/>
          </a:p>
        </p:txBody>
      </p:sp>
      <p:sp>
        <p:nvSpPr>
          <p:cNvPr id="3" name="Datumsplatzhalter 2">
            <a:extLst>
              <a:ext uri="{FF2B5EF4-FFF2-40B4-BE49-F238E27FC236}">
                <a16:creationId xmlns:a16="http://schemas.microsoft.com/office/drawing/2014/main" id="{857BB68F-F9BB-A941-C98D-1E1AE5D35F4D}"/>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12E96DDB-595B-A278-A300-A4A05B213B26}"/>
              </a:ext>
            </a:extLst>
          </p:cNvPr>
          <p:cNvSpPr>
            <a:spLocks noGrp="1"/>
          </p:cNvSpPr>
          <p:nvPr>
            <p:ph type="sldNum" sz="quarter" idx="12"/>
          </p:nvPr>
        </p:nvSpPr>
        <p:spPr/>
        <p:txBody>
          <a:bodyPr/>
          <a:lstStyle/>
          <a:p>
            <a:fld id="{D42DA815-CE49-4499-B3BB-5F7C969A1704}" type="slidenum">
              <a:rPr lang="de-DE" smtClean="0"/>
              <a:pPr/>
              <a:t>16</a:t>
            </a:fld>
            <a:endParaRPr lang="de-DE" dirty="0"/>
          </a:p>
        </p:txBody>
      </p:sp>
      <p:sp>
        <p:nvSpPr>
          <p:cNvPr id="6" name="Textplatzhalter 5">
            <a:extLst>
              <a:ext uri="{FF2B5EF4-FFF2-40B4-BE49-F238E27FC236}">
                <a16:creationId xmlns:a16="http://schemas.microsoft.com/office/drawing/2014/main" id="{5172FA7B-8C1A-60A8-EDC4-6068224AB40E}"/>
              </a:ext>
            </a:extLst>
          </p:cNvPr>
          <p:cNvSpPr txBox="1">
            <a:spLocks noGrp="1"/>
          </p:cNvSpPr>
          <p:nvPr>
            <p:ph type="body" sz="quarter" idx="13"/>
          </p:nvPr>
        </p:nvSpPr>
        <p:spPr>
          <a:xfrm>
            <a:off x="528638" y="1557338"/>
            <a:ext cx="5567362" cy="5213735"/>
          </a:xfrm>
          <a:prstGeom prst="rect">
            <a:avLst/>
          </a:prstGeom>
          <a:noFill/>
        </p:spPr>
        <p:txBody>
          <a:bodyPr wrap="square" rtlCol="0">
            <a:spAutoFit/>
          </a:bodyPr>
          <a:lstStyle/>
          <a:p>
            <a:pPr marL="0" indent="0">
              <a:buNone/>
            </a:pPr>
            <a:r>
              <a:rPr lang="de-DE" sz="1600" b="1" dirty="0"/>
              <a:t>Gerüstbauarbeiten - Fachkundige Person, zur Prüfung befähigte Person und fachlich geeignete Beschäftigte</a:t>
            </a:r>
          </a:p>
          <a:p>
            <a:pPr marL="0" indent="0">
              <a:buNone/>
            </a:pPr>
            <a:r>
              <a:rPr lang="de-DE" sz="1600" dirty="0"/>
              <a:t>Quelle: </a:t>
            </a:r>
            <a:r>
              <a:rPr lang="de-DE" sz="1600" dirty="0">
                <a:hlinkClick r:id="rId2"/>
              </a:rPr>
              <a:t>Gerüstbauarbeiten - Fachkundige Person, zur Prüfung befähigte Person und fachlich geeignete Beschäftigte </a:t>
            </a:r>
            <a:endParaRPr lang="de-DE" sz="1600" dirty="0"/>
          </a:p>
          <a:p>
            <a:pPr marL="0" indent="0">
              <a:buNone/>
            </a:pPr>
            <a:r>
              <a:rPr lang="de-DE" sz="1600" dirty="0"/>
              <a:t>Baustein - Arbeitsverfahren C 356</a:t>
            </a:r>
            <a:br>
              <a:rPr lang="de-DE" sz="1600" dirty="0"/>
            </a:br>
            <a:r>
              <a:rPr lang="de-DE" sz="1600" dirty="0"/>
              <a:t>Stand 07/2019</a:t>
            </a:r>
            <a:br>
              <a:rPr lang="de-DE" sz="1600" dirty="0"/>
            </a:br>
            <a:r>
              <a:rPr lang="de-DE" sz="1600" dirty="0"/>
              <a:t>Herausgeber: BG BAU</a:t>
            </a:r>
          </a:p>
          <a:p>
            <a:pPr marL="0" indent="0">
              <a:buNone/>
            </a:pPr>
            <a:endParaRPr lang="de-DE" sz="1000" dirty="0"/>
          </a:p>
          <a:p>
            <a:pPr marL="0" indent="0">
              <a:buNone/>
            </a:pPr>
            <a:r>
              <a:rPr lang="de-DE" sz="1600" b="1" dirty="0"/>
              <a:t>Gerüstnutzung - Plan für den Gebrauch, Inaugenscheinnahme durch den Nutzer</a:t>
            </a:r>
          </a:p>
          <a:p>
            <a:pPr marL="0" indent="0">
              <a:buNone/>
            </a:pPr>
            <a:r>
              <a:rPr lang="de-DE" sz="1600" dirty="0"/>
              <a:t>Quelle: </a:t>
            </a:r>
            <a:r>
              <a:rPr lang="de-DE" sz="1600" dirty="0">
                <a:hlinkClick r:id="rId3"/>
              </a:rPr>
              <a:t>Gerüstnutzung - Plan für den Gebrauch, Inaugenscheinnahme durch den Nutzer </a:t>
            </a:r>
            <a:endParaRPr lang="de-DE" sz="1600" dirty="0"/>
          </a:p>
          <a:p>
            <a:pPr marL="0" indent="0">
              <a:buNone/>
            </a:pPr>
            <a:r>
              <a:rPr lang="de-DE" sz="1600" dirty="0"/>
              <a:t>Baustein - Arbeitsverfahren C 359</a:t>
            </a:r>
            <a:br>
              <a:rPr lang="de-DE" sz="1600" dirty="0"/>
            </a:br>
            <a:r>
              <a:rPr lang="de-DE" sz="1600" dirty="0"/>
              <a:t>Stand 05/2021</a:t>
            </a:r>
            <a:br>
              <a:rPr lang="de-DE" sz="1600" dirty="0"/>
            </a:br>
            <a:r>
              <a:rPr lang="de-DE" sz="1600" dirty="0"/>
              <a:t>Herausgeber: BG BAU</a:t>
            </a:r>
          </a:p>
          <a:p>
            <a:pPr marL="0" indent="0">
              <a:buNone/>
            </a:pPr>
            <a:endParaRPr lang="de-DE" sz="1600" dirty="0"/>
          </a:p>
          <a:p>
            <a:pPr marL="0" indent="0">
              <a:buNone/>
            </a:pPr>
            <a:endParaRPr lang="de-DE" sz="1600" dirty="0">
              <a:latin typeface="Arial" panose="020B0604020202020204" pitchFamily="34" charset="0"/>
              <a:cs typeface="Arial" panose="020B0604020202020204" pitchFamily="34" charset="0"/>
            </a:endParaRPr>
          </a:p>
          <a:p>
            <a:endParaRPr lang="de-DE" sz="1600" dirty="0" err="1">
              <a:solidFill>
                <a:srgbClr val="0082B0"/>
              </a:solidFill>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3B0E3DA5-3990-0EC7-56E5-2286A038351F}"/>
              </a:ext>
            </a:extLst>
          </p:cNvPr>
          <p:cNvPicPr>
            <a:picLocks noChangeAspect="1"/>
          </p:cNvPicPr>
          <p:nvPr/>
        </p:nvPicPr>
        <p:blipFill>
          <a:blip r:embed="rId4"/>
          <a:srcRect l="38188" t="17036" r="35235" b="9344"/>
          <a:stretch>
            <a:fillRect/>
          </a:stretch>
        </p:blipFill>
        <p:spPr>
          <a:xfrm>
            <a:off x="7104112" y="1010281"/>
            <a:ext cx="3863175" cy="5751838"/>
          </a:xfrm>
          <a:prstGeom prst="rect">
            <a:avLst/>
          </a:prstGeom>
          <a:ln>
            <a:solidFill>
              <a:schemeClr val="accent1"/>
            </a:solidFill>
          </a:ln>
        </p:spPr>
      </p:pic>
    </p:spTree>
    <p:extLst>
      <p:ext uri="{BB962C8B-B14F-4D97-AF65-F5344CB8AC3E}">
        <p14:creationId xmlns:p14="http://schemas.microsoft.com/office/powerpoint/2010/main" val="402460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2A7408-93BC-DAE9-011B-87FEABE59B08}"/>
              </a:ext>
            </a:extLst>
          </p:cNvPr>
          <p:cNvSpPr>
            <a:spLocks noGrp="1"/>
          </p:cNvSpPr>
          <p:nvPr>
            <p:ph type="title"/>
          </p:nvPr>
        </p:nvSpPr>
        <p:spPr/>
        <p:txBody>
          <a:bodyPr/>
          <a:lstStyle/>
          <a:p>
            <a:r>
              <a:rPr lang="de-DE" dirty="0"/>
              <a:t>Formulare Gerüste</a:t>
            </a:r>
            <a:br>
              <a:rPr lang="de-DE" dirty="0"/>
            </a:br>
            <a:r>
              <a:rPr lang="de-DE" sz="2000" dirty="0">
                <a:solidFill>
                  <a:schemeClr val="accent2"/>
                </a:solidFill>
              </a:rPr>
              <a:t>Bausteine der BG BAU</a:t>
            </a:r>
            <a:endParaRPr lang="de-DE" sz="2000" dirty="0"/>
          </a:p>
        </p:txBody>
      </p:sp>
      <p:sp>
        <p:nvSpPr>
          <p:cNvPr id="3" name="Datumsplatzhalter 2">
            <a:extLst>
              <a:ext uri="{FF2B5EF4-FFF2-40B4-BE49-F238E27FC236}">
                <a16:creationId xmlns:a16="http://schemas.microsoft.com/office/drawing/2014/main" id="{F2A47B28-5583-DE30-12AE-39CFBF819F14}"/>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1483A2FC-4C6C-DAA2-17C9-5F3F9423F357}"/>
              </a:ext>
            </a:extLst>
          </p:cNvPr>
          <p:cNvSpPr>
            <a:spLocks noGrp="1"/>
          </p:cNvSpPr>
          <p:nvPr>
            <p:ph type="sldNum" sz="quarter" idx="12"/>
          </p:nvPr>
        </p:nvSpPr>
        <p:spPr/>
        <p:txBody>
          <a:bodyPr/>
          <a:lstStyle/>
          <a:p>
            <a:fld id="{D42DA815-CE49-4499-B3BB-5F7C969A1704}" type="slidenum">
              <a:rPr lang="de-DE" smtClean="0"/>
              <a:pPr/>
              <a:t>17</a:t>
            </a:fld>
            <a:endParaRPr lang="de-DE" dirty="0"/>
          </a:p>
        </p:txBody>
      </p:sp>
      <p:sp>
        <p:nvSpPr>
          <p:cNvPr id="5" name="Textplatzhalter 4">
            <a:extLst>
              <a:ext uri="{FF2B5EF4-FFF2-40B4-BE49-F238E27FC236}">
                <a16:creationId xmlns:a16="http://schemas.microsoft.com/office/drawing/2014/main" id="{936F5249-E0C4-E2FD-CC59-64A93E9E2052}"/>
              </a:ext>
            </a:extLst>
          </p:cNvPr>
          <p:cNvSpPr>
            <a:spLocks noGrp="1"/>
          </p:cNvSpPr>
          <p:nvPr>
            <p:ph type="body" sz="quarter" idx="13"/>
          </p:nvPr>
        </p:nvSpPr>
        <p:spPr>
          <a:xfrm>
            <a:off x="529169" y="1556792"/>
            <a:ext cx="5206791" cy="4536504"/>
          </a:xfrm>
        </p:spPr>
        <p:txBody>
          <a:bodyPr/>
          <a:lstStyle/>
          <a:p>
            <a:pPr marL="0" indent="0">
              <a:buNone/>
            </a:pPr>
            <a:r>
              <a:rPr lang="de-DE" sz="1600" b="1" dirty="0"/>
              <a:t>Bestellung von einer "zur Prüfung befähigten Person"</a:t>
            </a:r>
          </a:p>
          <a:p>
            <a:pPr marL="0" indent="0">
              <a:buNone/>
            </a:pPr>
            <a:r>
              <a:rPr lang="de-DE" sz="1600" dirty="0"/>
              <a:t>Quelle: </a:t>
            </a:r>
            <a:r>
              <a:rPr lang="de-DE" sz="1600" dirty="0">
                <a:hlinkClick r:id="rId2"/>
              </a:rPr>
              <a:t>Bestellung von einer "zur Prüfung befähigten Person" </a:t>
            </a:r>
            <a:endParaRPr lang="de-DE" sz="1600" dirty="0"/>
          </a:p>
          <a:p>
            <a:pPr marL="0" indent="0">
              <a:buNone/>
            </a:pPr>
            <a:r>
              <a:rPr lang="de-DE" sz="1600" dirty="0"/>
              <a:t>Baustein - Formular F 704</a:t>
            </a:r>
            <a:br>
              <a:rPr lang="de-DE" sz="1600" dirty="0"/>
            </a:br>
            <a:r>
              <a:rPr lang="de-DE" sz="1600" dirty="0"/>
              <a:t>Stand 07/2021</a:t>
            </a:r>
            <a:br>
              <a:rPr lang="de-DE" sz="1600" dirty="0"/>
            </a:br>
            <a:r>
              <a:rPr lang="de-DE" sz="1600" dirty="0"/>
              <a:t>Herausgeber: BG BAU</a:t>
            </a:r>
          </a:p>
          <a:p>
            <a:pPr marL="0" indent="0">
              <a:buNone/>
            </a:pPr>
            <a:endParaRPr lang="de-DE" sz="1600" dirty="0"/>
          </a:p>
          <a:p>
            <a:pPr marL="0" indent="0">
              <a:buNone/>
            </a:pPr>
            <a:r>
              <a:rPr lang="de-DE" sz="1600" b="1" dirty="0"/>
              <a:t>Prüfprotokoll für Erstellerinnen oder Ersteller von Gerüsten - Kennzeichnung/Plan für den Gebrauch</a:t>
            </a:r>
          </a:p>
          <a:p>
            <a:pPr marL="0" indent="0">
              <a:buNone/>
            </a:pPr>
            <a:r>
              <a:rPr lang="de-DE" sz="1600" dirty="0"/>
              <a:t>Quelle: </a:t>
            </a:r>
            <a:r>
              <a:rPr lang="de-DE" sz="1600" dirty="0">
                <a:hlinkClick r:id="rId3"/>
              </a:rPr>
              <a:t>Prüfprotokoll für Erstellerinnen oder Ersteller von Gerüsten - Kennzeichnung/Plan für den Gebrauch </a:t>
            </a:r>
            <a:r>
              <a:rPr lang="de-DE" sz="1600" dirty="0"/>
              <a:t>Baustein - Formular F 705</a:t>
            </a:r>
            <a:br>
              <a:rPr lang="de-DE" sz="1600" dirty="0"/>
            </a:br>
            <a:r>
              <a:rPr lang="de-DE" sz="1600" dirty="0"/>
              <a:t>Stand 07/2021</a:t>
            </a:r>
            <a:br>
              <a:rPr lang="de-DE" sz="1600" dirty="0"/>
            </a:br>
            <a:r>
              <a:rPr lang="de-DE" sz="1600" dirty="0"/>
              <a:t>Herausgeber: BG BAU</a:t>
            </a:r>
          </a:p>
          <a:p>
            <a:pPr marL="0" indent="0">
              <a:buNone/>
            </a:pPr>
            <a:endParaRPr lang="de-DE" sz="1600" dirty="0"/>
          </a:p>
          <a:p>
            <a:endParaRPr lang="de-DE" sz="1600" dirty="0"/>
          </a:p>
        </p:txBody>
      </p:sp>
      <p:pic>
        <p:nvPicPr>
          <p:cNvPr id="7" name="Grafik 6">
            <a:extLst>
              <a:ext uri="{FF2B5EF4-FFF2-40B4-BE49-F238E27FC236}">
                <a16:creationId xmlns:a16="http://schemas.microsoft.com/office/drawing/2014/main" id="{38FCF75B-A550-1D78-2379-0E28923AD32A}"/>
              </a:ext>
            </a:extLst>
          </p:cNvPr>
          <p:cNvPicPr>
            <a:picLocks noChangeAspect="1"/>
          </p:cNvPicPr>
          <p:nvPr/>
        </p:nvPicPr>
        <p:blipFill>
          <a:blip r:embed="rId4"/>
          <a:srcRect l="38187" t="15937" r="35283" b="9343"/>
          <a:stretch>
            <a:fillRect/>
          </a:stretch>
        </p:blipFill>
        <p:spPr>
          <a:xfrm>
            <a:off x="7032104" y="807832"/>
            <a:ext cx="3841012" cy="5814712"/>
          </a:xfrm>
          <a:prstGeom prst="rect">
            <a:avLst/>
          </a:prstGeom>
          <a:ln>
            <a:solidFill>
              <a:schemeClr val="accent1"/>
            </a:solidFill>
          </a:ln>
        </p:spPr>
      </p:pic>
    </p:spTree>
    <p:extLst>
      <p:ext uri="{BB962C8B-B14F-4D97-AF65-F5344CB8AC3E}">
        <p14:creationId xmlns:p14="http://schemas.microsoft.com/office/powerpoint/2010/main" val="206444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2C33-3DD1-3DE6-BC7E-6CAE53ED0C79}"/>
              </a:ext>
            </a:extLst>
          </p:cNvPr>
          <p:cNvSpPr>
            <a:spLocks noGrp="1"/>
          </p:cNvSpPr>
          <p:nvPr>
            <p:ph type="title"/>
          </p:nvPr>
        </p:nvSpPr>
        <p:spPr/>
        <p:txBody>
          <a:bodyPr/>
          <a:lstStyle/>
          <a:p>
            <a:r>
              <a:rPr lang="de-DE" dirty="0"/>
              <a:t>Verwendung von Fanggerüsten</a:t>
            </a:r>
            <a:br>
              <a:rPr lang="de-DE" dirty="0"/>
            </a:br>
            <a:r>
              <a:rPr lang="de-DE" sz="2000" dirty="0">
                <a:solidFill>
                  <a:schemeClr val="accent2"/>
                </a:solidFill>
              </a:rPr>
              <a:t>Bausteine der BG BAU</a:t>
            </a:r>
          </a:p>
        </p:txBody>
      </p:sp>
      <p:sp>
        <p:nvSpPr>
          <p:cNvPr id="3" name="Datumsplatzhalter 2">
            <a:extLst>
              <a:ext uri="{FF2B5EF4-FFF2-40B4-BE49-F238E27FC236}">
                <a16:creationId xmlns:a16="http://schemas.microsoft.com/office/drawing/2014/main" id="{B369EE5E-E698-0568-D7A9-EEDFB1A577EE}"/>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C6A39808-E76E-504D-E4AC-C914CE45FC32}"/>
              </a:ext>
            </a:extLst>
          </p:cNvPr>
          <p:cNvSpPr>
            <a:spLocks noGrp="1"/>
          </p:cNvSpPr>
          <p:nvPr>
            <p:ph type="sldNum" sz="quarter" idx="12"/>
          </p:nvPr>
        </p:nvSpPr>
        <p:spPr/>
        <p:txBody>
          <a:bodyPr/>
          <a:lstStyle/>
          <a:p>
            <a:fld id="{D42DA815-CE49-4499-B3BB-5F7C969A1704}" type="slidenum">
              <a:rPr lang="de-DE" smtClean="0"/>
              <a:pPr/>
              <a:t>18</a:t>
            </a:fld>
            <a:endParaRPr lang="de-DE" dirty="0"/>
          </a:p>
        </p:txBody>
      </p:sp>
      <p:sp>
        <p:nvSpPr>
          <p:cNvPr id="5" name="Textplatzhalter 4">
            <a:extLst>
              <a:ext uri="{FF2B5EF4-FFF2-40B4-BE49-F238E27FC236}">
                <a16:creationId xmlns:a16="http://schemas.microsoft.com/office/drawing/2014/main" id="{8B20A487-1375-BDDC-D4FD-AD9D9C66DF53}"/>
              </a:ext>
            </a:extLst>
          </p:cNvPr>
          <p:cNvSpPr>
            <a:spLocks noGrp="1"/>
          </p:cNvSpPr>
          <p:nvPr>
            <p:ph type="body" sz="quarter" idx="13"/>
          </p:nvPr>
        </p:nvSpPr>
        <p:spPr/>
        <p:txBody>
          <a:bodyPr/>
          <a:lstStyle/>
          <a:p>
            <a:pPr marL="0" indent="0">
              <a:buNone/>
            </a:pPr>
            <a:r>
              <a:rPr lang="de-DE" sz="1800" b="1" dirty="0"/>
              <a:t>Fanggerüste</a:t>
            </a:r>
          </a:p>
          <a:p>
            <a:pPr marL="0" indent="0">
              <a:buNone/>
            </a:pPr>
            <a:r>
              <a:rPr lang="de-DE" sz="1800" dirty="0"/>
              <a:t>Quelle: </a:t>
            </a:r>
            <a:r>
              <a:rPr lang="de-DE" sz="1800" dirty="0">
                <a:hlinkClick r:id="rId2"/>
              </a:rPr>
              <a:t>B 111 Fanggerüste</a:t>
            </a:r>
            <a:endParaRPr lang="de-DE" sz="1800" dirty="0"/>
          </a:p>
          <a:p>
            <a:pPr marL="0" indent="0">
              <a:buNone/>
            </a:pPr>
            <a:r>
              <a:rPr lang="de-DE" sz="1800" dirty="0"/>
              <a:t>Baustein - Arbeitsmittel B 111</a:t>
            </a:r>
            <a:br>
              <a:rPr lang="de-DE" sz="1800" dirty="0"/>
            </a:br>
            <a:r>
              <a:rPr lang="de-DE" sz="1800" dirty="0"/>
              <a:t>Stand 07/2021</a:t>
            </a:r>
            <a:br>
              <a:rPr lang="de-DE" sz="1800" dirty="0"/>
            </a:br>
            <a:r>
              <a:rPr lang="de-DE" sz="1800" dirty="0"/>
              <a:t>Herausgeber: BG BAU</a:t>
            </a:r>
          </a:p>
          <a:p>
            <a:pPr marL="0" indent="0">
              <a:buNone/>
            </a:pPr>
            <a:endParaRPr lang="de-DE" sz="1800" dirty="0"/>
          </a:p>
          <a:p>
            <a:pPr marL="0" indent="0">
              <a:buNone/>
            </a:pPr>
            <a:r>
              <a:rPr lang="de-DE" sz="1800" b="1" dirty="0"/>
              <a:t>Fanggerüste richtig nutzen</a:t>
            </a:r>
          </a:p>
          <a:p>
            <a:pPr marL="0" indent="0">
              <a:buNone/>
            </a:pPr>
            <a:r>
              <a:rPr lang="de-DE" sz="1800" dirty="0"/>
              <a:t>Quelle: </a:t>
            </a:r>
            <a:r>
              <a:rPr lang="de-DE" sz="1800" dirty="0">
                <a:hlinkClick r:id="rId3"/>
              </a:rPr>
              <a:t>Fanggerüste richtig nutzen </a:t>
            </a:r>
            <a:endParaRPr lang="de-DE" sz="1800" dirty="0"/>
          </a:p>
          <a:p>
            <a:pPr marL="0" indent="0">
              <a:buNone/>
            </a:pPr>
            <a:r>
              <a:rPr lang="de-DE" sz="1800" dirty="0"/>
              <a:t>Baustein - Arbeitsmittel B 111-1</a:t>
            </a:r>
            <a:br>
              <a:rPr lang="de-DE" sz="1800" dirty="0"/>
            </a:br>
            <a:r>
              <a:rPr lang="de-DE" sz="1800" dirty="0"/>
              <a:t>Stand 02/2021</a:t>
            </a:r>
            <a:br>
              <a:rPr lang="de-DE" sz="1800" dirty="0"/>
            </a:br>
            <a:r>
              <a:rPr lang="de-DE" sz="1800" dirty="0"/>
              <a:t>Herausgeber: BG BAU</a:t>
            </a:r>
          </a:p>
        </p:txBody>
      </p:sp>
      <p:pic>
        <p:nvPicPr>
          <p:cNvPr id="11" name="Grafik 10">
            <a:extLst>
              <a:ext uri="{FF2B5EF4-FFF2-40B4-BE49-F238E27FC236}">
                <a16:creationId xmlns:a16="http://schemas.microsoft.com/office/drawing/2014/main" id="{16C4C16B-7128-3096-210F-C430177244C7}"/>
              </a:ext>
            </a:extLst>
          </p:cNvPr>
          <p:cNvPicPr>
            <a:picLocks noChangeAspect="1"/>
          </p:cNvPicPr>
          <p:nvPr/>
        </p:nvPicPr>
        <p:blipFill>
          <a:blip r:embed="rId4"/>
          <a:srcRect l="37597" t="14837" r="25194" b="4651"/>
          <a:stretch>
            <a:fillRect/>
          </a:stretch>
        </p:blipFill>
        <p:spPr>
          <a:xfrm>
            <a:off x="6816080" y="116632"/>
            <a:ext cx="5303912" cy="6168568"/>
          </a:xfrm>
          <a:prstGeom prst="rect">
            <a:avLst/>
          </a:prstGeom>
        </p:spPr>
      </p:pic>
      <p:sp>
        <p:nvSpPr>
          <p:cNvPr id="12" name="Textfeld 11">
            <a:extLst>
              <a:ext uri="{FF2B5EF4-FFF2-40B4-BE49-F238E27FC236}">
                <a16:creationId xmlns:a16="http://schemas.microsoft.com/office/drawing/2014/main" id="{B50A0A91-35F3-A79C-71D6-AE80779FBD41}"/>
              </a:ext>
            </a:extLst>
          </p:cNvPr>
          <p:cNvSpPr txBox="1"/>
          <p:nvPr/>
        </p:nvSpPr>
        <p:spPr>
          <a:xfrm>
            <a:off x="7776186" y="6189645"/>
            <a:ext cx="2976331" cy="246221"/>
          </a:xfrm>
          <a:prstGeom prst="rect">
            <a:avLst/>
          </a:prstGeom>
          <a:noFill/>
        </p:spPr>
        <p:txBody>
          <a:bodyPr wrap="square" rtlCol="0">
            <a:spAutoFit/>
          </a:bodyPr>
          <a:lstStyle/>
          <a:p>
            <a:r>
              <a:rPr lang="de-DE" sz="1000" dirty="0">
                <a:solidFill>
                  <a:srgbClr val="0082B0"/>
                </a:solidFill>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3"/>
              </a:rPr>
              <a:t>Fanggerüste richtig nutzen | BG BAU</a:t>
            </a:r>
            <a:r>
              <a:rPr lang="de-DE" sz="1000" dirty="0">
                <a:solidFill>
                  <a:srgbClr val="0082B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7159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C74DFB-6C38-F403-6248-C546A3E2C260}"/>
              </a:ext>
            </a:extLst>
          </p:cNvPr>
          <p:cNvSpPr>
            <a:spLocks noGrp="1"/>
          </p:cNvSpPr>
          <p:nvPr>
            <p:ph type="title"/>
          </p:nvPr>
        </p:nvSpPr>
        <p:spPr>
          <a:xfrm>
            <a:off x="529170" y="228600"/>
            <a:ext cx="9887310" cy="1143000"/>
          </a:xfrm>
        </p:spPr>
        <p:txBody>
          <a:bodyPr/>
          <a:lstStyle/>
          <a:p>
            <a:r>
              <a:rPr lang="de-DE" sz="2400" dirty="0"/>
              <a:t>Verwendung von fahrbaren Arbeitsbühnen/Rollgerüsten</a:t>
            </a:r>
          </a:p>
        </p:txBody>
      </p:sp>
      <p:sp>
        <p:nvSpPr>
          <p:cNvPr id="3" name="Datumsplatzhalter 2">
            <a:extLst>
              <a:ext uri="{FF2B5EF4-FFF2-40B4-BE49-F238E27FC236}">
                <a16:creationId xmlns:a16="http://schemas.microsoft.com/office/drawing/2014/main" id="{1DA34A27-DD67-1BEE-9820-B3A8675940A6}"/>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517C0E31-A3E6-706F-130B-6AF4A8B36A70}"/>
              </a:ext>
            </a:extLst>
          </p:cNvPr>
          <p:cNvSpPr>
            <a:spLocks noGrp="1"/>
          </p:cNvSpPr>
          <p:nvPr>
            <p:ph type="sldNum" sz="quarter" idx="12"/>
          </p:nvPr>
        </p:nvSpPr>
        <p:spPr/>
        <p:txBody>
          <a:bodyPr/>
          <a:lstStyle/>
          <a:p>
            <a:fld id="{D42DA815-CE49-4499-B3BB-5F7C969A1704}" type="slidenum">
              <a:rPr lang="de-DE" smtClean="0"/>
              <a:pPr/>
              <a:t>19</a:t>
            </a:fld>
            <a:endParaRPr lang="de-DE" dirty="0"/>
          </a:p>
        </p:txBody>
      </p:sp>
      <p:sp>
        <p:nvSpPr>
          <p:cNvPr id="5" name="Textplatzhalter 4">
            <a:extLst>
              <a:ext uri="{FF2B5EF4-FFF2-40B4-BE49-F238E27FC236}">
                <a16:creationId xmlns:a16="http://schemas.microsoft.com/office/drawing/2014/main" id="{E3EFC1E5-45D4-6380-89C1-7BC1F598C645}"/>
              </a:ext>
            </a:extLst>
          </p:cNvPr>
          <p:cNvSpPr>
            <a:spLocks noGrp="1"/>
          </p:cNvSpPr>
          <p:nvPr>
            <p:ph type="body" sz="quarter" idx="13"/>
          </p:nvPr>
        </p:nvSpPr>
        <p:spPr>
          <a:xfrm>
            <a:off x="529166" y="1556792"/>
            <a:ext cx="6530322" cy="4536504"/>
          </a:xfrm>
        </p:spPr>
        <p:txBody>
          <a:bodyPr/>
          <a:lstStyle/>
          <a:p>
            <a:r>
              <a:rPr lang="de-DE" sz="1800" dirty="0"/>
              <a:t>Bei </a:t>
            </a:r>
            <a:r>
              <a:rPr lang="de-DE" sz="1800" dirty="0">
                <a:solidFill>
                  <a:schemeClr val="accent5"/>
                </a:solidFill>
              </a:rPr>
              <a:t>Deklaration als Gerüst</a:t>
            </a:r>
            <a:r>
              <a:rPr lang="de-DE" sz="1800" dirty="0"/>
              <a:t> laut Herstellerangaben gelten die bereits in den vorangehenden Folien beschriebenen Anforderungen aus dem Regelwerk und die Vorgaben aus der Bedienungsanleitung des Herstellers. </a:t>
            </a:r>
          </a:p>
          <a:p>
            <a:endParaRPr lang="de-DE" sz="1800" dirty="0"/>
          </a:p>
          <a:p>
            <a:r>
              <a:rPr lang="de-DE" sz="1800" dirty="0"/>
              <a:t>Bei </a:t>
            </a:r>
            <a:r>
              <a:rPr lang="de-DE" sz="1800" dirty="0">
                <a:solidFill>
                  <a:schemeClr val="accent5"/>
                </a:solidFill>
              </a:rPr>
              <a:t>Deklaration als Bauhilfsmittel </a:t>
            </a:r>
            <a:r>
              <a:rPr lang="de-DE" sz="1800" dirty="0"/>
              <a:t>gelten lediglich die Vorgaben der Hersteller.</a:t>
            </a:r>
          </a:p>
          <a:p>
            <a:endParaRPr lang="de-DE" sz="1800" dirty="0"/>
          </a:p>
          <a:p>
            <a:r>
              <a:rPr lang="de-DE" sz="1800" dirty="0"/>
              <a:t>Folgende Punkte sind natürlich auch hier zu beachten!!</a:t>
            </a:r>
          </a:p>
          <a:p>
            <a:pPr lvl="1"/>
            <a:r>
              <a:rPr lang="de-DE" sz="1600" dirty="0">
                <a:solidFill>
                  <a:schemeClr val="accent1"/>
                </a:solidFill>
              </a:rPr>
              <a:t>Standsicherer Aufstellungsort und gegen wegrollen gesichert</a:t>
            </a:r>
          </a:p>
          <a:p>
            <a:pPr lvl="1"/>
            <a:r>
              <a:rPr lang="de-DE" sz="1600" dirty="0">
                <a:solidFill>
                  <a:schemeClr val="accent1"/>
                </a:solidFill>
              </a:rPr>
              <a:t>Über einen sicheren Zugang erreichbar </a:t>
            </a:r>
          </a:p>
          <a:p>
            <a:pPr lvl="1"/>
            <a:r>
              <a:rPr lang="de-DE" sz="1600" dirty="0">
                <a:solidFill>
                  <a:schemeClr val="accent1"/>
                </a:solidFill>
              </a:rPr>
              <a:t>Einrichtungen, die einen Absturz vom Gerüst verhindern müssen vorhanden sein</a:t>
            </a:r>
          </a:p>
          <a:p>
            <a:endParaRPr lang="de-DE" dirty="0"/>
          </a:p>
          <a:p>
            <a:endParaRPr lang="de-DE" dirty="0"/>
          </a:p>
        </p:txBody>
      </p:sp>
      <p:pic>
        <p:nvPicPr>
          <p:cNvPr id="6" name="Grafik 5" descr="Rollgerüst">
            <a:extLst>
              <a:ext uri="{FF2B5EF4-FFF2-40B4-BE49-F238E27FC236}">
                <a16:creationId xmlns:a16="http://schemas.microsoft.com/office/drawing/2014/main" id="{11104CC0-AC38-0AAF-6B28-1767891DB652}"/>
              </a:ext>
            </a:extLst>
          </p:cNvPr>
          <p:cNvPicPr>
            <a:picLocks noChangeAspect="1"/>
          </p:cNvPicPr>
          <p:nvPr/>
        </p:nvPicPr>
        <p:blipFill>
          <a:blip r:embed="rId2"/>
          <a:stretch>
            <a:fillRect/>
          </a:stretch>
        </p:blipFill>
        <p:spPr>
          <a:xfrm>
            <a:off x="7275512" y="1556792"/>
            <a:ext cx="4221088" cy="4221088"/>
          </a:xfrm>
          <a:prstGeom prst="rect">
            <a:avLst/>
          </a:prstGeom>
        </p:spPr>
      </p:pic>
      <p:sp>
        <p:nvSpPr>
          <p:cNvPr id="7" name="Textfeld 6">
            <a:extLst>
              <a:ext uri="{FF2B5EF4-FFF2-40B4-BE49-F238E27FC236}">
                <a16:creationId xmlns:a16="http://schemas.microsoft.com/office/drawing/2014/main" id="{DE8BE03B-910B-22ED-C7BB-2158EA9E1A2C}"/>
              </a:ext>
            </a:extLst>
          </p:cNvPr>
          <p:cNvSpPr txBox="1"/>
          <p:nvPr/>
        </p:nvSpPr>
        <p:spPr>
          <a:xfrm>
            <a:off x="8759290" y="5848051"/>
            <a:ext cx="1539204"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 KI-generiert</a:t>
            </a:r>
          </a:p>
        </p:txBody>
      </p:sp>
    </p:spTree>
    <p:extLst>
      <p:ext uri="{BB962C8B-B14F-4D97-AF65-F5344CB8AC3E}">
        <p14:creationId xmlns:p14="http://schemas.microsoft.com/office/powerpoint/2010/main" val="2504431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r>
              <a:rPr lang="de-DE"/>
              <a:t>Schulung 2025/2026</a:t>
            </a:r>
            <a:endParaRPr lang="de-DE" dirty="0"/>
          </a:p>
        </p:txBody>
      </p:sp>
      <p:sp>
        <p:nvSpPr>
          <p:cNvPr id="6" name="Foliennummernplatzhalter 5"/>
          <p:cNvSpPr>
            <a:spLocks noGrp="1"/>
          </p:cNvSpPr>
          <p:nvPr>
            <p:ph type="sldNum" sz="quarter" idx="11"/>
          </p:nvPr>
        </p:nvSpPr>
        <p:spPr/>
        <p:txBody>
          <a:bodyPr/>
          <a:lstStyle/>
          <a:p>
            <a:pPr>
              <a:defRPr/>
            </a:pPr>
            <a:fld id="{12AF9BAD-775A-4C64-ACE3-76CB4F6FA34E}" type="slidenum">
              <a:rPr lang="de-DE" smtClean="0"/>
              <a:pPr>
                <a:defRPr/>
              </a:pPr>
              <a:t>2</a:t>
            </a:fld>
            <a:endParaRPr lang="de-DE" dirty="0"/>
          </a:p>
        </p:txBody>
      </p:sp>
      <p:sp>
        <p:nvSpPr>
          <p:cNvPr id="5" name="Titel 4"/>
          <p:cNvSpPr>
            <a:spLocks noGrp="1"/>
          </p:cNvSpPr>
          <p:nvPr>
            <p:ph type="title"/>
          </p:nvPr>
        </p:nvSpPr>
        <p:spPr/>
        <p:txBody>
          <a:bodyPr/>
          <a:lstStyle/>
          <a:p>
            <a:r>
              <a:rPr lang="de-DE" sz="2800" dirty="0"/>
              <a:t>Agenda</a:t>
            </a:r>
            <a:br>
              <a:rPr lang="de-DE" dirty="0"/>
            </a:br>
            <a:r>
              <a:rPr lang="de-DE" sz="2000" dirty="0">
                <a:solidFill>
                  <a:schemeClr val="accent2"/>
                </a:solidFill>
              </a:rPr>
              <a:t>Tätigkeiten in Höhe – Gefährdungen und Schutzmaßnahmen</a:t>
            </a:r>
          </a:p>
        </p:txBody>
      </p:sp>
      <p:sp>
        <p:nvSpPr>
          <p:cNvPr id="4" name="Textplatzhalter 3"/>
          <p:cNvSpPr>
            <a:spLocks noGrp="1"/>
          </p:cNvSpPr>
          <p:nvPr>
            <p:ph type="body" sz="quarter" idx="13"/>
          </p:nvPr>
        </p:nvSpPr>
        <p:spPr>
          <a:xfrm>
            <a:off x="529166" y="1484784"/>
            <a:ext cx="11178119" cy="4536504"/>
          </a:xfrm>
        </p:spPr>
        <p:txBody>
          <a:bodyPr/>
          <a:lstStyle/>
          <a:p>
            <a:pPr>
              <a:lnSpc>
                <a:spcPct val="150000"/>
              </a:lnSpc>
              <a:tabLst>
                <a:tab pos="530225" algn="l"/>
              </a:tabLst>
            </a:pPr>
            <a:r>
              <a:rPr lang="de-DE" altLang="en-US" dirty="0"/>
              <a:t>Grundlagen Gefährdungen und Schutzmaßnahmen - Tätigkeiten in der Höhe</a:t>
            </a:r>
          </a:p>
          <a:p>
            <a:pPr>
              <a:lnSpc>
                <a:spcPct val="150000"/>
              </a:lnSpc>
              <a:tabLst>
                <a:tab pos="530225" algn="l"/>
              </a:tabLst>
            </a:pPr>
            <a:r>
              <a:rPr lang="de-DE" altLang="en-US" dirty="0"/>
              <a:t>Einsatz von Gerüsten</a:t>
            </a:r>
          </a:p>
          <a:p>
            <a:pPr>
              <a:lnSpc>
                <a:spcPct val="150000"/>
              </a:lnSpc>
              <a:tabLst>
                <a:tab pos="530225" algn="l"/>
              </a:tabLst>
            </a:pPr>
            <a:r>
              <a:rPr lang="de-DE" altLang="de-DE" dirty="0"/>
              <a:t>Einsatz von umlaufenden Arbeitsstegen / Arbeitsbühnen</a:t>
            </a:r>
            <a:endParaRPr lang="de-DE" altLang="en-US" dirty="0"/>
          </a:p>
          <a:p>
            <a:pPr>
              <a:lnSpc>
                <a:spcPct val="150000"/>
              </a:lnSpc>
              <a:tabLst>
                <a:tab pos="530225" algn="l"/>
              </a:tabLst>
            </a:pPr>
            <a:r>
              <a:rPr lang="de-DE" altLang="en-US" dirty="0"/>
              <a:t>Einsatz von Hebebühnen und Arbeitskörben</a:t>
            </a:r>
          </a:p>
          <a:p>
            <a:pPr>
              <a:lnSpc>
                <a:spcPct val="150000"/>
              </a:lnSpc>
              <a:tabLst>
                <a:tab pos="530225" algn="l"/>
              </a:tabLst>
            </a:pPr>
            <a:r>
              <a:rPr lang="de-DE" altLang="en-US" dirty="0"/>
              <a:t>Einsatz von Kränen</a:t>
            </a:r>
          </a:p>
          <a:p>
            <a:pPr>
              <a:lnSpc>
                <a:spcPct val="150000"/>
              </a:lnSpc>
              <a:tabLst>
                <a:tab pos="530225" algn="l"/>
              </a:tabLst>
            </a:pPr>
            <a:r>
              <a:rPr lang="de-DE" altLang="en-US" dirty="0"/>
              <a:t>Hochziehbare Personenaufnahmemittel</a:t>
            </a:r>
          </a:p>
          <a:p>
            <a:pPr>
              <a:lnSpc>
                <a:spcPct val="150000"/>
              </a:lnSpc>
              <a:tabLst>
                <a:tab pos="530225" algn="l"/>
              </a:tabLst>
            </a:pPr>
            <a:r>
              <a:rPr lang="de-DE" altLang="en-US" dirty="0"/>
              <a:t>Auswahl richtiger Anschlagpunkte</a:t>
            </a:r>
          </a:p>
          <a:p>
            <a:pPr>
              <a:lnSpc>
                <a:spcPct val="150000"/>
              </a:lnSpc>
              <a:tabLst>
                <a:tab pos="530225" algn="l"/>
              </a:tabLst>
            </a:pPr>
            <a:r>
              <a:rPr lang="de-DE" altLang="en-US" dirty="0"/>
              <a:t>Einsatz von Leitern</a:t>
            </a:r>
          </a:p>
          <a:p>
            <a:pPr>
              <a:lnSpc>
                <a:spcPct val="150000"/>
              </a:lnSpc>
              <a:tabLst>
                <a:tab pos="530225" algn="l"/>
              </a:tabLst>
            </a:pPr>
            <a:r>
              <a:rPr lang="de-DE" altLang="en-US" dirty="0"/>
              <a:t>Weitere Hilfsmittel</a:t>
            </a:r>
          </a:p>
          <a:p>
            <a:pPr lvl="1">
              <a:lnSpc>
                <a:spcPct val="150000"/>
              </a:lnSpc>
              <a:tabLst>
                <a:tab pos="530225" algn="l"/>
              </a:tabLst>
            </a:pPr>
            <a:endParaRPr lang="de-DE" altLang="en-US" dirty="0"/>
          </a:p>
          <a:p>
            <a:pPr>
              <a:lnSpc>
                <a:spcPct val="150000"/>
              </a:lnSpc>
              <a:tabLst>
                <a:tab pos="530225" algn="l"/>
              </a:tabLst>
            </a:pPr>
            <a:endParaRPr lang="de-DE" altLang="en-US" dirty="0"/>
          </a:p>
          <a:p>
            <a:pPr>
              <a:lnSpc>
                <a:spcPct val="150000"/>
              </a:lnSpc>
            </a:pPr>
            <a:endParaRPr lang="de-DE" sz="1000" dirty="0">
              <a:solidFill>
                <a:schemeClr val="bg2">
                  <a:lumMod val="75000"/>
                </a:schemeClr>
              </a:solidFill>
            </a:endParaRPr>
          </a:p>
          <a:p>
            <a:pPr>
              <a:lnSpc>
                <a:spcPct val="150000"/>
              </a:lnSpc>
              <a:buNone/>
            </a:pPr>
            <a:endParaRPr lang="de-DE" dirty="0">
              <a:solidFill>
                <a:schemeClr val="bg2">
                  <a:lumMod val="75000"/>
                </a:schemeClr>
              </a:solidFill>
            </a:endParaRPr>
          </a:p>
          <a:p>
            <a:pPr>
              <a:lnSpc>
                <a:spcPct val="150000"/>
              </a:lnSpc>
            </a:pPr>
            <a:endParaRPr lang="de-DE" dirty="0">
              <a:solidFill>
                <a:schemeClr val="bg2">
                  <a:lumMod val="75000"/>
                </a:schemeClr>
              </a:solidFill>
            </a:endParaRPr>
          </a:p>
        </p:txBody>
      </p:sp>
    </p:spTree>
    <p:extLst>
      <p:ext uri="{BB962C8B-B14F-4D97-AF65-F5344CB8AC3E}">
        <p14:creationId xmlns:p14="http://schemas.microsoft.com/office/powerpoint/2010/main" val="2498857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3EF15-F5ED-AF57-02BD-D13CB3A48C5D}"/>
              </a:ext>
            </a:extLst>
          </p:cNvPr>
          <p:cNvSpPr>
            <a:spLocks noGrp="1"/>
          </p:cNvSpPr>
          <p:nvPr>
            <p:ph type="title"/>
          </p:nvPr>
        </p:nvSpPr>
        <p:spPr>
          <a:xfrm>
            <a:off x="529171" y="228600"/>
            <a:ext cx="7439038" cy="1143000"/>
          </a:xfrm>
        </p:spPr>
        <p:txBody>
          <a:bodyPr/>
          <a:lstStyle/>
          <a:p>
            <a:r>
              <a:rPr lang="de-DE" dirty="0"/>
              <a:t>Fahrbare Arbeitsbühnen sicher verwenden</a:t>
            </a:r>
            <a:br>
              <a:rPr lang="de-DE" dirty="0"/>
            </a:br>
            <a:r>
              <a:rPr lang="de-DE" sz="2000" dirty="0">
                <a:solidFill>
                  <a:schemeClr val="accent2"/>
                </a:solidFill>
              </a:rPr>
              <a:t>Bausteine der BG Bau</a:t>
            </a:r>
          </a:p>
        </p:txBody>
      </p:sp>
      <p:sp>
        <p:nvSpPr>
          <p:cNvPr id="3" name="Datumsplatzhalter 2">
            <a:extLst>
              <a:ext uri="{FF2B5EF4-FFF2-40B4-BE49-F238E27FC236}">
                <a16:creationId xmlns:a16="http://schemas.microsoft.com/office/drawing/2014/main" id="{944E6046-F436-65EF-4EC2-C5E0F368203D}"/>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52F6084C-37B1-1DBC-6A09-3373E25F80FF}"/>
              </a:ext>
            </a:extLst>
          </p:cNvPr>
          <p:cNvSpPr>
            <a:spLocks noGrp="1"/>
          </p:cNvSpPr>
          <p:nvPr>
            <p:ph type="sldNum" sz="quarter" idx="12"/>
          </p:nvPr>
        </p:nvSpPr>
        <p:spPr/>
        <p:txBody>
          <a:bodyPr/>
          <a:lstStyle/>
          <a:p>
            <a:fld id="{D42DA815-CE49-4499-B3BB-5F7C969A1704}" type="slidenum">
              <a:rPr lang="de-DE" smtClean="0"/>
              <a:pPr/>
              <a:t>20</a:t>
            </a:fld>
            <a:endParaRPr lang="de-DE" dirty="0"/>
          </a:p>
        </p:txBody>
      </p:sp>
      <p:sp>
        <p:nvSpPr>
          <p:cNvPr id="5" name="Textplatzhalter 4">
            <a:extLst>
              <a:ext uri="{FF2B5EF4-FFF2-40B4-BE49-F238E27FC236}">
                <a16:creationId xmlns:a16="http://schemas.microsoft.com/office/drawing/2014/main" id="{71FCE20D-8312-355A-F0C7-0AF641E5D01D}"/>
              </a:ext>
            </a:extLst>
          </p:cNvPr>
          <p:cNvSpPr>
            <a:spLocks noGrp="1"/>
          </p:cNvSpPr>
          <p:nvPr>
            <p:ph type="body" sz="quarter" idx="13"/>
          </p:nvPr>
        </p:nvSpPr>
        <p:spPr>
          <a:xfrm>
            <a:off x="529169" y="1556792"/>
            <a:ext cx="6358919" cy="4536504"/>
          </a:xfrm>
        </p:spPr>
        <p:txBody>
          <a:bodyPr/>
          <a:lstStyle/>
          <a:p>
            <a:pPr marL="0" indent="0">
              <a:buNone/>
            </a:pPr>
            <a:r>
              <a:rPr lang="de-DE" sz="1600" b="1" dirty="0"/>
              <a:t>Fahrbare Arbeitsbühnen</a:t>
            </a:r>
          </a:p>
          <a:p>
            <a:pPr marL="0" indent="0">
              <a:buNone/>
            </a:pPr>
            <a:r>
              <a:rPr lang="de-DE" sz="1600" dirty="0">
                <a:hlinkClick r:id="rId2">
                  <a:extLst>
                    <a:ext uri="{A12FA001-AC4F-418D-AE19-62706E023703}">
                      <ahyp:hlinkClr xmlns:ahyp="http://schemas.microsoft.com/office/drawing/2018/hyperlinkcolor" val="tx"/>
                    </a:ext>
                  </a:extLst>
                </a:hlinkClick>
              </a:rPr>
              <a:t>Quelle: </a:t>
            </a:r>
            <a:r>
              <a:rPr lang="de-DE" sz="1600" dirty="0">
                <a:hlinkClick r:id="rId2"/>
              </a:rPr>
              <a:t>Fahrbare Arbeitsbühnen </a:t>
            </a:r>
            <a:endParaRPr lang="de-DE" sz="1600" dirty="0"/>
          </a:p>
          <a:p>
            <a:pPr marL="0" indent="0">
              <a:buNone/>
            </a:pPr>
            <a:r>
              <a:rPr lang="de-DE" sz="1600" dirty="0"/>
              <a:t>Baustein - Arbeitsmittel | sehen + verstehen B 112</a:t>
            </a:r>
            <a:br>
              <a:rPr lang="de-DE" sz="1600" dirty="0"/>
            </a:br>
            <a:r>
              <a:rPr lang="de-DE" sz="1600" dirty="0"/>
              <a:t>Stand 07/2021</a:t>
            </a:r>
            <a:br>
              <a:rPr lang="de-DE" sz="1600" dirty="0"/>
            </a:br>
            <a:r>
              <a:rPr lang="de-DE" sz="1600" dirty="0"/>
              <a:t>Herausgeber: BG BAU</a:t>
            </a:r>
          </a:p>
          <a:p>
            <a:pPr marL="0" indent="0">
              <a:buNone/>
            </a:pPr>
            <a:endParaRPr lang="de-DE" sz="800" dirty="0"/>
          </a:p>
          <a:p>
            <a:pPr marL="0" indent="0">
              <a:buNone/>
            </a:pPr>
            <a:r>
              <a:rPr lang="de-DE" sz="1600" b="1" dirty="0"/>
              <a:t>Fahrbare Arbeitsbühne richtig aufbauen</a:t>
            </a:r>
          </a:p>
          <a:p>
            <a:pPr marL="0" indent="0">
              <a:buNone/>
            </a:pPr>
            <a:r>
              <a:rPr lang="de-DE" sz="1600" dirty="0"/>
              <a:t>Quelle: </a:t>
            </a:r>
            <a:r>
              <a:rPr lang="de-DE" sz="1600" dirty="0">
                <a:hlinkClick r:id="rId3"/>
              </a:rPr>
              <a:t>Fahrbare Arbeitsbühne richtig aufbauen </a:t>
            </a:r>
            <a:endParaRPr lang="de-DE" sz="1600" dirty="0"/>
          </a:p>
          <a:p>
            <a:pPr marL="0" indent="0">
              <a:buNone/>
            </a:pPr>
            <a:r>
              <a:rPr lang="de-DE" sz="1600" dirty="0"/>
              <a:t>Baustein - Arbeitsmittel | sehen + verstehen B 112-1</a:t>
            </a:r>
            <a:br>
              <a:rPr lang="de-DE" sz="1600" dirty="0"/>
            </a:br>
            <a:r>
              <a:rPr lang="de-DE" sz="1600" dirty="0"/>
              <a:t>Stand 01/2018</a:t>
            </a:r>
            <a:br>
              <a:rPr lang="de-DE" sz="1600" dirty="0"/>
            </a:br>
            <a:r>
              <a:rPr lang="de-DE" sz="1600" dirty="0"/>
              <a:t>Herausgeber: BG BAU</a:t>
            </a:r>
          </a:p>
          <a:p>
            <a:pPr marL="0" indent="0">
              <a:buNone/>
            </a:pPr>
            <a:endParaRPr lang="de-DE" sz="800" dirty="0"/>
          </a:p>
          <a:p>
            <a:pPr marL="0" indent="0">
              <a:buNone/>
            </a:pPr>
            <a:r>
              <a:rPr lang="de-DE" sz="1600" b="1" dirty="0"/>
              <a:t>Fahrbare Arbeitsbühnen sicher verwenden</a:t>
            </a:r>
          </a:p>
          <a:p>
            <a:pPr marL="0" indent="0">
              <a:buNone/>
            </a:pPr>
            <a:r>
              <a:rPr lang="de-DE" sz="1600" dirty="0"/>
              <a:t>Quelle: </a:t>
            </a:r>
            <a:r>
              <a:rPr lang="de-DE" sz="1600" dirty="0">
                <a:hlinkClick r:id="rId4"/>
              </a:rPr>
              <a:t>Fahrbare Arbeitsbühne sicher verwenden</a:t>
            </a:r>
            <a:endParaRPr lang="de-DE" sz="1600" dirty="0"/>
          </a:p>
          <a:p>
            <a:pPr marL="0" indent="0">
              <a:buNone/>
            </a:pPr>
            <a:r>
              <a:rPr lang="de-DE" sz="1600" dirty="0"/>
              <a:t>Baustein - Arbeitsmittel | sehen + verstehen B 112-2</a:t>
            </a:r>
            <a:br>
              <a:rPr lang="de-DE" sz="1600" dirty="0"/>
            </a:br>
            <a:r>
              <a:rPr lang="de-DE" sz="1600" dirty="0"/>
              <a:t>Stand 01/2018</a:t>
            </a:r>
            <a:br>
              <a:rPr lang="de-DE" sz="1600" dirty="0"/>
            </a:br>
            <a:r>
              <a:rPr lang="de-DE" sz="1600" dirty="0"/>
              <a:t>Herausgeber: BG BAU</a:t>
            </a:r>
          </a:p>
        </p:txBody>
      </p:sp>
      <p:pic>
        <p:nvPicPr>
          <p:cNvPr id="7" name="Grafik 6">
            <a:extLst>
              <a:ext uri="{FF2B5EF4-FFF2-40B4-BE49-F238E27FC236}">
                <a16:creationId xmlns:a16="http://schemas.microsoft.com/office/drawing/2014/main" id="{5C8A6654-4E26-9495-07F1-F52B178E1F19}"/>
              </a:ext>
            </a:extLst>
          </p:cNvPr>
          <p:cNvPicPr>
            <a:picLocks noChangeAspect="1"/>
          </p:cNvPicPr>
          <p:nvPr/>
        </p:nvPicPr>
        <p:blipFill>
          <a:blip r:embed="rId5"/>
          <a:srcRect t="1" b="504"/>
          <a:stretch>
            <a:fillRect/>
          </a:stretch>
        </p:blipFill>
        <p:spPr>
          <a:xfrm>
            <a:off x="6948757" y="1002601"/>
            <a:ext cx="4979891" cy="5804772"/>
          </a:xfrm>
          <a:prstGeom prst="rect">
            <a:avLst/>
          </a:prstGeom>
        </p:spPr>
      </p:pic>
      <p:sp>
        <p:nvSpPr>
          <p:cNvPr id="6" name="Textfeld 5">
            <a:extLst>
              <a:ext uri="{FF2B5EF4-FFF2-40B4-BE49-F238E27FC236}">
                <a16:creationId xmlns:a16="http://schemas.microsoft.com/office/drawing/2014/main" id="{76F87B57-7767-484B-A9EB-C43D750E2A5E}"/>
              </a:ext>
            </a:extLst>
          </p:cNvPr>
          <p:cNvSpPr txBox="1"/>
          <p:nvPr/>
        </p:nvSpPr>
        <p:spPr>
          <a:xfrm>
            <a:off x="7683826" y="865261"/>
            <a:ext cx="4560505" cy="400110"/>
          </a:xfrm>
          <a:prstGeom prst="rect">
            <a:avLst/>
          </a:prstGeom>
          <a:noFill/>
        </p:spPr>
        <p:txBody>
          <a:bodyPr wrap="square" rtlCol="0">
            <a:spAutoFit/>
          </a:bodyPr>
          <a:lstStyle/>
          <a:p>
            <a:r>
              <a:rPr lang="de-DE" sz="1000" dirty="0">
                <a:solidFill>
                  <a:srgbClr val="0082B0"/>
                </a:solidFill>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4"/>
              </a:rPr>
              <a:t>Fahrbare Arbeitsbühne sicher verwenden | BG BAU </a:t>
            </a:r>
            <a:endParaRPr lang="de-DE" sz="1000" dirty="0">
              <a:latin typeface="Arial" panose="020B0604020202020204" pitchFamily="34" charset="0"/>
              <a:cs typeface="Arial" panose="020B0604020202020204" pitchFamily="34" charset="0"/>
            </a:endParaRPr>
          </a:p>
          <a:p>
            <a:r>
              <a:rPr lang="de-DE" sz="1000" dirty="0">
                <a:solidFill>
                  <a:srgbClr val="0082B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57264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EC1AF-4FC0-63FC-8A4D-3A71D8AA85E3}"/>
              </a:ext>
            </a:extLst>
          </p:cNvPr>
          <p:cNvSpPr>
            <a:spLocks noGrp="1"/>
          </p:cNvSpPr>
          <p:nvPr>
            <p:ph type="title"/>
          </p:nvPr>
        </p:nvSpPr>
        <p:spPr/>
        <p:txBody>
          <a:bodyPr/>
          <a:lstStyle/>
          <a:p>
            <a:r>
              <a:rPr lang="de-DE" dirty="0"/>
              <a:t>Prüfung Fahrbare Arbeitsbühnen</a:t>
            </a:r>
            <a:br>
              <a:rPr lang="de-DE" dirty="0"/>
            </a:br>
            <a:r>
              <a:rPr lang="de-DE" sz="2000" dirty="0">
                <a:solidFill>
                  <a:schemeClr val="accent2"/>
                </a:solidFill>
              </a:rPr>
              <a:t>Bausteine der BG Bau</a:t>
            </a:r>
            <a:endParaRPr lang="de-DE" dirty="0"/>
          </a:p>
        </p:txBody>
      </p:sp>
      <p:sp>
        <p:nvSpPr>
          <p:cNvPr id="3" name="Datumsplatzhalter 2">
            <a:extLst>
              <a:ext uri="{FF2B5EF4-FFF2-40B4-BE49-F238E27FC236}">
                <a16:creationId xmlns:a16="http://schemas.microsoft.com/office/drawing/2014/main" id="{5B58B424-20A9-4A75-9486-C274C4D4E18D}"/>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1FC1C698-B75B-E709-09B9-1F9617E43742}"/>
              </a:ext>
            </a:extLst>
          </p:cNvPr>
          <p:cNvSpPr>
            <a:spLocks noGrp="1"/>
          </p:cNvSpPr>
          <p:nvPr>
            <p:ph type="sldNum" sz="quarter" idx="12"/>
          </p:nvPr>
        </p:nvSpPr>
        <p:spPr/>
        <p:txBody>
          <a:bodyPr/>
          <a:lstStyle/>
          <a:p>
            <a:fld id="{D42DA815-CE49-4499-B3BB-5F7C969A1704}" type="slidenum">
              <a:rPr lang="de-DE" smtClean="0"/>
              <a:pPr/>
              <a:t>21</a:t>
            </a:fld>
            <a:endParaRPr lang="de-DE" dirty="0"/>
          </a:p>
        </p:txBody>
      </p:sp>
      <p:sp>
        <p:nvSpPr>
          <p:cNvPr id="5" name="Textplatzhalter 4">
            <a:extLst>
              <a:ext uri="{FF2B5EF4-FFF2-40B4-BE49-F238E27FC236}">
                <a16:creationId xmlns:a16="http://schemas.microsoft.com/office/drawing/2014/main" id="{01431A5F-A555-7C8A-37D4-0983D62CF0FF}"/>
              </a:ext>
            </a:extLst>
          </p:cNvPr>
          <p:cNvSpPr>
            <a:spLocks noGrp="1"/>
          </p:cNvSpPr>
          <p:nvPr>
            <p:ph type="body" sz="quarter" idx="13"/>
          </p:nvPr>
        </p:nvSpPr>
        <p:spPr>
          <a:xfrm>
            <a:off x="529169" y="1556792"/>
            <a:ext cx="5134783" cy="4536504"/>
          </a:xfrm>
        </p:spPr>
        <p:txBody>
          <a:bodyPr/>
          <a:lstStyle/>
          <a:p>
            <a:pPr marL="0" indent="0">
              <a:buNone/>
            </a:pPr>
            <a:r>
              <a:rPr lang="de-DE" sz="1800" b="1" dirty="0"/>
              <a:t>Prüfprotokoll für fahrbare Arbeitsbühnen/fahrbare Gerüste</a:t>
            </a:r>
          </a:p>
          <a:p>
            <a:pPr marL="0" indent="0">
              <a:buNone/>
            </a:pPr>
            <a:r>
              <a:rPr lang="de-DE" sz="1800" dirty="0"/>
              <a:t>Quelle: </a:t>
            </a:r>
            <a:r>
              <a:rPr lang="de-DE" sz="1800" dirty="0">
                <a:hlinkClick r:id="rId2"/>
              </a:rPr>
              <a:t>F 707 Prüfprotokoll für fahrbare Arbeitsbühnen/fahrbare Gerüste</a:t>
            </a:r>
            <a:r>
              <a:rPr lang="de-DE" sz="1800" dirty="0"/>
              <a:t> </a:t>
            </a:r>
          </a:p>
          <a:p>
            <a:pPr marL="0" indent="0">
              <a:buNone/>
            </a:pPr>
            <a:r>
              <a:rPr lang="de-DE" sz="1800" dirty="0"/>
              <a:t>Baustein - Formular F 707</a:t>
            </a:r>
            <a:br>
              <a:rPr lang="de-DE" sz="1800" dirty="0"/>
            </a:br>
            <a:r>
              <a:rPr lang="de-DE" sz="1800" dirty="0"/>
              <a:t>Stand 07/2021</a:t>
            </a:r>
            <a:br>
              <a:rPr lang="de-DE" sz="1800" dirty="0"/>
            </a:br>
            <a:r>
              <a:rPr lang="de-DE" sz="1800" dirty="0"/>
              <a:t>Herausgeber: BG BAU</a:t>
            </a:r>
          </a:p>
          <a:p>
            <a:endParaRPr lang="de-DE" sz="1800" dirty="0"/>
          </a:p>
        </p:txBody>
      </p:sp>
      <p:pic>
        <p:nvPicPr>
          <p:cNvPr id="7" name="Grafik 6">
            <a:extLst>
              <a:ext uri="{FF2B5EF4-FFF2-40B4-BE49-F238E27FC236}">
                <a16:creationId xmlns:a16="http://schemas.microsoft.com/office/drawing/2014/main" id="{BDCF1855-C562-FC7B-385E-E5351999496A}"/>
              </a:ext>
            </a:extLst>
          </p:cNvPr>
          <p:cNvPicPr>
            <a:picLocks noChangeAspect="1"/>
          </p:cNvPicPr>
          <p:nvPr/>
        </p:nvPicPr>
        <p:blipFill>
          <a:blip r:embed="rId3"/>
          <a:srcRect l="38187" t="15937" r="35442" b="9343"/>
          <a:stretch>
            <a:fillRect/>
          </a:stretch>
        </p:blipFill>
        <p:spPr>
          <a:xfrm>
            <a:off x="7104112" y="917980"/>
            <a:ext cx="3750326" cy="5711420"/>
          </a:xfrm>
          <a:prstGeom prst="rect">
            <a:avLst/>
          </a:prstGeom>
          <a:ln>
            <a:solidFill>
              <a:schemeClr val="accent1"/>
            </a:solidFill>
          </a:ln>
        </p:spPr>
      </p:pic>
    </p:spTree>
    <p:extLst>
      <p:ext uri="{BB962C8B-B14F-4D97-AF65-F5344CB8AC3E}">
        <p14:creationId xmlns:p14="http://schemas.microsoft.com/office/powerpoint/2010/main" val="2488337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E9F4C-1E83-2CBD-636D-974BFD09C8C0}"/>
            </a:ext>
          </a:extLst>
        </p:cNvPr>
        <p:cNvGrpSpPr/>
        <p:nvPr/>
      </p:nvGrpSpPr>
      <p:grpSpPr>
        <a:xfrm>
          <a:off x="0" y="0"/>
          <a:ext cx="0" cy="0"/>
          <a:chOff x="0" y="0"/>
          <a:chExt cx="0" cy="0"/>
        </a:xfrm>
      </p:grpSpPr>
      <p:grpSp>
        <p:nvGrpSpPr>
          <p:cNvPr id="2" name="Gruppieren 9">
            <a:extLst>
              <a:ext uri="{FF2B5EF4-FFF2-40B4-BE49-F238E27FC236}">
                <a16:creationId xmlns:a16="http://schemas.microsoft.com/office/drawing/2014/main" id="{CCB2096B-CB86-D94F-A538-8750918F964A}"/>
              </a:ext>
            </a:extLst>
          </p:cNvPr>
          <p:cNvGrpSpPr>
            <a:grpSpLocks/>
          </p:cNvGrpSpPr>
          <p:nvPr/>
        </p:nvGrpSpPr>
        <p:grpSpPr bwMode="auto">
          <a:xfrm>
            <a:off x="1920876" y="2143123"/>
            <a:ext cx="8373133" cy="2928937"/>
            <a:chOff x="357188" y="2786063"/>
            <a:chExt cx="8429625" cy="2928937"/>
          </a:xfrm>
        </p:grpSpPr>
        <p:sp>
          <p:nvSpPr>
            <p:cNvPr id="5" name="Rechteck 4">
              <a:extLst>
                <a:ext uri="{FF2B5EF4-FFF2-40B4-BE49-F238E27FC236}">
                  <a16:creationId xmlns:a16="http://schemas.microsoft.com/office/drawing/2014/main" id="{6E98BFE7-DBED-C187-2E2D-7024EF976A97}"/>
                </a:ext>
              </a:extLst>
            </p:cNvPr>
            <p:cNvSpPr/>
            <p:nvPr/>
          </p:nvSpPr>
          <p:spPr bwMode="auto">
            <a:xfrm>
              <a:off x="357188" y="2786063"/>
              <a:ext cx="8429625" cy="2928937"/>
            </a:xfrm>
            <a:prstGeom prst="rect">
              <a:avLst/>
            </a:prstGeom>
            <a:solidFill>
              <a:schemeClr val="bg1">
                <a:lumMod val="95000"/>
              </a:schemeClr>
            </a:solidFill>
            <a:ln w="9525" cap="flat" cmpd="sng" algn="ctr">
              <a:solidFill>
                <a:schemeClr val="accent1"/>
              </a:solidFill>
              <a:prstDash val="sysDash"/>
              <a:round/>
              <a:headEnd type="none" w="med" len="med"/>
              <a:tailEnd type="none" w="med" len="med"/>
            </a:ln>
            <a:effectLst/>
          </p:spPr>
          <p:txBody>
            <a:bodyPr anchor="ctr"/>
            <a:lstStyle/>
            <a:p>
              <a:pPr eaLnBrk="0" hangingPunct="0">
                <a:spcBef>
                  <a:spcPts val="600"/>
                </a:spcBef>
                <a:spcAft>
                  <a:spcPts val="600"/>
                </a:spcAft>
                <a:defRPr/>
              </a:pPr>
              <a:endParaRPr lang="de-DE" sz="2000" dirty="0">
                <a:solidFill>
                  <a:schemeClr val="accent2"/>
                </a:solidFill>
                <a:ea typeface="ＭＳ Ｐゴシック" charset="-128"/>
                <a:cs typeface="ＭＳ Ｐゴシック"/>
              </a:endParaRPr>
            </a:p>
          </p:txBody>
        </p:sp>
        <p:sp>
          <p:nvSpPr>
            <p:cNvPr id="17412" name="Rechteck 6">
              <a:extLst>
                <a:ext uri="{FF2B5EF4-FFF2-40B4-BE49-F238E27FC236}">
                  <a16:creationId xmlns:a16="http://schemas.microsoft.com/office/drawing/2014/main" id="{F9125F50-331B-2927-8196-737BDA243F5F}"/>
                </a:ext>
              </a:extLst>
            </p:cNvPr>
            <p:cNvSpPr>
              <a:spLocks noChangeArrowheads="1"/>
            </p:cNvSpPr>
            <p:nvPr/>
          </p:nvSpPr>
          <p:spPr bwMode="auto">
            <a:xfrm>
              <a:off x="4357688" y="2928938"/>
              <a:ext cx="4286250" cy="2643187"/>
            </a:xfrm>
            <a:prstGeom prst="rect">
              <a:avLst/>
            </a:prstGeom>
            <a:solidFill>
              <a:schemeClr val="bg1"/>
            </a:solidFill>
            <a:ln w="9525" algn="ctr">
              <a:solidFill>
                <a:schemeClr val="accent1"/>
              </a:solidFill>
              <a:round/>
              <a:headEnd/>
              <a:tailEnd/>
            </a:ln>
          </p:spPr>
          <p:txBody>
            <a:bodyPr/>
            <a:lstStyle/>
            <a:p>
              <a:pPr eaLnBrk="0" hangingPunct="0"/>
              <a:endParaRPr lang="de-DE" altLang="de-DE" dirty="0">
                <a:solidFill>
                  <a:schemeClr val="accent2"/>
                </a:solidFill>
              </a:endParaRPr>
            </a:p>
          </p:txBody>
        </p:sp>
        <p:sp>
          <p:nvSpPr>
            <p:cNvPr id="17413" name="Rechteck 9">
              <a:extLst>
                <a:ext uri="{FF2B5EF4-FFF2-40B4-BE49-F238E27FC236}">
                  <a16:creationId xmlns:a16="http://schemas.microsoft.com/office/drawing/2014/main" id="{F831A48A-2BDE-08DA-90E2-6D63F2EEC48E}"/>
                </a:ext>
              </a:extLst>
            </p:cNvPr>
            <p:cNvSpPr>
              <a:spLocks noChangeArrowheads="1"/>
            </p:cNvSpPr>
            <p:nvPr/>
          </p:nvSpPr>
          <p:spPr bwMode="auto">
            <a:xfrm>
              <a:off x="428334" y="2847805"/>
              <a:ext cx="3714750" cy="2643187"/>
            </a:xfrm>
            <a:prstGeom prst="rect">
              <a:avLst/>
            </a:prstGeom>
            <a:solidFill>
              <a:schemeClr val="bg1"/>
            </a:solidFill>
            <a:ln w="9525" algn="ctr">
              <a:solidFill>
                <a:schemeClr val="accent1"/>
              </a:solidFill>
              <a:round/>
              <a:headEnd/>
              <a:tailEnd/>
            </a:ln>
          </p:spPr>
          <p:txBody>
            <a:bodyPr anchor="ctr"/>
            <a:lstStyle/>
            <a:p>
              <a:pPr algn="ctr">
                <a:spcBef>
                  <a:spcPts val="600"/>
                </a:spcBef>
                <a:spcAft>
                  <a:spcPts val="600"/>
                </a:spcAft>
              </a:pPr>
              <a:r>
                <a:rPr lang="de-DE" altLang="de-DE" sz="2800" b="1" dirty="0">
                  <a:solidFill>
                    <a:schemeClr val="accent1"/>
                  </a:solidFill>
                  <a:latin typeface="+mj-lt"/>
                </a:rPr>
                <a:t>Einsatz von umlaufenden Arbeitsstegen / Arbeitsbühnen</a:t>
              </a:r>
            </a:p>
          </p:txBody>
        </p:sp>
        <p:pic>
          <p:nvPicPr>
            <p:cNvPr id="17414" name="Picture 8">
              <a:extLst>
                <a:ext uri="{FF2B5EF4-FFF2-40B4-BE49-F238E27FC236}">
                  <a16:creationId xmlns:a16="http://schemas.microsoft.com/office/drawing/2014/main" id="{F51E8300-D6E3-BAE5-FAD6-736D15BCC37E}"/>
                </a:ext>
              </a:extLst>
            </p:cNvPr>
            <p:cNvPicPr>
              <a:picLocks noChangeAspect="1" noChangeArrowheads="1"/>
            </p:cNvPicPr>
            <p:nvPr/>
          </p:nvPicPr>
          <p:blipFill>
            <a:blip r:embed="rId3" cstate="print"/>
            <a:srcRect/>
            <a:stretch>
              <a:fillRect/>
            </a:stretch>
          </p:blipFill>
          <p:spPr bwMode="auto">
            <a:xfrm>
              <a:off x="4429124" y="3000372"/>
              <a:ext cx="4143375" cy="2500312"/>
            </a:xfrm>
            <a:prstGeom prst="rect">
              <a:avLst/>
            </a:prstGeom>
            <a:noFill/>
            <a:ln w="9525">
              <a:solidFill>
                <a:schemeClr val="bg1"/>
              </a:solidFill>
              <a:miter lim="800000"/>
              <a:headEnd/>
              <a:tailEnd/>
            </a:ln>
          </p:spPr>
        </p:pic>
      </p:grpSp>
      <p:sp>
        <p:nvSpPr>
          <p:cNvPr id="10" name="Datumsplatzhalter 9">
            <a:extLst>
              <a:ext uri="{FF2B5EF4-FFF2-40B4-BE49-F238E27FC236}">
                <a16:creationId xmlns:a16="http://schemas.microsoft.com/office/drawing/2014/main" id="{9D620268-C44B-F45A-2BD1-A48782F78FBF}"/>
              </a:ext>
            </a:extLst>
          </p:cNvPr>
          <p:cNvSpPr>
            <a:spLocks noGrp="1"/>
          </p:cNvSpPr>
          <p:nvPr>
            <p:ph type="dt" sz="half" idx="10"/>
          </p:nvPr>
        </p:nvSpPr>
        <p:spPr/>
        <p:txBody>
          <a:bodyPr/>
          <a:lstStyle/>
          <a:p>
            <a:pPr>
              <a:defRPr/>
            </a:pPr>
            <a:r>
              <a:rPr lang="de-DE"/>
              <a:t>Schulung 2025/2026</a:t>
            </a:r>
            <a:endParaRPr lang="de-DE" dirty="0"/>
          </a:p>
        </p:txBody>
      </p:sp>
      <p:sp>
        <p:nvSpPr>
          <p:cNvPr id="8" name="Foliennummernplatzhalter 7">
            <a:extLst>
              <a:ext uri="{FF2B5EF4-FFF2-40B4-BE49-F238E27FC236}">
                <a16:creationId xmlns:a16="http://schemas.microsoft.com/office/drawing/2014/main" id="{2572FBF1-DAD0-CA59-D815-AE523146FEFB}"/>
              </a:ext>
            </a:extLst>
          </p:cNvPr>
          <p:cNvSpPr>
            <a:spLocks noGrp="1"/>
          </p:cNvSpPr>
          <p:nvPr>
            <p:ph type="sldNum" sz="quarter" idx="11"/>
          </p:nvPr>
        </p:nvSpPr>
        <p:spPr/>
        <p:txBody>
          <a:bodyPr/>
          <a:lstStyle/>
          <a:p>
            <a:pPr>
              <a:defRPr/>
            </a:pPr>
            <a:fld id="{42020CB9-598F-41BD-B058-380FB38EF93E}" type="slidenum">
              <a:rPr lang="de-DE" smtClean="0"/>
              <a:pPr>
                <a:defRPr/>
              </a:pPr>
              <a:t>22</a:t>
            </a:fld>
            <a:endParaRPr lang="de-DE" dirty="0"/>
          </a:p>
        </p:txBody>
      </p:sp>
    </p:spTree>
    <p:extLst>
      <p:ext uri="{BB962C8B-B14F-4D97-AF65-F5344CB8AC3E}">
        <p14:creationId xmlns:p14="http://schemas.microsoft.com/office/powerpoint/2010/main" val="1066253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1E11BD-ED71-30B1-2313-8FF15BDE6248}"/>
              </a:ext>
            </a:extLst>
          </p:cNvPr>
          <p:cNvSpPr>
            <a:spLocks noGrp="1"/>
          </p:cNvSpPr>
          <p:nvPr>
            <p:ph type="title"/>
          </p:nvPr>
        </p:nvSpPr>
        <p:spPr>
          <a:xfrm>
            <a:off x="529168" y="228600"/>
            <a:ext cx="10175344" cy="1143000"/>
          </a:xfrm>
        </p:spPr>
        <p:txBody>
          <a:bodyPr/>
          <a:lstStyle/>
          <a:p>
            <a:r>
              <a:rPr lang="de-DE" dirty="0"/>
              <a:t>Verwendung ortfester umlaufender Arbeitsstege/-bühnen</a:t>
            </a:r>
            <a:br>
              <a:rPr lang="de-DE" dirty="0"/>
            </a:br>
            <a:r>
              <a:rPr lang="de-DE" sz="2000" dirty="0">
                <a:solidFill>
                  <a:schemeClr val="accent2"/>
                </a:solidFill>
              </a:rPr>
              <a:t>DGUV Regel 100-500, DGUV Information 208-019</a:t>
            </a:r>
          </a:p>
        </p:txBody>
      </p:sp>
      <p:sp>
        <p:nvSpPr>
          <p:cNvPr id="3" name="Datumsplatzhalter 2">
            <a:extLst>
              <a:ext uri="{FF2B5EF4-FFF2-40B4-BE49-F238E27FC236}">
                <a16:creationId xmlns:a16="http://schemas.microsoft.com/office/drawing/2014/main" id="{468419C6-5D1D-620F-2862-6161167F3EE0}"/>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0A36BA46-EEE7-173E-D317-EC641D6D2900}"/>
              </a:ext>
            </a:extLst>
          </p:cNvPr>
          <p:cNvSpPr>
            <a:spLocks noGrp="1"/>
          </p:cNvSpPr>
          <p:nvPr>
            <p:ph type="sldNum" sz="quarter" idx="12"/>
          </p:nvPr>
        </p:nvSpPr>
        <p:spPr/>
        <p:txBody>
          <a:bodyPr/>
          <a:lstStyle/>
          <a:p>
            <a:fld id="{D42DA815-CE49-4499-B3BB-5F7C969A1704}" type="slidenum">
              <a:rPr lang="de-DE" smtClean="0"/>
              <a:pPr/>
              <a:t>23</a:t>
            </a:fld>
            <a:endParaRPr lang="de-DE" dirty="0"/>
          </a:p>
        </p:txBody>
      </p:sp>
      <p:sp>
        <p:nvSpPr>
          <p:cNvPr id="5" name="Textplatzhalter 4">
            <a:extLst>
              <a:ext uri="{FF2B5EF4-FFF2-40B4-BE49-F238E27FC236}">
                <a16:creationId xmlns:a16="http://schemas.microsoft.com/office/drawing/2014/main" id="{CF88BDA4-CA0E-08FC-B7D8-D795B258B797}"/>
              </a:ext>
            </a:extLst>
          </p:cNvPr>
          <p:cNvSpPr>
            <a:spLocks noGrp="1"/>
          </p:cNvSpPr>
          <p:nvPr>
            <p:ph type="body" sz="quarter" idx="13"/>
          </p:nvPr>
        </p:nvSpPr>
        <p:spPr>
          <a:xfrm>
            <a:off x="529167" y="1556792"/>
            <a:ext cx="5998881" cy="4536504"/>
          </a:xfrm>
        </p:spPr>
        <p:txBody>
          <a:bodyPr/>
          <a:lstStyle/>
          <a:p>
            <a:pPr lvl="0"/>
            <a:r>
              <a:rPr lang="de-DE" sz="1800" dirty="0"/>
              <a:t>Der Arbeitssteg muss für die vorgesehene Belastung (bestimmte Anzahl an Personen, Arbeitsgeräte, etc.) geeignet sein.</a:t>
            </a:r>
          </a:p>
          <a:p>
            <a:pPr lvl="0"/>
            <a:endParaRPr lang="de-DE" sz="1800" dirty="0"/>
          </a:p>
          <a:p>
            <a:r>
              <a:rPr lang="de-DE" sz="1800" dirty="0"/>
              <a:t>Das Geländer darf nicht überwunden werden, werden zusätzliche Tritte verwendet muss das Geländer ggf. erhöht werden damit die absturzsichernden Eigenschaften nicht verloren gehen.</a:t>
            </a:r>
          </a:p>
        </p:txBody>
      </p:sp>
      <p:sp>
        <p:nvSpPr>
          <p:cNvPr id="7" name="Textfeld 6">
            <a:extLst>
              <a:ext uri="{FF2B5EF4-FFF2-40B4-BE49-F238E27FC236}">
                <a16:creationId xmlns:a16="http://schemas.microsoft.com/office/drawing/2014/main" id="{B2B3AE75-9F96-8F1F-B7E0-8AEB51823862}"/>
              </a:ext>
            </a:extLst>
          </p:cNvPr>
          <p:cNvSpPr txBox="1"/>
          <p:nvPr/>
        </p:nvSpPr>
        <p:spPr>
          <a:xfrm>
            <a:off x="8544272" y="6123937"/>
            <a:ext cx="1539204"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 KI-generiert</a:t>
            </a:r>
          </a:p>
        </p:txBody>
      </p:sp>
      <p:pic>
        <p:nvPicPr>
          <p:cNvPr id="6" name="Grafik 5" descr="Biogasanlage mit umlaufendem Arbeitssteg">
            <a:extLst>
              <a:ext uri="{FF2B5EF4-FFF2-40B4-BE49-F238E27FC236}">
                <a16:creationId xmlns:a16="http://schemas.microsoft.com/office/drawing/2014/main" id="{632F258E-CF2B-AE0B-7DDE-3F339182B6AF}"/>
              </a:ext>
            </a:extLst>
          </p:cNvPr>
          <p:cNvPicPr>
            <a:picLocks noChangeAspect="1"/>
          </p:cNvPicPr>
          <p:nvPr/>
        </p:nvPicPr>
        <p:blipFill>
          <a:blip r:embed="rId3"/>
          <a:srcRect r="41270"/>
          <a:stretch>
            <a:fillRect/>
          </a:stretch>
        </p:blipFill>
        <p:spPr>
          <a:xfrm>
            <a:off x="7860699" y="1556792"/>
            <a:ext cx="2664296" cy="4536504"/>
          </a:xfrm>
          <a:prstGeom prst="rect">
            <a:avLst/>
          </a:prstGeom>
        </p:spPr>
      </p:pic>
    </p:spTree>
    <p:extLst>
      <p:ext uri="{BB962C8B-B14F-4D97-AF65-F5344CB8AC3E}">
        <p14:creationId xmlns:p14="http://schemas.microsoft.com/office/powerpoint/2010/main" val="1336487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a:t>Unfallbeispiel Arbeitssteg</a:t>
            </a:r>
            <a:br>
              <a:rPr lang="de-DE" dirty="0"/>
            </a:br>
            <a:r>
              <a:rPr lang="de-DE" altLang="de-DE" sz="1800" dirty="0">
                <a:solidFill>
                  <a:schemeClr val="accent2"/>
                </a:solidFill>
              </a:rPr>
              <a:t>Verpuffung beim Öffnen eines Gasspeichers </a:t>
            </a:r>
            <a:endParaRPr lang="de-DE" sz="1800" dirty="0">
              <a:solidFill>
                <a:schemeClr val="accent2"/>
              </a:solidFill>
            </a:endParaRPr>
          </a:p>
        </p:txBody>
      </p:sp>
      <p:sp>
        <p:nvSpPr>
          <p:cNvPr id="3" name="Datumsplatzhalter 2"/>
          <p:cNvSpPr>
            <a:spLocks noGrp="1"/>
          </p:cNvSpPr>
          <p:nvPr>
            <p:ph type="dt" sz="half" idx="10"/>
          </p:nvPr>
        </p:nvSpPr>
        <p:spPr/>
        <p:txBody>
          <a:bodyPr/>
          <a:lstStyle/>
          <a:p>
            <a:r>
              <a:rPr lang="de-DE"/>
              <a:t>Schulung 2025/2026</a:t>
            </a:r>
            <a:endParaRPr lang="de-DE" dirty="0"/>
          </a:p>
        </p:txBody>
      </p:sp>
      <p:sp>
        <p:nvSpPr>
          <p:cNvPr id="4" name="Foliennummernplatzhalter 3"/>
          <p:cNvSpPr>
            <a:spLocks noGrp="1"/>
          </p:cNvSpPr>
          <p:nvPr>
            <p:ph type="sldNum" sz="quarter" idx="12"/>
          </p:nvPr>
        </p:nvSpPr>
        <p:spPr/>
        <p:txBody>
          <a:bodyPr/>
          <a:lstStyle/>
          <a:p>
            <a:fld id="{D6A5E5EF-0834-4E75-BB99-5BD99C2491AC}" type="slidenum">
              <a:rPr lang="de-DE" smtClean="0"/>
              <a:pPr/>
              <a:t>24</a:t>
            </a:fld>
            <a:endParaRPr lang="de-DE" dirty="0"/>
          </a:p>
        </p:txBody>
      </p:sp>
      <p:sp>
        <p:nvSpPr>
          <p:cNvPr id="5" name="Textplatzhalter 4"/>
          <p:cNvSpPr>
            <a:spLocks noGrp="1"/>
          </p:cNvSpPr>
          <p:nvPr>
            <p:ph type="body" sz="quarter" idx="13"/>
          </p:nvPr>
        </p:nvSpPr>
        <p:spPr/>
        <p:txBody>
          <a:bodyPr/>
          <a:lstStyle/>
          <a:p>
            <a:pPr marL="0" indent="0">
              <a:buNone/>
            </a:pPr>
            <a:r>
              <a:rPr lang="de-DE" altLang="de-DE" sz="2000" dirty="0">
                <a:solidFill>
                  <a:schemeClr val="tx1"/>
                </a:solidFill>
              </a:rPr>
              <a:t>Für die </a:t>
            </a:r>
            <a:r>
              <a:rPr lang="de-DE" altLang="de-DE" sz="2000" dirty="0">
                <a:solidFill>
                  <a:schemeClr val="accent5"/>
                </a:solidFill>
              </a:rPr>
              <a:t>Wartungen der Rührwerke </a:t>
            </a:r>
            <a:r>
              <a:rPr lang="de-DE" altLang="de-DE" sz="2000" dirty="0">
                <a:solidFill>
                  <a:schemeClr val="tx1"/>
                </a:solidFill>
              </a:rPr>
              <a:t>sollte das Gasspeichersystem an zwei gegenüberliegenden Stellen teilgeöffnet werden. </a:t>
            </a:r>
          </a:p>
          <a:p>
            <a:endParaRPr lang="de-DE" altLang="de-DE" sz="2000" dirty="0">
              <a:solidFill>
                <a:schemeClr val="tx1"/>
              </a:solidFill>
            </a:endParaRPr>
          </a:p>
          <a:p>
            <a:pPr marL="0" indent="0">
              <a:buNone/>
            </a:pPr>
            <a:r>
              <a:rPr lang="de-DE" altLang="de-DE" sz="2000" b="1" dirty="0"/>
              <a:t>Unfallhergang:</a:t>
            </a:r>
          </a:p>
          <a:p>
            <a:pPr marL="268288" indent="-268288">
              <a:buFont typeface="Arial" pitchFamily="34" charset="0"/>
              <a:buChar char="•"/>
            </a:pPr>
            <a:r>
              <a:rPr lang="de-DE" altLang="de-DE" sz="2000" b="0" dirty="0">
                <a:solidFill>
                  <a:schemeClr val="tx1"/>
                </a:solidFill>
              </a:rPr>
              <a:t>Zwei Monteure beginnen, den Klemmschlauch über eine Breite von 12 m aus der Klemmschiene zu entfernen.</a:t>
            </a:r>
            <a:endParaRPr lang="de-DE" altLang="de-DE" sz="2000" b="0" dirty="0"/>
          </a:p>
          <a:p>
            <a:pPr marL="268288" indent="-268288">
              <a:buFont typeface="Arial" pitchFamily="34" charset="0"/>
              <a:buChar char="•"/>
            </a:pPr>
            <a:r>
              <a:rPr lang="de-DE" altLang="de-DE" sz="2000" b="0" dirty="0">
                <a:solidFill>
                  <a:schemeClr val="tx1"/>
                </a:solidFill>
              </a:rPr>
              <a:t>Um den Klemmschlauch besser erreichen zu können, stellt sich ein Monteur auf die Umwehrung der umlaufenden Arbeitsbühne.</a:t>
            </a:r>
          </a:p>
          <a:p>
            <a:pPr marL="268288" indent="-268288">
              <a:buFont typeface="Arial" pitchFamily="34" charset="0"/>
              <a:buChar char="•"/>
            </a:pPr>
            <a:r>
              <a:rPr lang="de-DE" altLang="de-DE" sz="2000" b="0" dirty="0">
                <a:solidFill>
                  <a:schemeClr val="tx1"/>
                </a:solidFill>
              </a:rPr>
              <a:t>Nachdem etwa 10 m Schlauch entfernt worden sind, tritt eine</a:t>
            </a:r>
            <a:r>
              <a:rPr lang="de-DE" altLang="de-DE" sz="2000" b="0" dirty="0">
                <a:solidFill>
                  <a:schemeClr val="accent5"/>
                </a:solidFill>
              </a:rPr>
              <a:t> Verpuffung </a:t>
            </a:r>
            <a:r>
              <a:rPr lang="de-DE" altLang="de-DE" sz="2000" b="0" dirty="0">
                <a:solidFill>
                  <a:schemeClr val="tx1"/>
                </a:solidFill>
              </a:rPr>
              <a:t>auf, das Gasspeichersystem wird hierdurch aufgespannt.</a:t>
            </a:r>
            <a:endParaRPr lang="de-DE" altLang="de-DE" sz="2000" b="0" dirty="0"/>
          </a:p>
          <a:p>
            <a:pPr marL="268288" indent="-268288">
              <a:buFont typeface="Arial" pitchFamily="34" charset="0"/>
              <a:buChar char="•"/>
            </a:pPr>
            <a:r>
              <a:rPr lang="de-DE" altLang="de-DE" sz="2000" b="0" dirty="0">
                <a:solidFill>
                  <a:schemeClr val="tx1"/>
                </a:solidFill>
              </a:rPr>
              <a:t>Der auf dem Geländer stehende Monteur wurde hiervon überrascht und erschrak sich so sehr, dass er das Gleichgewicht verlor und über das Geländer </a:t>
            </a:r>
            <a:r>
              <a:rPr lang="de-DE" altLang="de-DE" sz="2000" b="0" dirty="0">
                <a:solidFill>
                  <a:schemeClr val="accent5"/>
                </a:solidFill>
              </a:rPr>
              <a:t>6 m zu Boden stürzte.</a:t>
            </a:r>
          </a:p>
          <a:p>
            <a:pPr>
              <a:buNone/>
            </a:pPr>
            <a:endParaRPr lang="de-DE" sz="2000" dirty="0">
              <a:sym typeface="Wingdings" pitchFamily="2" charset="2"/>
            </a:endParaRPr>
          </a:p>
          <a:p>
            <a:endParaRPr lang="de-DE" sz="2000" dirty="0"/>
          </a:p>
        </p:txBody>
      </p:sp>
      <p:sp>
        <p:nvSpPr>
          <p:cNvPr id="8" name="Rechteck 7"/>
          <p:cNvSpPr/>
          <p:nvPr/>
        </p:nvSpPr>
        <p:spPr>
          <a:xfrm>
            <a:off x="4832907" y="6490323"/>
            <a:ext cx="2073003" cy="246221"/>
          </a:xfrm>
          <a:prstGeom prst="rect">
            <a:avLst/>
          </a:prstGeom>
        </p:spPr>
        <p:txBody>
          <a:bodyPr wrap="none">
            <a:spAutoFit/>
          </a:bodyPr>
          <a:lstStyle/>
          <a:p>
            <a:r>
              <a:rPr lang="de-DE" sz="1000" dirty="0">
                <a:latin typeface="Arial" panose="020B0604020202020204" pitchFamily="34" charset="0"/>
                <a:cs typeface="Arial" panose="020B0604020202020204" pitchFamily="34" charset="0"/>
                <a:sym typeface="Wingdings" pitchFamily="2" charset="2"/>
              </a:rPr>
              <a:t>Quelle: Dirk Pachurka; BG ETEM</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481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a:t>Unfallbeispiel Arbeitssteg</a:t>
            </a:r>
            <a:br>
              <a:rPr lang="de-DE" dirty="0"/>
            </a:br>
            <a:r>
              <a:rPr lang="de-DE" altLang="de-DE" sz="1800" dirty="0">
                <a:solidFill>
                  <a:schemeClr val="accent2"/>
                </a:solidFill>
              </a:rPr>
              <a:t>Verpuffung beim Öffnen eines Gasspeichers </a:t>
            </a:r>
            <a:endParaRPr lang="de-DE" sz="1800" dirty="0">
              <a:solidFill>
                <a:schemeClr val="accent2"/>
              </a:solidFill>
            </a:endParaRPr>
          </a:p>
        </p:txBody>
      </p:sp>
      <p:sp>
        <p:nvSpPr>
          <p:cNvPr id="3" name="Datumsplatzhalter 2"/>
          <p:cNvSpPr>
            <a:spLocks noGrp="1"/>
          </p:cNvSpPr>
          <p:nvPr>
            <p:ph type="dt" sz="half" idx="10"/>
          </p:nvPr>
        </p:nvSpPr>
        <p:spPr/>
        <p:txBody>
          <a:bodyPr/>
          <a:lstStyle/>
          <a:p>
            <a:r>
              <a:rPr lang="de-DE"/>
              <a:t>Schulung 2025/2026</a:t>
            </a:r>
            <a:endParaRPr lang="de-DE" dirty="0"/>
          </a:p>
        </p:txBody>
      </p:sp>
      <p:sp>
        <p:nvSpPr>
          <p:cNvPr id="4" name="Foliennummernplatzhalter 3"/>
          <p:cNvSpPr>
            <a:spLocks noGrp="1"/>
          </p:cNvSpPr>
          <p:nvPr>
            <p:ph type="sldNum" sz="quarter" idx="12"/>
          </p:nvPr>
        </p:nvSpPr>
        <p:spPr/>
        <p:txBody>
          <a:bodyPr/>
          <a:lstStyle/>
          <a:p>
            <a:fld id="{D6A5E5EF-0834-4E75-BB99-5BD99C2491AC}" type="slidenum">
              <a:rPr lang="de-DE" smtClean="0"/>
              <a:pPr/>
              <a:t>25</a:t>
            </a:fld>
            <a:endParaRPr lang="de-DE" dirty="0"/>
          </a:p>
        </p:txBody>
      </p:sp>
      <p:sp>
        <p:nvSpPr>
          <p:cNvPr id="5" name="Textplatzhalter 4"/>
          <p:cNvSpPr>
            <a:spLocks noGrp="1"/>
          </p:cNvSpPr>
          <p:nvPr>
            <p:ph type="body" sz="quarter" idx="13"/>
          </p:nvPr>
        </p:nvSpPr>
        <p:spPr/>
        <p:txBody>
          <a:bodyPr/>
          <a:lstStyle/>
          <a:p>
            <a:pPr>
              <a:buNone/>
            </a:pPr>
            <a:r>
              <a:rPr lang="de-DE" sz="2000" b="1" dirty="0"/>
              <a:t>Unfallursache:</a:t>
            </a:r>
          </a:p>
          <a:p>
            <a:pPr marL="268288" indent="-268288">
              <a:buFont typeface="Arial" pitchFamily="34" charset="0"/>
              <a:buChar char="•"/>
            </a:pPr>
            <a:r>
              <a:rPr lang="de-DE" altLang="de-DE" sz="2000" b="0" dirty="0">
                <a:solidFill>
                  <a:schemeClr val="tx1"/>
                </a:solidFill>
              </a:rPr>
              <a:t>Im Zwischenraum des Gasspeichersystems ist - </a:t>
            </a:r>
            <a:r>
              <a:rPr lang="de-DE" altLang="de-DE" sz="2000" b="0" dirty="0">
                <a:solidFill>
                  <a:schemeClr val="accent5"/>
                </a:solidFill>
              </a:rPr>
              <a:t>ggf. durch einen Riss in der Gasspeicherfolie</a:t>
            </a:r>
            <a:r>
              <a:rPr lang="de-DE" altLang="de-DE" sz="2000" b="0" dirty="0">
                <a:solidFill>
                  <a:schemeClr val="accent2"/>
                </a:solidFill>
              </a:rPr>
              <a:t> </a:t>
            </a:r>
            <a:r>
              <a:rPr lang="de-DE" altLang="de-DE" sz="2000" b="0" dirty="0">
                <a:solidFill>
                  <a:schemeClr val="tx1"/>
                </a:solidFill>
              </a:rPr>
              <a:t>- eine gefährliche explosionsfähige Atmosphäre entstanden. </a:t>
            </a:r>
          </a:p>
          <a:p>
            <a:pPr marL="268288" indent="-268288">
              <a:buFont typeface="Arial" pitchFamily="34" charset="0"/>
              <a:buChar char="•"/>
            </a:pPr>
            <a:r>
              <a:rPr lang="de-DE" altLang="de-DE" sz="2000" b="0" dirty="0">
                <a:solidFill>
                  <a:schemeClr val="tx1"/>
                </a:solidFill>
              </a:rPr>
              <a:t>Über die </a:t>
            </a:r>
            <a:r>
              <a:rPr lang="de-DE" altLang="de-DE" sz="2000" b="0" dirty="0">
                <a:solidFill>
                  <a:schemeClr val="accent5"/>
                </a:solidFill>
              </a:rPr>
              <a:t>Zündquelle</a:t>
            </a:r>
            <a:r>
              <a:rPr lang="de-DE" altLang="de-DE" sz="2000" b="0" dirty="0">
                <a:solidFill>
                  <a:schemeClr val="tx1"/>
                </a:solidFill>
              </a:rPr>
              <a:t> können bis heute nur Vermutungen angestellt werden: ggf. hat der Funke einer durch Folienbewegungen verursachten, </a:t>
            </a:r>
            <a:r>
              <a:rPr lang="de-DE" altLang="de-DE" sz="2000" b="0" dirty="0">
                <a:solidFill>
                  <a:schemeClr val="accent5"/>
                </a:solidFill>
              </a:rPr>
              <a:t>elektrostatischen Entladung</a:t>
            </a:r>
            <a:r>
              <a:rPr lang="de-DE" altLang="de-DE" sz="2000" b="0" dirty="0">
                <a:solidFill>
                  <a:schemeClr val="tx2"/>
                </a:solidFill>
              </a:rPr>
              <a:t> </a:t>
            </a:r>
            <a:r>
              <a:rPr lang="de-DE" altLang="de-DE" sz="2000" b="0" dirty="0">
                <a:solidFill>
                  <a:schemeClr val="tx1"/>
                </a:solidFill>
              </a:rPr>
              <a:t>das Biogas-Luft-Gemisch entzündet.</a:t>
            </a:r>
          </a:p>
          <a:p>
            <a:pPr>
              <a:buNone/>
            </a:pPr>
            <a:endParaRPr lang="de-DE" altLang="de-DE" sz="2000" dirty="0">
              <a:solidFill>
                <a:schemeClr val="tx1"/>
              </a:solidFill>
            </a:endParaRPr>
          </a:p>
          <a:p>
            <a:pPr>
              <a:buNone/>
            </a:pPr>
            <a:r>
              <a:rPr lang="de-DE" altLang="de-DE" sz="2000" b="1" dirty="0">
                <a:solidFill>
                  <a:schemeClr val="tx1"/>
                </a:solidFill>
              </a:rPr>
              <a:t>Wesentliche Mängel:</a:t>
            </a:r>
          </a:p>
          <a:p>
            <a:pPr marL="268288" indent="-268288">
              <a:buFont typeface="Arial" pitchFamily="34" charset="0"/>
              <a:buChar char="•"/>
            </a:pPr>
            <a:r>
              <a:rPr lang="de-DE" altLang="de-DE" sz="2000" b="0" dirty="0">
                <a:solidFill>
                  <a:schemeClr val="tx1"/>
                </a:solidFill>
              </a:rPr>
              <a:t>Das Instandhaltungsunternehmen hat keine </a:t>
            </a:r>
            <a:r>
              <a:rPr lang="de-DE" altLang="de-DE" sz="2000" b="0" dirty="0">
                <a:solidFill>
                  <a:schemeClr val="accent5"/>
                </a:solidFill>
              </a:rPr>
              <a:t>Absturzsicherungs-Maßnahmen</a:t>
            </a:r>
            <a:r>
              <a:rPr lang="de-DE" altLang="de-DE" sz="2000" b="0" dirty="0">
                <a:solidFill>
                  <a:schemeClr val="tx1"/>
                </a:solidFill>
              </a:rPr>
              <a:t> getroffen.</a:t>
            </a:r>
          </a:p>
          <a:p>
            <a:pPr marL="268288" indent="-268288">
              <a:buFont typeface="Arial" pitchFamily="34" charset="0"/>
              <a:buChar char="•"/>
            </a:pPr>
            <a:r>
              <a:rPr lang="de-DE" altLang="de-DE" sz="2000" b="0" dirty="0">
                <a:solidFill>
                  <a:schemeClr val="tx1"/>
                </a:solidFill>
              </a:rPr>
              <a:t>Die Gefährdungsbeurteilung des Instandhaltungsunternehmen deckte die Anforderungen der </a:t>
            </a:r>
            <a:r>
              <a:rPr lang="de-DE" altLang="de-DE" sz="2000" b="0" dirty="0">
                <a:solidFill>
                  <a:schemeClr val="accent5"/>
                </a:solidFill>
              </a:rPr>
              <a:t>TRBS 1112 Teil 1 </a:t>
            </a:r>
            <a:r>
              <a:rPr lang="de-DE" altLang="de-DE" sz="2000" b="0" dirty="0">
                <a:solidFill>
                  <a:schemeClr val="tx1"/>
                </a:solidFill>
              </a:rPr>
              <a:t>„Explosionsgefährdungen durch und bei Instandhaltungsarbeiten“ nur unzureichend ab.</a:t>
            </a:r>
          </a:p>
          <a:p>
            <a:pPr>
              <a:buNone/>
            </a:pPr>
            <a:endParaRPr lang="de-DE" sz="2000" dirty="0">
              <a:solidFill>
                <a:schemeClr val="tx1"/>
              </a:solidFill>
            </a:endParaRPr>
          </a:p>
          <a:p>
            <a:pPr>
              <a:buNone/>
            </a:pPr>
            <a:endParaRPr lang="de-DE" sz="2000" dirty="0"/>
          </a:p>
        </p:txBody>
      </p:sp>
      <p:sp>
        <p:nvSpPr>
          <p:cNvPr id="8" name="Rechteck 7"/>
          <p:cNvSpPr/>
          <p:nvPr/>
        </p:nvSpPr>
        <p:spPr>
          <a:xfrm>
            <a:off x="4832907" y="6490323"/>
            <a:ext cx="2073003" cy="246221"/>
          </a:xfrm>
          <a:prstGeom prst="rect">
            <a:avLst/>
          </a:prstGeom>
        </p:spPr>
        <p:txBody>
          <a:bodyPr wrap="none">
            <a:spAutoFit/>
          </a:bodyPr>
          <a:lstStyle/>
          <a:p>
            <a:r>
              <a:rPr lang="de-DE" sz="1000" dirty="0">
                <a:latin typeface="Arial" panose="020B0604020202020204" pitchFamily="34" charset="0"/>
                <a:cs typeface="Arial" panose="020B0604020202020204" pitchFamily="34" charset="0"/>
                <a:sym typeface="Wingdings" pitchFamily="2" charset="2"/>
              </a:rPr>
              <a:t>Quelle: Dirk Pachurka; BG ETEM</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955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7533CC2-5DAC-D617-2544-6B7E7E54E707}"/>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609B991B-4CE6-08E8-F4EF-C96447AB6FF7}"/>
              </a:ext>
            </a:extLst>
          </p:cNvPr>
          <p:cNvSpPr>
            <a:spLocks noGrp="1"/>
          </p:cNvSpPr>
          <p:nvPr>
            <p:ph type="sldNum" sz="quarter" idx="11"/>
          </p:nvPr>
        </p:nvSpPr>
        <p:spPr/>
        <p:txBody>
          <a:bodyPr/>
          <a:lstStyle/>
          <a:p>
            <a:fld id="{D42DA815-CE49-4499-B3BB-5F7C969A1704}" type="slidenum">
              <a:rPr lang="de-DE" smtClean="0"/>
              <a:pPr/>
              <a:t>26</a:t>
            </a:fld>
            <a:endParaRPr lang="de-DE" dirty="0"/>
          </a:p>
        </p:txBody>
      </p:sp>
      <p:grpSp>
        <p:nvGrpSpPr>
          <p:cNvPr id="6" name="Gruppieren 9">
            <a:extLst>
              <a:ext uri="{FF2B5EF4-FFF2-40B4-BE49-F238E27FC236}">
                <a16:creationId xmlns:a16="http://schemas.microsoft.com/office/drawing/2014/main" id="{7804BAEA-64C8-9252-F2E0-E98A2B8C4DC4}"/>
              </a:ext>
            </a:extLst>
          </p:cNvPr>
          <p:cNvGrpSpPr>
            <a:grpSpLocks/>
          </p:cNvGrpSpPr>
          <p:nvPr/>
        </p:nvGrpSpPr>
        <p:grpSpPr bwMode="auto">
          <a:xfrm>
            <a:off x="1920876" y="2143123"/>
            <a:ext cx="8373133" cy="2928937"/>
            <a:chOff x="357188" y="2786063"/>
            <a:chExt cx="8429625" cy="2928937"/>
          </a:xfrm>
        </p:grpSpPr>
        <p:sp>
          <p:nvSpPr>
            <p:cNvPr id="7" name="Rechteck 6">
              <a:extLst>
                <a:ext uri="{FF2B5EF4-FFF2-40B4-BE49-F238E27FC236}">
                  <a16:creationId xmlns:a16="http://schemas.microsoft.com/office/drawing/2014/main" id="{17C4655E-554F-9DFD-E895-AE80269C1343}"/>
                </a:ext>
              </a:extLst>
            </p:cNvPr>
            <p:cNvSpPr/>
            <p:nvPr/>
          </p:nvSpPr>
          <p:spPr bwMode="auto">
            <a:xfrm>
              <a:off x="357188" y="2786063"/>
              <a:ext cx="8429625" cy="2928937"/>
            </a:xfrm>
            <a:prstGeom prst="rect">
              <a:avLst/>
            </a:prstGeom>
            <a:solidFill>
              <a:schemeClr val="bg1">
                <a:lumMod val="95000"/>
              </a:schemeClr>
            </a:solidFill>
            <a:ln w="9525" cap="flat" cmpd="sng" algn="ctr">
              <a:solidFill>
                <a:schemeClr val="accent1"/>
              </a:solidFill>
              <a:prstDash val="sysDash"/>
              <a:round/>
              <a:headEnd type="none" w="med" len="med"/>
              <a:tailEnd type="none" w="med" len="med"/>
            </a:ln>
            <a:effectLst/>
          </p:spPr>
          <p:txBody>
            <a:bodyPr anchor="ctr"/>
            <a:lstStyle/>
            <a:p>
              <a:pPr eaLnBrk="0" hangingPunct="0">
                <a:spcBef>
                  <a:spcPts val="600"/>
                </a:spcBef>
                <a:spcAft>
                  <a:spcPts val="600"/>
                </a:spcAft>
                <a:defRPr/>
              </a:pPr>
              <a:endParaRPr lang="de-DE" sz="2000" dirty="0">
                <a:solidFill>
                  <a:schemeClr val="accent2"/>
                </a:solidFill>
                <a:ea typeface="ＭＳ Ｐゴシック" charset="-128"/>
                <a:cs typeface="ＭＳ Ｐゴシック"/>
              </a:endParaRPr>
            </a:p>
          </p:txBody>
        </p:sp>
        <p:sp>
          <p:nvSpPr>
            <p:cNvPr id="8" name="Rechteck 6">
              <a:extLst>
                <a:ext uri="{FF2B5EF4-FFF2-40B4-BE49-F238E27FC236}">
                  <a16:creationId xmlns:a16="http://schemas.microsoft.com/office/drawing/2014/main" id="{7D9ED6DB-D039-3DD3-5D77-4D8600480033}"/>
                </a:ext>
              </a:extLst>
            </p:cNvPr>
            <p:cNvSpPr>
              <a:spLocks noChangeArrowheads="1"/>
            </p:cNvSpPr>
            <p:nvPr/>
          </p:nvSpPr>
          <p:spPr bwMode="auto">
            <a:xfrm>
              <a:off x="4357688" y="2928938"/>
              <a:ext cx="4286250" cy="2643187"/>
            </a:xfrm>
            <a:prstGeom prst="rect">
              <a:avLst/>
            </a:prstGeom>
            <a:solidFill>
              <a:schemeClr val="bg1"/>
            </a:solidFill>
            <a:ln w="9525" algn="ctr">
              <a:solidFill>
                <a:schemeClr val="accent1"/>
              </a:solidFill>
              <a:round/>
              <a:headEnd/>
              <a:tailEnd/>
            </a:ln>
          </p:spPr>
          <p:txBody>
            <a:bodyPr/>
            <a:lstStyle/>
            <a:p>
              <a:pPr eaLnBrk="0" hangingPunct="0"/>
              <a:endParaRPr lang="de-DE" altLang="de-DE" dirty="0">
                <a:solidFill>
                  <a:schemeClr val="accent2"/>
                </a:solidFill>
              </a:endParaRPr>
            </a:p>
          </p:txBody>
        </p:sp>
        <p:sp>
          <p:nvSpPr>
            <p:cNvPr id="9" name="Rechteck 9">
              <a:extLst>
                <a:ext uri="{FF2B5EF4-FFF2-40B4-BE49-F238E27FC236}">
                  <a16:creationId xmlns:a16="http://schemas.microsoft.com/office/drawing/2014/main" id="{D1914A46-DE73-9A13-7FD9-391F9EF867E3}"/>
                </a:ext>
              </a:extLst>
            </p:cNvPr>
            <p:cNvSpPr>
              <a:spLocks noChangeArrowheads="1"/>
            </p:cNvSpPr>
            <p:nvPr/>
          </p:nvSpPr>
          <p:spPr bwMode="auto">
            <a:xfrm>
              <a:off x="428334" y="2847805"/>
              <a:ext cx="3714750" cy="2643187"/>
            </a:xfrm>
            <a:prstGeom prst="rect">
              <a:avLst/>
            </a:prstGeom>
            <a:solidFill>
              <a:schemeClr val="bg1"/>
            </a:solidFill>
            <a:ln w="9525" algn="ctr">
              <a:solidFill>
                <a:schemeClr val="accent1"/>
              </a:solidFill>
              <a:round/>
              <a:headEnd/>
              <a:tailEnd/>
            </a:ln>
          </p:spPr>
          <p:txBody>
            <a:bodyPr anchor="ctr"/>
            <a:lstStyle/>
            <a:p>
              <a:pPr algn="ctr">
                <a:spcBef>
                  <a:spcPts val="600"/>
                </a:spcBef>
                <a:spcAft>
                  <a:spcPts val="600"/>
                </a:spcAft>
              </a:pPr>
              <a:r>
                <a:rPr lang="de-DE" altLang="de-DE" sz="2800" b="1" dirty="0">
                  <a:solidFill>
                    <a:schemeClr val="accent1"/>
                  </a:solidFill>
                  <a:latin typeface="+mj-lt"/>
                </a:rPr>
                <a:t>Einsatz von Arbeitskörben und Hubarbeitsbühnen</a:t>
              </a:r>
            </a:p>
          </p:txBody>
        </p:sp>
        <p:pic>
          <p:nvPicPr>
            <p:cNvPr id="10" name="Picture 8">
              <a:extLst>
                <a:ext uri="{FF2B5EF4-FFF2-40B4-BE49-F238E27FC236}">
                  <a16:creationId xmlns:a16="http://schemas.microsoft.com/office/drawing/2014/main" id="{4C749403-06E2-2BA0-A2CF-9F67E7312982}"/>
                </a:ext>
              </a:extLst>
            </p:cNvPr>
            <p:cNvPicPr>
              <a:picLocks noChangeAspect="1" noChangeArrowheads="1"/>
            </p:cNvPicPr>
            <p:nvPr/>
          </p:nvPicPr>
          <p:blipFill>
            <a:blip r:embed="rId2" cstate="print"/>
            <a:srcRect/>
            <a:stretch>
              <a:fillRect/>
            </a:stretch>
          </p:blipFill>
          <p:spPr bwMode="auto">
            <a:xfrm>
              <a:off x="4429124" y="3000372"/>
              <a:ext cx="4143375" cy="2500312"/>
            </a:xfrm>
            <a:prstGeom prst="rect">
              <a:avLst/>
            </a:prstGeom>
            <a:noFill/>
            <a:ln w="9525">
              <a:solidFill>
                <a:schemeClr val="bg1"/>
              </a:solidFill>
              <a:miter lim="800000"/>
              <a:headEnd/>
              <a:tailEnd/>
            </a:ln>
          </p:spPr>
        </p:pic>
      </p:grpSp>
    </p:spTree>
    <p:extLst>
      <p:ext uri="{BB962C8B-B14F-4D97-AF65-F5344CB8AC3E}">
        <p14:creationId xmlns:p14="http://schemas.microsoft.com/office/powerpoint/2010/main" val="171769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8D07C0-8026-25CD-A567-2952451772BE}"/>
              </a:ext>
            </a:extLst>
          </p:cNvPr>
          <p:cNvSpPr>
            <a:spLocks noGrp="1"/>
          </p:cNvSpPr>
          <p:nvPr>
            <p:ph type="title"/>
          </p:nvPr>
        </p:nvSpPr>
        <p:spPr/>
        <p:txBody>
          <a:bodyPr/>
          <a:lstStyle/>
          <a:p>
            <a:r>
              <a:rPr lang="de-DE" dirty="0">
                <a:solidFill>
                  <a:schemeClr val="accent5"/>
                </a:solidFill>
              </a:rPr>
              <a:t>EXKURS: </a:t>
            </a:r>
            <a:r>
              <a:rPr lang="de-DE" dirty="0"/>
              <a:t>Was ist der Unterschied zwischen Arbeitskörben und Hubarbeitsbühnen?</a:t>
            </a:r>
          </a:p>
        </p:txBody>
      </p:sp>
      <p:sp>
        <p:nvSpPr>
          <p:cNvPr id="3" name="Datumsplatzhalter 2">
            <a:extLst>
              <a:ext uri="{FF2B5EF4-FFF2-40B4-BE49-F238E27FC236}">
                <a16:creationId xmlns:a16="http://schemas.microsoft.com/office/drawing/2014/main" id="{B0CF56B1-D75D-5A8D-5F87-6605EDCEEC58}"/>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99414D37-CE87-A091-AF82-D49831DAC8DC}"/>
              </a:ext>
            </a:extLst>
          </p:cNvPr>
          <p:cNvSpPr>
            <a:spLocks noGrp="1"/>
          </p:cNvSpPr>
          <p:nvPr>
            <p:ph type="sldNum" sz="quarter" idx="12"/>
          </p:nvPr>
        </p:nvSpPr>
        <p:spPr/>
        <p:txBody>
          <a:bodyPr/>
          <a:lstStyle/>
          <a:p>
            <a:fld id="{D42DA815-CE49-4499-B3BB-5F7C969A1704}" type="slidenum">
              <a:rPr lang="de-DE" smtClean="0"/>
              <a:pPr/>
              <a:t>27</a:t>
            </a:fld>
            <a:endParaRPr lang="de-DE" dirty="0"/>
          </a:p>
        </p:txBody>
      </p:sp>
      <p:graphicFrame>
        <p:nvGraphicFramePr>
          <p:cNvPr id="6" name="Tabelle 5">
            <a:extLst>
              <a:ext uri="{FF2B5EF4-FFF2-40B4-BE49-F238E27FC236}">
                <a16:creationId xmlns:a16="http://schemas.microsoft.com/office/drawing/2014/main" id="{CC92421E-10AA-A57B-FB06-AB3E4C764DE9}"/>
              </a:ext>
            </a:extLst>
          </p:cNvPr>
          <p:cNvGraphicFramePr>
            <a:graphicFrameLocks noGrp="1"/>
          </p:cNvGraphicFramePr>
          <p:nvPr>
            <p:extLst>
              <p:ext uri="{D42A27DB-BD31-4B8C-83A1-F6EECF244321}">
                <p14:modId xmlns:p14="http://schemas.microsoft.com/office/powerpoint/2010/main" val="2204692391"/>
              </p:ext>
            </p:extLst>
          </p:nvPr>
        </p:nvGraphicFramePr>
        <p:xfrm>
          <a:off x="419369" y="1608895"/>
          <a:ext cx="11520000" cy="4173864"/>
        </p:xfrm>
        <a:graphic>
          <a:graphicData uri="http://schemas.openxmlformats.org/drawingml/2006/table">
            <a:tbl>
              <a:tblPr>
                <a:tableStyleId>{2D5ABB26-0587-4C30-8999-92F81FD0307C}</a:tableStyleId>
              </a:tblPr>
              <a:tblGrid>
                <a:gridCol w="2004223">
                  <a:extLst>
                    <a:ext uri="{9D8B030D-6E8A-4147-A177-3AD203B41FA5}">
                      <a16:colId xmlns:a16="http://schemas.microsoft.com/office/drawing/2014/main" val="1154052035"/>
                    </a:ext>
                  </a:extLst>
                </a:gridCol>
                <a:gridCol w="4320480">
                  <a:extLst>
                    <a:ext uri="{9D8B030D-6E8A-4147-A177-3AD203B41FA5}">
                      <a16:colId xmlns:a16="http://schemas.microsoft.com/office/drawing/2014/main" val="691260929"/>
                    </a:ext>
                  </a:extLst>
                </a:gridCol>
                <a:gridCol w="5195297">
                  <a:extLst>
                    <a:ext uri="{9D8B030D-6E8A-4147-A177-3AD203B41FA5}">
                      <a16:colId xmlns:a16="http://schemas.microsoft.com/office/drawing/2014/main" val="1502394060"/>
                    </a:ext>
                  </a:extLst>
                </a:gridCol>
              </a:tblGrid>
              <a:tr h="316975">
                <a:tc>
                  <a:txBody>
                    <a:bodyPr/>
                    <a:lstStyle/>
                    <a:p>
                      <a:pPr>
                        <a:buNone/>
                      </a:pPr>
                      <a:r>
                        <a:rPr lang="de-DE" sz="1600" b="1" dirty="0">
                          <a:solidFill>
                            <a:schemeClr val="bg1"/>
                          </a:solidFill>
                          <a:latin typeface="Arial" panose="020B0604020202020204" pitchFamily="34" charset="0"/>
                          <a:cs typeface="Arial" panose="020B0604020202020204" pitchFamily="34" charset="0"/>
                        </a:rPr>
                        <a:t>Merkmal</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de-DE" sz="1600" b="1">
                          <a:solidFill>
                            <a:schemeClr val="bg1"/>
                          </a:solidFill>
                          <a:latin typeface="Arial" panose="020B0604020202020204" pitchFamily="34" charset="0"/>
                          <a:cs typeface="Arial" panose="020B0604020202020204" pitchFamily="34" charset="0"/>
                        </a:rPr>
                        <a:t>Arbeitskorb</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de-DE" sz="1600" b="1" dirty="0">
                          <a:solidFill>
                            <a:schemeClr val="bg1"/>
                          </a:solidFill>
                          <a:latin typeface="Arial" panose="020B0604020202020204" pitchFamily="34" charset="0"/>
                          <a:cs typeface="Arial" panose="020B0604020202020204" pitchFamily="34" charset="0"/>
                        </a:rPr>
                        <a:t>Hubarbeitsbühne</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221580932"/>
                  </a:ext>
                </a:extLst>
              </a:tr>
              <a:tr h="560342">
                <a:tc>
                  <a:txBody>
                    <a:bodyPr/>
                    <a:lstStyle/>
                    <a:p>
                      <a:pPr>
                        <a:buNone/>
                      </a:pPr>
                      <a:r>
                        <a:rPr lang="de-DE" sz="1600" b="1" dirty="0">
                          <a:latin typeface="Arial" panose="020B0604020202020204" pitchFamily="34" charset="0"/>
                          <a:cs typeface="Arial" panose="020B0604020202020204" pitchFamily="34" charset="0"/>
                        </a:rPr>
                        <a:t>Antrieb</a:t>
                      </a:r>
                      <a:endParaRPr lang="de-DE" sz="1600" dirty="0">
                        <a:latin typeface="Arial" panose="020B0604020202020204" pitchFamily="34" charset="0"/>
                        <a:cs typeface="Arial" panose="020B0604020202020204" pitchFamily="34" charset="0"/>
                      </a:endParaRP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b="1" dirty="0">
                          <a:latin typeface="Arial" panose="020B0604020202020204" pitchFamily="34" charset="0"/>
                          <a:cs typeface="Arial" panose="020B0604020202020204" pitchFamily="34" charset="0"/>
                        </a:rPr>
                        <a:t>Nicht eigenständig, </a:t>
                      </a:r>
                      <a:r>
                        <a:rPr lang="de-DE" sz="1600" b="0" dirty="0">
                          <a:latin typeface="Arial" panose="020B0604020202020204" pitchFamily="34" charset="0"/>
                          <a:cs typeface="Arial" panose="020B0604020202020204" pitchFamily="34" charset="0"/>
                        </a:rPr>
                        <a:t>Flurförderfahrzeug o</a:t>
                      </a:r>
                      <a:r>
                        <a:rPr lang="de-DE" sz="1600" dirty="0">
                          <a:latin typeface="Arial" panose="020B0604020202020204" pitchFamily="34" charset="0"/>
                          <a:cs typeface="Arial" panose="020B0604020202020204" pitchFamily="34" charset="0"/>
                        </a:rPr>
                        <a:t>. Stapler erforderlich</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b="1" dirty="0">
                          <a:latin typeface="Arial" panose="020B0604020202020204" pitchFamily="34" charset="0"/>
                          <a:cs typeface="Arial" panose="020B0604020202020204" pitchFamily="34" charset="0"/>
                        </a:rPr>
                        <a:t>Eigenständig,</a:t>
                      </a:r>
                      <a:r>
                        <a:rPr lang="de-DE" sz="1600" dirty="0">
                          <a:latin typeface="Arial" panose="020B0604020202020204" pitchFamily="34" charset="0"/>
                          <a:cs typeface="Arial" panose="020B0604020202020204" pitchFamily="34" charset="0"/>
                        </a:rPr>
                        <a:t> hat eigenen Antrieb u. Steuerung</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2022478"/>
                  </a:ext>
                </a:extLst>
              </a:tr>
              <a:tr h="408592">
                <a:tc>
                  <a:txBody>
                    <a:bodyPr/>
                    <a:lstStyle/>
                    <a:p>
                      <a:pPr>
                        <a:buNone/>
                      </a:pPr>
                      <a:r>
                        <a:rPr lang="de-DE" sz="1600" b="1">
                          <a:latin typeface="Arial" panose="020B0604020202020204" pitchFamily="34" charset="0"/>
                          <a:cs typeface="Arial" panose="020B0604020202020204" pitchFamily="34" charset="0"/>
                        </a:rPr>
                        <a:t>Höhenverstellung</a:t>
                      </a:r>
                      <a:endParaRPr lang="de-DE" sz="1600">
                        <a:latin typeface="Arial" panose="020B0604020202020204" pitchFamily="34" charset="0"/>
                        <a:cs typeface="Arial" panose="020B0604020202020204" pitchFamily="34" charset="0"/>
                      </a:endParaRP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latin typeface="Arial" panose="020B0604020202020204" pitchFamily="34" charset="0"/>
                          <a:cs typeface="Arial" panose="020B0604020202020204" pitchFamily="34" charset="0"/>
                        </a:rPr>
                        <a:t>Durch den </a:t>
                      </a:r>
                      <a:r>
                        <a:rPr lang="de-DE" sz="1600" b="1" dirty="0">
                          <a:latin typeface="Arial" panose="020B0604020202020204" pitchFamily="34" charset="0"/>
                          <a:cs typeface="Arial" panose="020B0604020202020204" pitchFamily="34" charset="0"/>
                        </a:rPr>
                        <a:t>Fahrer des Flurförderfahrzeuges oder Stapler</a:t>
                      </a:r>
                      <a:endParaRPr lang="de-DE" sz="1600" dirty="0">
                        <a:latin typeface="Arial" panose="020B0604020202020204" pitchFamily="34" charset="0"/>
                        <a:cs typeface="Arial" panose="020B0604020202020204" pitchFamily="34" charset="0"/>
                      </a:endParaRP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latin typeface="Arial" panose="020B0604020202020204" pitchFamily="34" charset="0"/>
                          <a:cs typeface="Arial" panose="020B0604020202020204" pitchFamily="34" charset="0"/>
                        </a:rPr>
                        <a:t>Von der </a:t>
                      </a:r>
                      <a:r>
                        <a:rPr lang="de-DE" sz="1600" b="1" dirty="0">
                          <a:latin typeface="Arial" panose="020B0604020202020204" pitchFamily="34" charset="0"/>
                          <a:cs typeface="Arial" panose="020B0604020202020204" pitchFamily="34" charset="0"/>
                        </a:rPr>
                        <a:t>Person in der Bühne selbst steuerbar</a:t>
                      </a:r>
                      <a:endParaRPr lang="de-DE" sz="1600" dirty="0">
                        <a:latin typeface="Arial" panose="020B0604020202020204" pitchFamily="34" charset="0"/>
                        <a:cs typeface="Arial" panose="020B0604020202020204" pitchFamily="34" charset="0"/>
                      </a:endParaRP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7680465"/>
                  </a:ext>
                </a:extLst>
              </a:tr>
              <a:tr h="560342">
                <a:tc>
                  <a:txBody>
                    <a:bodyPr/>
                    <a:lstStyle/>
                    <a:p>
                      <a:pPr>
                        <a:buNone/>
                      </a:pPr>
                      <a:r>
                        <a:rPr lang="de-DE" sz="1600" b="1">
                          <a:latin typeface="Arial" panose="020B0604020202020204" pitchFamily="34" charset="0"/>
                          <a:cs typeface="Arial" panose="020B0604020202020204" pitchFamily="34" charset="0"/>
                        </a:rPr>
                        <a:t>Beweglichkeit</a:t>
                      </a:r>
                      <a:endParaRPr lang="de-DE" sz="1600">
                        <a:latin typeface="Arial" panose="020B0604020202020204" pitchFamily="34" charset="0"/>
                        <a:cs typeface="Arial" panose="020B0604020202020204" pitchFamily="34" charset="0"/>
                      </a:endParaRP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latin typeface="Arial" panose="020B0604020202020204" pitchFamily="34" charset="0"/>
                          <a:cs typeface="Arial" panose="020B0604020202020204" pitchFamily="34" charset="0"/>
                        </a:rPr>
                        <a:t>Eingeschränkt – Position muss durch Flurförderfahrzeug oder Stapler verändert werden – </a:t>
                      </a:r>
                      <a:r>
                        <a:rPr lang="de-DE" sz="1600" dirty="0">
                          <a:solidFill>
                            <a:schemeClr val="accent5"/>
                          </a:solidFill>
                          <a:latin typeface="Arial" panose="020B0604020202020204" pitchFamily="34" charset="0"/>
                          <a:cs typeface="Arial" panose="020B0604020202020204" pitchFamily="34" charset="0"/>
                        </a:rPr>
                        <a:t>Höhenbeschränkung von 3 Meter</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latin typeface="Arial" panose="020B0604020202020204" pitchFamily="34" charset="0"/>
                          <a:cs typeface="Arial" panose="020B0604020202020204" pitchFamily="34" charset="0"/>
                        </a:rPr>
                        <a:t>Flexibel – kann oft </a:t>
                      </a:r>
                      <a:r>
                        <a:rPr lang="de-DE" sz="1600" b="1" dirty="0">
                          <a:latin typeface="Arial" panose="020B0604020202020204" pitchFamily="34" charset="0"/>
                          <a:cs typeface="Arial" panose="020B0604020202020204" pitchFamily="34" charset="0"/>
                        </a:rPr>
                        <a:t>selbst gefahren und positioniert</a:t>
                      </a:r>
                      <a:r>
                        <a:rPr lang="de-DE" sz="1600" dirty="0">
                          <a:latin typeface="Arial" panose="020B0604020202020204" pitchFamily="34" charset="0"/>
                          <a:cs typeface="Arial" panose="020B0604020202020204" pitchFamily="34" charset="0"/>
                        </a:rPr>
                        <a:t> werden</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919511"/>
                  </a:ext>
                </a:extLst>
              </a:tr>
              <a:tr h="560342">
                <a:tc>
                  <a:txBody>
                    <a:bodyPr/>
                    <a:lstStyle/>
                    <a:p>
                      <a:pPr>
                        <a:buNone/>
                      </a:pPr>
                      <a:r>
                        <a:rPr lang="de-DE" sz="1600" b="1">
                          <a:latin typeface="Arial" panose="020B0604020202020204" pitchFamily="34" charset="0"/>
                          <a:cs typeface="Arial" panose="020B0604020202020204" pitchFamily="34" charset="0"/>
                        </a:rPr>
                        <a:t>Vorschriften</a:t>
                      </a:r>
                      <a:endParaRPr lang="de-DE" sz="1600">
                        <a:latin typeface="Arial" panose="020B0604020202020204" pitchFamily="34" charset="0"/>
                        <a:cs typeface="Arial" panose="020B0604020202020204" pitchFamily="34" charset="0"/>
                      </a:endParaRP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latin typeface="Arial" panose="020B0604020202020204" pitchFamily="34" charset="0"/>
                          <a:cs typeface="Arial" panose="020B0604020202020204" pitchFamily="34" charset="0"/>
                        </a:rPr>
                        <a:t>Streng geregelt u.a. in der </a:t>
                      </a:r>
                      <a:r>
                        <a:rPr lang="de-DE" sz="1600" b="1" dirty="0">
                          <a:latin typeface="Arial" panose="020B0604020202020204" pitchFamily="34" charset="0"/>
                          <a:cs typeface="Arial" panose="020B0604020202020204" pitchFamily="34" charset="0"/>
                        </a:rPr>
                        <a:t>TRBS 2121 Teil 4 5.1 und DGUV Regel 100-500</a:t>
                      </a:r>
                      <a:endParaRPr lang="de-DE" sz="1600" dirty="0">
                        <a:solidFill>
                          <a:schemeClr val="accent5"/>
                        </a:solidFill>
                        <a:latin typeface="Arial" panose="020B0604020202020204" pitchFamily="34" charset="0"/>
                        <a:cs typeface="Arial" panose="020B0604020202020204" pitchFamily="34" charset="0"/>
                      </a:endParaRP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latin typeface="Arial" panose="020B0604020202020204" pitchFamily="34" charset="0"/>
                          <a:cs typeface="Arial" panose="020B0604020202020204" pitchFamily="34" charset="0"/>
                        </a:rPr>
                        <a:t>Zulässig bei regelmäßigem Einsatz – viele Typen nach </a:t>
                      </a:r>
                      <a:r>
                        <a:rPr lang="de-DE" sz="1600" b="1" dirty="0">
                          <a:latin typeface="Arial" panose="020B0604020202020204" pitchFamily="34" charset="0"/>
                          <a:cs typeface="Arial" panose="020B0604020202020204" pitchFamily="34" charset="0"/>
                        </a:rPr>
                        <a:t>DIN EN 280 </a:t>
                      </a:r>
                      <a:r>
                        <a:rPr lang="de-DE" sz="1600" dirty="0">
                          <a:latin typeface="Arial" panose="020B0604020202020204" pitchFamily="34" charset="0"/>
                          <a:cs typeface="Arial" panose="020B0604020202020204" pitchFamily="34" charset="0"/>
                        </a:rPr>
                        <a:t>zertifiziert</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431799"/>
                  </a:ext>
                </a:extLst>
              </a:tr>
              <a:tr h="560342">
                <a:tc>
                  <a:txBody>
                    <a:bodyPr/>
                    <a:lstStyle/>
                    <a:p>
                      <a:pPr>
                        <a:buNone/>
                      </a:pPr>
                      <a:r>
                        <a:rPr lang="de-DE" sz="1600" b="1" dirty="0">
                          <a:latin typeface="Arial" panose="020B0604020202020204" pitchFamily="34" charset="0"/>
                          <a:cs typeface="Arial" panose="020B0604020202020204" pitchFamily="34" charset="0"/>
                        </a:rPr>
                        <a:t>Sicherheitsaus-</a:t>
                      </a:r>
                      <a:r>
                        <a:rPr lang="de-DE" sz="1600" b="1" dirty="0" err="1">
                          <a:latin typeface="Arial" panose="020B0604020202020204" pitchFamily="34" charset="0"/>
                          <a:cs typeface="Arial" panose="020B0604020202020204" pitchFamily="34" charset="0"/>
                        </a:rPr>
                        <a:t>stattung</a:t>
                      </a:r>
                      <a:endParaRPr lang="de-DE" sz="1600" dirty="0">
                        <a:latin typeface="Arial" panose="020B0604020202020204" pitchFamily="34" charset="0"/>
                        <a:cs typeface="Arial" panose="020B0604020202020204" pitchFamily="34" charset="0"/>
                      </a:endParaRP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latin typeface="Arial" panose="020B0604020202020204" pitchFamily="34" charset="0"/>
                          <a:cs typeface="Arial" panose="020B0604020202020204" pitchFamily="34" charset="0"/>
                        </a:rPr>
                        <a:t>Einfacher Schutzkorb, dennoch sind die oben genannten Vorschriften zu beachten</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latin typeface="Arial" panose="020B0604020202020204" pitchFamily="34" charset="0"/>
                          <a:cs typeface="Arial" panose="020B0604020202020204" pitchFamily="34" charset="0"/>
                        </a:rPr>
                        <a:t>Umfangreiche Sicherheit: Notablass, Neigungssensor, Fallschutz</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737246"/>
                  </a:ext>
                </a:extLst>
              </a:tr>
              <a:tr h="560342">
                <a:tc>
                  <a:txBody>
                    <a:bodyPr/>
                    <a:lstStyle/>
                    <a:p>
                      <a:pPr>
                        <a:buNone/>
                      </a:pPr>
                      <a:r>
                        <a:rPr lang="de-DE" sz="1600" b="1" dirty="0">
                          <a:latin typeface="Arial" panose="020B0604020202020204" pitchFamily="34" charset="0"/>
                          <a:cs typeface="Arial" panose="020B0604020202020204" pitchFamily="34" charset="0"/>
                        </a:rPr>
                        <a:t>Typische Nutzung</a:t>
                      </a:r>
                      <a:endParaRPr lang="de-DE" sz="1600" dirty="0">
                        <a:latin typeface="Arial" panose="020B0604020202020204" pitchFamily="34" charset="0"/>
                        <a:cs typeface="Arial" panose="020B0604020202020204" pitchFamily="34" charset="0"/>
                      </a:endParaRP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solidFill>
                            <a:schemeClr val="accent5"/>
                          </a:solidFill>
                          <a:latin typeface="Arial" panose="020B0604020202020204" pitchFamily="34" charset="0"/>
                          <a:cs typeface="Arial" panose="020B0604020202020204" pitchFamily="34" charset="0"/>
                        </a:rPr>
                        <a:t>Nur in Ausnahmefällen zulässig, </a:t>
                      </a:r>
                      <a:r>
                        <a:rPr lang="de-DE" sz="1600" dirty="0">
                          <a:solidFill>
                            <a:schemeClr val="accent1"/>
                          </a:solidFill>
                          <a:latin typeface="Arial" panose="020B0604020202020204" pitchFamily="34" charset="0"/>
                          <a:cs typeface="Arial" panose="020B0604020202020204" pitchFamily="34" charset="0"/>
                        </a:rPr>
                        <a:t>z.B. </a:t>
                      </a:r>
                      <a:r>
                        <a:rPr lang="de-DE" sz="1600" dirty="0">
                          <a:latin typeface="Arial" panose="020B0604020202020204" pitchFamily="34" charset="0"/>
                          <a:cs typeface="Arial" panose="020B0604020202020204" pitchFamily="34" charset="0"/>
                        </a:rPr>
                        <a:t>für kurzfristige Wartung an schwer zugänglichen Stellen</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de-DE" sz="1600" dirty="0">
                          <a:latin typeface="Arial" panose="020B0604020202020204" pitchFamily="34" charset="0"/>
                          <a:cs typeface="Arial" panose="020B0604020202020204" pitchFamily="34" charset="0"/>
                        </a:rPr>
                        <a:t>Für regelmäßige Tätigkeiten z.B. bei Bau, Wartung, Installation, Reinigung, etc.</a:t>
                      </a:r>
                    </a:p>
                  </a:txBody>
                  <a:tcPr marL="73751" marR="73751" marT="36876" marB="368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448090"/>
                  </a:ext>
                </a:extLst>
              </a:tr>
            </a:tbl>
          </a:graphicData>
        </a:graphic>
      </p:graphicFrame>
      <p:sp>
        <p:nvSpPr>
          <p:cNvPr id="9" name="Textfeld 8">
            <a:extLst>
              <a:ext uri="{FF2B5EF4-FFF2-40B4-BE49-F238E27FC236}">
                <a16:creationId xmlns:a16="http://schemas.microsoft.com/office/drawing/2014/main" id="{32536F14-091C-08B5-28EB-E3C94FD10DB7}"/>
              </a:ext>
            </a:extLst>
          </p:cNvPr>
          <p:cNvSpPr txBox="1"/>
          <p:nvPr/>
        </p:nvSpPr>
        <p:spPr>
          <a:xfrm>
            <a:off x="6048218" y="6575684"/>
            <a:ext cx="1653017"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Bilder: KI-generiert</a:t>
            </a:r>
          </a:p>
        </p:txBody>
      </p:sp>
      <p:sp>
        <p:nvSpPr>
          <p:cNvPr id="5" name="Textfeld 4">
            <a:extLst>
              <a:ext uri="{FF2B5EF4-FFF2-40B4-BE49-F238E27FC236}">
                <a16:creationId xmlns:a16="http://schemas.microsoft.com/office/drawing/2014/main" id="{792690A1-21B2-9F16-445A-0A486EEF71E5}"/>
              </a:ext>
            </a:extLst>
          </p:cNvPr>
          <p:cNvSpPr txBox="1"/>
          <p:nvPr/>
        </p:nvSpPr>
        <p:spPr>
          <a:xfrm>
            <a:off x="2855640" y="6003522"/>
            <a:ext cx="7704856" cy="400110"/>
          </a:xfrm>
          <a:prstGeom prst="rect">
            <a:avLst/>
          </a:prstGeom>
          <a:noFill/>
        </p:spPr>
        <p:txBody>
          <a:bodyPr wrap="square" rtlCol="0">
            <a:spAutoFit/>
          </a:bodyPr>
          <a:lstStyle/>
          <a:p>
            <a:r>
              <a:rPr lang="de-DE" sz="2000" dirty="0">
                <a:solidFill>
                  <a:schemeClr val="accent5"/>
                </a:solidFill>
                <a:latin typeface="Arial" panose="020B0604020202020204" pitchFamily="34" charset="0"/>
                <a:cs typeface="Arial" panose="020B0604020202020204" pitchFamily="34" charset="0"/>
              </a:rPr>
              <a:t>Personenaufnahmemittel am Kran werden hier nicht mit behandelt!</a:t>
            </a:r>
          </a:p>
        </p:txBody>
      </p:sp>
    </p:spTree>
    <p:extLst>
      <p:ext uri="{BB962C8B-B14F-4D97-AF65-F5344CB8AC3E}">
        <p14:creationId xmlns:p14="http://schemas.microsoft.com/office/powerpoint/2010/main" val="382584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2DA58-2430-064F-B754-89D8DF49188C}"/>
              </a:ext>
            </a:extLst>
          </p:cNvPr>
          <p:cNvSpPr>
            <a:spLocks noGrp="1"/>
          </p:cNvSpPr>
          <p:nvPr>
            <p:ph type="title"/>
          </p:nvPr>
        </p:nvSpPr>
        <p:spPr/>
        <p:txBody>
          <a:bodyPr/>
          <a:lstStyle/>
          <a:p>
            <a:r>
              <a:rPr lang="de-DE" dirty="0"/>
              <a:t>Gefährdungen durch Hubarbeitsbühnen</a:t>
            </a:r>
          </a:p>
        </p:txBody>
      </p:sp>
      <p:sp>
        <p:nvSpPr>
          <p:cNvPr id="3" name="Datumsplatzhalter 2">
            <a:extLst>
              <a:ext uri="{FF2B5EF4-FFF2-40B4-BE49-F238E27FC236}">
                <a16:creationId xmlns:a16="http://schemas.microsoft.com/office/drawing/2014/main" id="{21FA56DE-9F03-D38B-1669-03377E3CD08E}"/>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2D4D0CE2-7A53-59FC-16B7-4B49EF8CE941}"/>
              </a:ext>
            </a:extLst>
          </p:cNvPr>
          <p:cNvSpPr>
            <a:spLocks noGrp="1"/>
          </p:cNvSpPr>
          <p:nvPr>
            <p:ph type="sldNum" sz="quarter" idx="12"/>
          </p:nvPr>
        </p:nvSpPr>
        <p:spPr/>
        <p:txBody>
          <a:bodyPr/>
          <a:lstStyle/>
          <a:p>
            <a:fld id="{D42DA815-CE49-4499-B3BB-5F7C969A1704}" type="slidenum">
              <a:rPr lang="de-DE" smtClean="0"/>
              <a:pPr/>
              <a:t>28</a:t>
            </a:fld>
            <a:endParaRPr lang="de-DE" dirty="0"/>
          </a:p>
        </p:txBody>
      </p:sp>
      <p:sp>
        <p:nvSpPr>
          <p:cNvPr id="5" name="Textplatzhalter 4">
            <a:extLst>
              <a:ext uri="{FF2B5EF4-FFF2-40B4-BE49-F238E27FC236}">
                <a16:creationId xmlns:a16="http://schemas.microsoft.com/office/drawing/2014/main" id="{B1214D1E-5CE9-9768-712D-D4B9745DD81F}"/>
              </a:ext>
            </a:extLst>
          </p:cNvPr>
          <p:cNvSpPr>
            <a:spLocks noGrp="1"/>
          </p:cNvSpPr>
          <p:nvPr>
            <p:ph type="body" sz="quarter" idx="13"/>
          </p:nvPr>
        </p:nvSpPr>
        <p:spPr>
          <a:xfrm>
            <a:off x="529167" y="1556792"/>
            <a:ext cx="5854866" cy="4536504"/>
          </a:xfrm>
        </p:spPr>
        <p:txBody>
          <a:bodyPr/>
          <a:lstStyle/>
          <a:p>
            <a:pPr marL="0" indent="0">
              <a:buNone/>
            </a:pPr>
            <a:r>
              <a:rPr lang="de-DE" sz="1800" b="1" dirty="0"/>
              <a:t>Folgende Gefährdungen können beim Umgang mit Hubarbeitsbühnen auftreten:</a:t>
            </a:r>
          </a:p>
          <a:p>
            <a:r>
              <a:rPr lang="de-DE" sz="1800" dirty="0"/>
              <a:t>Hubarbeitsbühnen können </a:t>
            </a:r>
            <a:r>
              <a:rPr lang="de-DE" sz="1800" dirty="0">
                <a:solidFill>
                  <a:schemeClr val="accent5"/>
                </a:solidFill>
              </a:rPr>
              <a:t>umkippen</a:t>
            </a:r>
          </a:p>
          <a:p>
            <a:r>
              <a:rPr lang="de-DE" sz="1800" dirty="0"/>
              <a:t>Bedienpersonen können in der Arbeitsbühne eingequetscht oder zwischen Arbeitsbühne und z.B. Gebäude </a:t>
            </a:r>
            <a:r>
              <a:rPr lang="de-DE" sz="1800" dirty="0">
                <a:solidFill>
                  <a:schemeClr val="accent5"/>
                </a:solidFill>
              </a:rPr>
              <a:t>eingequetscht </a:t>
            </a:r>
            <a:r>
              <a:rPr lang="de-DE" sz="1800" dirty="0"/>
              <a:t>werden</a:t>
            </a:r>
          </a:p>
          <a:p>
            <a:r>
              <a:rPr lang="de-DE" sz="1800" dirty="0"/>
              <a:t>Bedienpersonen können durch den </a:t>
            </a:r>
            <a:r>
              <a:rPr lang="de-DE" sz="1800" dirty="0">
                <a:solidFill>
                  <a:schemeClr val="accent5"/>
                </a:solidFill>
              </a:rPr>
              <a:t>Peitscheneffekt</a:t>
            </a:r>
            <a:r>
              <a:rPr lang="de-DE" sz="1800" dirty="0"/>
              <a:t> aus der Arbeitsbühne herausgeschleudert werden</a:t>
            </a:r>
          </a:p>
          <a:p>
            <a:r>
              <a:rPr lang="de-DE" sz="1800" dirty="0"/>
              <a:t>Bedienpersonen können beim Übersteigen </a:t>
            </a:r>
            <a:r>
              <a:rPr lang="de-DE" sz="1800" dirty="0">
                <a:solidFill>
                  <a:schemeClr val="accent5"/>
                </a:solidFill>
              </a:rPr>
              <a:t>abstürzen</a:t>
            </a:r>
          </a:p>
          <a:p>
            <a:r>
              <a:rPr lang="de-DE" sz="1800" dirty="0"/>
              <a:t>Sonstige Unfälle, z.B. beim Abladen einer Hubarbeitsbühne oder bei Reparaturarbeiten</a:t>
            </a:r>
          </a:p>
        </p:txBody>
      </p:sp>
      <p:pic>
        <p:nvPicPr>
          <p:cNvPr id="7" name="Grafik 6">
            <a:extLst>
              <a:ext uri="{FF2B5EF4-FFF2-40B4-BE49-F238E27FC236}">
                <a16:creationId xmlns:a16="http://schemas.microsoft.com/office/drawing/2014/main" id="{52F9A19F-A56E-74FC-E904-C1858F67FDFE}"/>
              </a:ext>
            </a:extLst>
          </p:cNvPr>
          <p:cNvPicPr>
            <a:picLocks noChangeAspect="1"/>
          </p:cNvPicPr>
          <p:nvPr/>
        </p:nvPicPr>
        <p:blipFill>
          <a:blip r:embed="rId2"/>
          <a:srcRect l="41731" t="33124" r="15154" b="3573"/>
          <a:stretch>
            <a:fillRect/>
          </a:stretch>
        </p:blipFill>
        <p:spPr>
          <a:xfrm>
            <a:off x="6547768" y="1556792"/>
            <a:ext cx="5256584" cy="4051920"/>
          </a:xfrm>
          <a:prstGeom prst="rect">
            <a:avLst/>
          </a:prstGeom>
        </p:spPr>
      </p:pic>
      <p:sp>
        <p:nvSpPr>
          <p:cNvPr id="8" name="Textfeld 7">
            <a:extLst>
              <a:ext uri="{FF2B5EF4-FFF2-40B4-BE49-F238E27FC236}">
                <a16:creationId xmlns:a16="http://schemas.microsoft.com/office/drawing/2014/main" id="{880CAEA8-4F5C-39B9-1FF2-E8D192F84084}"/>
              </a:ext>
            </a:extLst>
          </p:cNvPr>
          <p:cNvSpPr txBox="1"/>
          <p:nvPr/>
        </p:nvSpPr>
        <p:spPr>
          <a:xfrm>
            <a:off x="8184232" y="5608712"/>
            <a:ext cx="4990769" cy="246221"/>
          </a:xfrm>
          <a:prstGeom prst="rect">
            <a:avLst/>
          </a:prstGeom>
          <a:noFill/>
        </p:spPr>
        <p:txBody>
          <a:bodyPr wrap="square" rtlCol="0">
            <a:spAutoFit/>
          </a:bodyPr>
          <a:lstStyle/>
          <a:p>
            <a:r>
              <a:rPr lang="de-DE" sz="1000" dirty="0">
                <a:solidFill>
                  <a:srgbClr val="0082B0"/>
                </a:solidFill>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3"/>
              </a:rPr>
              <a:t>Hubarbeitsbühnen | BG BAU </a:t>
            </a:r>
            <a:r>
              <a:rPr lang="de-DE" sz="1000" dirty="0">
                <a:solidFill>
                  <a:srgbClr val="0082B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45290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7BD41-E9ED-CCFA-6B35-B54C54D2C351}"/>
              </a:ext>
            </a:extLst>
          </p:cNvPr>
          <p:cNvSpPr>
            <a:spLocks noGrp="1"/>
          </p:cNvSpPr>
          <p:nvPr>
            <p:ph type="title"/>
          </p:nvPr>
        </p:nvSpPr>
        <p:spPr/>
        <p:txBody>
          <a:bodyPr/>
          <a:lstStyle/>
          <a:p>
            <a:r>
              <a:rPr lang="de-DE" dirty="0"/>
              <a:t>Peitscheneffekt bei Hubarbeitsbühnen</a:t>
            </a:r>
            <a:br>
              <a:rPr lang="de-DE" dirty="0"/>
            </a:br>
            <a:r>
              <a:rPr lang="de-DE" sz="2000" dirty="0">
                <a:solidFill>
                  <a:schemeClr val="accent2"/>
                </a:solidFill>
              </a:rPr>
              <a:t>FBHL-002</a:t>
            </a:r>
          </a:p>
        </p:txBody>
      </p:sp>
      <p:sp>
        <p:nvSpPr>
          <p:cNvPr id="3" name="Datumsplatzhalter 2">
            <a:extLst>
              <a:ext uri="{FF2B5EF4-FFF2-40B4-BE49-F238E27FC236}">
                <a16:creationId xmlns:a16="http://schemas.microsoft.com/office/drawing/2014/main" id="{586FF1F3-A600-891D-0631-BD9F0583ADBB}"/>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6DD100D1-64DB-45E9-9409-D5931BE69B78}"/>
              </a:ext>
            </a:extLst>
          </p:cNvPr>
          <p:cNvSpPr>
            <a:spLocks noGrp="1"/>
          </p:cNvSpPr>
          <p:nvPr>
            <p:ph type="sldNum" sz="quarter" idx="12"/>
          </p:nvPr>
        </p:nvSpPr>
        <p:spPr/>
        <p:txBody>
          <a:bodyPr/>
          <a:lstStyle/>
          <a:p>
            <a:fld id="{D42DA815-CE49-4499-B3BB-5F7C969A1704}" type="slidenum">
              <a:rPr lang="de-DE" smtClean="0"/>
              <a:pPr/>
              <a:t>29</a:t>
            </a:fld>
            <a:endParaRPr lang="de-DE" dirty="0"/>
          </a:p>
        </p:txBody>
      </p:sp>
      <p:sp>
        <p:nvSpPr>
          <p:cNvPr id="5" name="Textplatzhalter 4">
            <a:extLst>
              <a:ext uri="{FF2B5EF4-FFF2-40B4-BE49-F238E27FC236}">
                <a16:creationId xmlns:a16="http://schemas.microsoft.com/office/drawing/2014/main" id="{8835A170-926A-E824-5423-DF9910751FDD}"/>
              </a:ext>
            </a:extLst>
          </p:cNvPr>
          <p:cNvSpPr>
            <a:spLocks noGrp="1"/>
          </p:cNvSpPr>
          <p:nvPr>
            <p:ph type="body" sz="quarter" idx="13"/>
          </p:nvPr>
        </p:nvSpPr>
        <p:spPr>
          <a:xfrm>
            <a:off x="529169" y="1556792"/>
            <a:ext cx="8889059" cy="4536504"/>
          </a:xfrm>
        </p:spPr>
        <p:txBody>
          <a:bodyPr/>
          <a:lstStyle/>
          <a:p>
            <a:pPr marL="0" indent="0">
              <a:buNone/>
            </a:pPr>
            <a:r>
              <a:rPr lang="de-DE" sz="1800" dirty="0"/>
              <a:t>Insbesondere bei Auslegerbühnen kann der sogenannte „Peitscheneffekt“, auch Katapulteffekt genannt, auftreten, wenn die Arbeitsbühne weit vom Schwerpunkt einer Maschine entfernt ist. Ursachen sind z. B.: </a:t>
            </a:r>
          </a:p>
          <a:p>
            <a:r>
              <a:rPr lang="de-DE" sz="1600" dirty="0"/>
              <a:t>Unebenheiten im Fahrweg, z. B. Schlaglöcher oder Überfahren eines Bordsteins/Kantholzes </a:t>
            </a:r>
          </a:p>
          <a:p>
            <a:r>
              <a:rPr lang="de-DE" sz="1600" dirty="0"/>
              <a:t>Verhaken und plötzliches Losreißen der Arbeitsbühne in einer Baumkrone oder Stahlkonstruktion</a:t>
            </a:r>
          </a:p>
          <a:p>
            <a:r>
              <a:rPr lang="de-DE" sz="1600" dirty="0"/>
              <a:t>Zusammenstoß mit anderen Geräten oder Fahrzeugen, z. B. im öffentlichen Straßenverkehr</a:t>
            </a:r>
          </a:p>
          <a:p>
            <a:r>
              <a:rPr lang="de-DE" sz="1600" dirty="0"/>
              <a:t>Erschütterung beim Abladen von einem Tieflader</a:t>
            </a:r>
          </a:p>
          <a:p>
            <a:endParaRPr lang="de-DE" sz="800" dirty="0"/>
          </a:p>
          <a:p>
            <a:pPr marL="0" indent="0">
              <a:buNone/>
            </a:pPr>
            <a:r>
              <a:rPr lang="de-DE" sz="1800" dirty="0"/>
              <a:t>Um den Peitscheneffekt möglichst auszuschließen, sind u.a. folgende Schutzmaßnahmen zu beachten: </a:t>
            </a:r>
          </a:p>
          <a:p>
            <a:r>
              <a:rPr lang="de-DE" sz="1600" dirty="0"/>
              <a:t>Freiräumen des Fahrweges</a:t>
            </a:r>
          </a:p>
          <a:p>
            <a:r>
              <a:rPr lang="de-DE" sz="1600" dirty="0"/>
              <a:t>Unebenheiten des Fahrweges beseitigen</a:t>
            </a:r>
          </a:p>
          <a:p>
            <a:r>
              <a:rPr lang="de-DE" sz="1600" dirty="0"/>
              <a:t>Langsam fahren, möglichst mit Einweiser</a:t>
            </a:r>
          </a:p>
          <a:p>
            <a:r>
              <a:rPr lang="de-DE" sz="1600" dirty="0"/>
              <a:t>Erhöhte Aufmerksamkeit beim Einfahren in Baumkronen oder Stahlkonstruktionen</a:t>
            </a:r>
          </a:p>
          <a:p>
            <a:r>
              <a:rPr lang="de-DE" sz="1600" dirty="0"/>
              <a:t>Absperrung insbesondere im öffentlichen Straßenverkehr</a:t>
            </a:r>
          </a:p>
        </p:txBody>
      </p:sp>
      <p:pic>
        <p:nvPicPr>
          <p:cNvPr id="7" name="Grafik 6">
            <a:extLst>
              <a:ext uri="{FF2B5EF4-FFF2-40B4-BE49-F238E27FC236}">
                <a16:creationId xmlns:a16="http://schemas.microsoft.com/office/drawing/2014/main" id="{96C77829-B7D1-B307-E0B1-2B8A11EC1AC0}"/>
              </a:ext>
            </a:extLst>
          </p:cNvPr>
          <p:cNvPicPr>
            <a:picLocks noChangeAspect="1"/>
          </p:cNvPicPr>
          <p:nvPr/>
        </p:nvPicPr>
        <p:blipFill>
          <a:blip r:embed="rId2"/>
          <a:srcRect l="26376" t="35715" r="58859" b="31320"/>
          <a:stretch>
            <a:fillRect/>
          </a:stretch>
        </p:blipFill>
        <p:spPr>
          <a:xfrm>
            <a:off x="9634252" y="2348880"/>
            <a:ext cx="1800200" cy="2160240"/>
          </a:xfrm>
          <a:prstGeom prst="rect">
            <a:avLst/>
          </a:prstGeom>
        </p:spPr>
      </p:pic>
      <p:sp>
        <p:nvSpPr>
          <p:cNvPr id="8" name="Textfeld 7">
            <a:extLst>
              <a:ext uri="{FF2B5EF4-FFF2-40B4-BE49-F238E27FC236}">
                <a16:creationId xmlns:a16="http://schemas.microsoft.com/office/drawing/2014/main" id="{ACA1AF7F-9152-1D8B-3655-95E62AF0EAF9}"/>
              </a:ext>
            </a:extLst>
          </p:cNvPr>
          <p:cNvSpPr txBox="1"/>
          <p:nvPr/>
        </p:nvSpPr>
        <p:spPr>
          <a:xfrm>
            <a:off x="9634252" y="4509120"/>
            <a:ext cx="2016224" cy="861774"/>
          </a:xfrm>
          <a:prstGeom prst="rect">
            <a:avLst/>
          </a:prstGeom>
          <a:noFill/>
        </p:spPr>
        <p:txBody>
          <a:bodyPr wrap="square" rtlCol="0">
            <a:spAutoFit/>
          </a:bodyPr>
          <a:lstStyle/>
          <a:p>
            <a:r>
              <a:rPr lang="de-DE" sz="1000" dirty="0">
                <a:solidFill>
                  <a:srgbClr val="0082B0"/>
                </a:solidFill>
                <a:latin typeface="Arial" panose="020B0604020202020204" pitchFamily="34" charset="0"/>
                <a:cs typeface="Arial" panose="020B0604020202020204" pitchFamily="34" charset="0"/>
              </a:rPr>
              <a:t>Quelle: FHBL002, Abb.1 Schematische Darstellung des Peitscheneffekts - </a:t>
            </a:r>
            <a:r>
              <a:rPr lang="de-DE" sz="1000" dirty="0">
                <a:hlinkClick r:id="rId3"/>
              </a:rPr>
              <a:t>FBHL-002 Maßnahmen gegen Sturz aus der Arbeitsbühne</a:t>
            </a:r>
            <a:endParaRPr lang="de-DE" sz="1000" dirty="0">
              <a:solidFill>
                <a:srgbClr val="0082B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94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BD46931-D3AE-E8D8-47D4-8897C24EEB4D}"/>
              </a:ext>
            </a:extLst>
          </p:cNvPr>
          <p:cNvSpPr>
            <a:spLocks noGrp="1"/>
          </p:cNvSpPr>
          <p:nvPr>
            <p:ph type="title"/>
          </p:nvPr>
        </p:nvSpPr>
        <p:spPr/>
        <p:txBody>
          <a:bodyPr/>
          <a:lstStyle/>
          <a:p>
            <a:r>
              <a:rPr lang="de-DE" dirty="0"/>
              <a:t>Gefährdungen durch Arbeiten in der Höhe</a:t>
            </a:r>
          </a:p>
        </p:txBody>
      </p:sp>
      <p:sp>
        <p:nvSpPr>
          <p:cNvPr id="2" name="Datumsplatzhalter 1">
            <a:extLst>
              <a:ext uri="{FF2B5EF4-FFF2-40B4-BE49-F238E27FC236}">
                <a16:creationId xmlns:a16="http://schemas.microsoft.com/office/drawing/2014/main" id="{59451B97-DE9D-2E5E-EF34-D25636E7AEC4}"/>
              </a:ext>
            </a:extLst>
          </p:cNvPr>
          <p:cNvSpPr>
            <a:spLocks noGrp="1"/>
          </p:cNvSpPr>
          <p:nvPr>
            <p:ph type="dt" sz="half" idx="10"/>
          </p:nvPr>
        </p:nvSpPr>
        <p:spPr/>
        <p:txBody>
          <a:bodyPr/>
          <a:lstStyle/>
          <a:p>
            <a:r>
              <a:rPr lang="de-DE"/>
              <a:t>Schulung 2025/2026</a:t>
            </a:r>
            <a:endParaRPr lang="de-DE" dirty="0"/>
          </a:p>
        </p:txBody>
      </p:sp>
      <p:sp>
        <p:nvSpPr>
          <p:cNvPr id="3" name="Foliennummernplatzhalter 2">
            <a:extLst>
              <a:ext uri="{FF2B5EF4-FFF2-40B4-BE49-F238E27FC236}">
                <a16:creationId xmlns:a16="http://schemas.microsoft.com/office/drawing/2014/main" id="{04D60E32-19CA-7C42-56B6-9216038C1F1D}"/>
              </a:ext>
            </a:extLst>
          </p:cNvPr>
          <p:cNvSpPr>
            <a:spLocks noGrp="1"/>
          </p:cNvSpPr>
          <p:nvPr>
            <p:ph type="sldNum" sz="quarter" idx="12"/>
          </p:nvPr>
        </p:nvSpPr>
        <p:spPr/>
        <p:txBody>
          <a:bodyPr/>
          <a:lstStyle/>
          <a:p>
            <a:fld id="{D42DA815-CE49-4499-B3BB-5F7C969A1704}" type="slidenum">
              <a:rPr lang="de-DE" smtClean="0"/>
              <a:pPr/>
              <a:t>3</a:t>
            </a:fld>
            <a:endParaRPr lang="de-DE" dirty="0"/>
          </a:p>
        </p:txBody>
      </p:sp>
      <p:sp>
        <p:nvSpPr>
          <p:cNvPr id="7" name="Textplatzhalter 6">
            <a:extLst>
              <a:ext uri="{FF2B5EF4-FFF2-40B4-BE49-F238E27FC236}">
                <a16:creationId xmlns:a16="http://schemas.microsoft.com/office/drawing/2014/main" id="{31941B99-80A3-9C17-214E-385EB4E9179D}"/>
              </a:ext>
            </a:extLst>
          </p:cNvPr>
          <p:cNvSpPr>
            <a:spLocks noGrp="1"/>
          </p:cNvSpPr>
          <p:nvPr>
            <p:ph type="body" sz="quarter" idx="13"/>
          </p:nvPr>
        </p:nvSpPr>
        <p:spPr>
          <a:xfrm>
            <a:off x="529169" y="1556792"/>
            <a:ext cx="11275183" cy="4752528"/>
          </a:xfrm>
        </p:spPr>
        <p:txBody>
          <a:bodyPr/>
          <a:lstStyle/>
          <a:p>
            <a:pPr marL="358775" indent="-358775">
              <a:buFont typeface="Arial" panose="020B0604020202020204" pitchFamily="34" charset="0"/>
              <a:buChar char="•"/>
            </a:pPr>
            <a:r>
              <a:rPr lang="de-DE" sz="1800" b="0" dirty="0">
                <a:solidFill>
                  <a:schemeClr val="accent5"/>
                </a:solidFill>
              </a:rPr>
              <a:t>Absturz </a:t>
            </a:r>
            <a:r>
              <a:rPr lang="de-DE" sz="1800" b="0" dirty="0">
                <a:sym typeface="Wingdings" panose="05000000000000000000" pitchFamily="2" charset="2"/>
              </a:rPr>
              <a:t>(</a:t>
            </a:r>
            <a:r>
              <a:rPr lang="de-DE" sz="1800" b="0" dirty="0"/>
              <a:t>Häufigste Unfallursache </a:t>
            </a:r>
            <a:r>
              <a:rPr lang="de-DE" sz="1800" b="0" dirty="0">
                <a:sym typeface="Wingdings" panose="05000000000000000000" pitchFamily="2" charset="2"/>
              </a:rPr>
              <a:t> bereits mehrere tödliche Unfälle in der Biogasbranche</a:t>
            </a:r>
            <a:r>
              <a:rPr lang="de-DE" sz="1800" b="0" dirty="0"/>
              <a:t>)</a:t>
            </a:r>
          </a:p>
          <a:p>
            <a:pPr marL="358775" indent="-358775"/>
            <a:r>
              <a:rPr lang="de-DE" sz="1800" b="0" dirty="0"/>
              <a:t>	Fehlende Geländer, ungesicherte Kanten, ungeeignete PSA, …</a:t>
            </a:r>
          </a:p>
          <a:p>
            <a:pPr marL="342900" indent="-342900">
              <a:buFont typeface="Arial" panose="020B0604020202020204" pitchFamily="34" charset="0"/>
              <a:buChar char="•"/>
            </a:pPr>
            <a:r>
              <a:rPr lang="de-DE" sz="1800" b="0" dirty="0">
                <a:solidFill>
                  <a:schemeClr val="accent5"/>
                </a:solidFill>
              </a:rPr>
              <a:t>Durchbruch </a:t>
            </a:r>
            <a:r>
              <a:rPr lang="de-DE" sz="1800" b="0" dirty="0">
                <a:sym typeface="Wingdings" panose="05000000000000000000" pitchFamily="2" charset="2"/>
              </a:rPr>
              <a:t>(</a:t>
            </a:r>
            <a:r>
              <a:rPr lang="de-DE" sz="1800" b="0" dirty="0"/>
              <a:t>Arbeiten auf Foliendächern, Gitterrosten o. ä.)</a:t>
            </a:r>
          </a:p>
          <a:p>
            <a:pPr marL="358775" indent="-358775"/>
            <a:r>
              <a:rPr lang="de-DE" sz="1800" b="0" dirty="0"/>
              <a:t>	Traglasten werden unterschätzt, Gefahr wird nicht wahrgenommen, …</a:t>
            </a:r>
          </a:p>
          <a:p>
            <a:pPr marL="358775" indent="-358775">
              <a:buFont typeface="Arial" panose="020B0604020202020204" pitchFamily="34" charset="0"/>
              <a:buChar char="•"/>
            </a:pPr>
            <a:r>
              <a:rPr lang="de-DE" sz="1800" b="0" dirty="0">
                <a:solidFill>
                  <a:schemeClr val="accent5"/>
                </a:solidFill>
              </a:rPr>
              <a:t>Sturz von Leitern / Gerüsten</a:t>
            </a:r>
          </a:p>
          <a:p>
            <a:pPr marL="358775"/>
            <a:r>
              <a:rPr lang="de-DE" sz="1800" b="0" dirty="0"/>
              <a:t>Unsachgemäßer Aufbau oder Nutzung (z. B. falscher Winkel, kein Standplatz), …</a:t>
            </a:r>
          </a:p>
          <a:p>
            <a:pPr marL="358775" indent="-358775">
              <a:buFont typeface="Arial" panose="020B0604020202020204" pitchFamily="34" charset="0"/>
              <a:buChar char="•"/>
            </a:pPr>
            <a:r>
              <a:rPr lang="de-DE" sz="1800" b="0" dirty="0">
                <a:solidFill>
                  <a:schemeClr val="accent5"/>
                </a:solidFill>
              </a:rPr>
              <a:t>Herabfallende Gegenstände</a:t>
            </a:r>
          </a:p>
          <a:p>
            <a:pPr marL="358775"/>
            <a:r>
              <a:rPr lang="de-DE" sz="1800" b="0" dirty="0"/>
              <a:t>Werkzeuge, Materialien, Bauteile nicht gesichert, …</a:t>
            </a:r>
          </a:p>
          <a:p>
            <a:pPr marL="358775" indent="-358775">
              <a:buFont typeface="Arial" panose="020B0604020202020204" pitchFamily="34" charset="0"/>
              <a:buChar char="•"/>
            </a:pPr>
            <a:r>
              <a:rPr lang="de-DE" sz="1800" b="0" dirty="0">
                <a:solidFill>
                  <a:schemeClr val="accent5"/>
                </a:solidFill>
              </a:rPr>
              <a:t>Fehlende Rettungskonzepte</a:t>
            </a:r>
          </a:p>
          <a:p>
            <a:pPr marL="358775"/>
            <a:r>
              <a:rPr lang="de-DE" sz="1800" b="0" dirty="0"/>
              <a:t>Keine Planung, wie im Notfall geholfen werden kann (z. B. nach Absturz im Auffanggurt → Hängetrauma!)</a:t>
            </a:r>
          </a:p>
          <a:p>
            <a:pPr marL="358775" indent="-358775">
              <a:buFont typeface="Arial" panose="020B0604020202020204" pitchFamily="34" charset="0"/>
              <a:buChar char="•"/>
            </a:pPr>
            <a:r>
              <a:rPr lang="de-DE" sz="1800" b="0" dirty="0">
                <a:solidFill>
                  <a:schemeClr val="accent5"/>
                </a:solidFill>
              </a:rPr>
              <a:t>Witterungseinflüsse</a:t>
            </a:r>
          </a:p>
          <a:p>
            <a:pPr marL="358775"/>
            <a:r>
              <a:rPr lang="de-DE" sz="1800" b="0" dirty="0"/>
              <a:t>Unzureichende Beachtung von Wind, Regen, Eis → Rutsch- und Absturzgefahr, …</a:t>
            </a:r>
          </a:p>
          <a:p>
            <a:pPr marL="342900" indent="-342900">
              <a:buFont typeface="Arial" panose="020B0604020202020204" pitchFamily="34" charset="0"/>
              <a:buChar char="•"/>
            </a:pPr>
            <a:r>
              <a:rPr lang="de-DE" sz="1800" b="0" dirty="0">
                <a:solidFill>
                  <a:schemeClr val="accent5"/>
                </a:solidFill>
              </a:rPr>
              <a:t>Fehlende und falsche Unterweisung / PSA-Anwendung</a:t>
            </a:r>
          </a:p>
          <a:p>
            <a:pPr marL="342900"/>
            <a:r>
              <a:rPr lang="de-DE" sz="1800" b="0" dirty="0"/>
              <a:t>Unsachgemäße Nutzung von Auffanggurten, Verbindungsmitteln, falsche Anschlagpunkte, …</a:t>
            </a:r>
          </a:p>
          <a:p>
            <a:endParaRPr lang="de-DE" sz="1800" dirty="0"/>
          </a:p>
        </p:txBody>
      </p:sp>
    </p:spTree>
    <p:extLst>
      <p:ext uri="{BB962C8B-B14F-4D97-AF65-F5344CB8AC3E}">
        <p14:creationId xmlns:p14="http://schemas.microsoft.com/office/powerpoint/2010/main" val="1388365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284D2A-F019-FA3E-AF1C-605144224E20}"/>
              </a:ext>
            </a:extLst>
          </p:cNvPr>
          <p:cNvSpPr>
            <a:spLocks noGrp="1"/>
          </p:cNvSpPr>
          <p:nvPr>
            <p:ph type="title"/>
          </p:nvPr>
        </p:nvSpPr>
        <p:spPr/>
        <p:txBody>
          <a:bodyPr/>
          <a:lstStyle/>
          <a:p>
            <a:r>
              <a:rPr lang="de-DE" dirty="0">
                <a:solidFill>
                  <a:schemeClr val="accent1"/>
                </a:solidFill>
              </a:rPr>
              <a:t>Tragen von PSAgA </a:t>
            </a:r>
            <a:r>
              <a:rPr lang="de-DE" dirty="0"/>
              <a:t>bei Hubarbeitsbühnen</a:t>
            </a:r>
            <a:br>
              <a:rPr lang="de-DE" dirty="0"/>
            </a:br>
            <a:r>
              <a:rPr lang="de-DE" sz="2000" dirty="0">
                <a:solidFill>
                  <a:schemeClr val="accent2"/>
                </a:solidFill>
              </a:rPr>
              <a:t>FBHL-002</a:t>
            </a:r>
            <a:endParaRPr lang="de-DE" sz="2000" dirty="0"/>
          </a:p>
        </p:txBody>
      </p:sp>
      <p:sp>
        <p:nvSpPr>
          <p:cNvPr id="3" name="Datumsplatzhalter 2">
            <a:extLst>
              <a:ext uri="{FF2B5EF4-FFF2-40B4-BE49-F238E27FC236}">
                <a16:creationId xmlns:a16="http://schemas.microsoft.com/office/drawing/2014/main" id="{896B40CD-DE80-8F27-56C5-5212E9E26D2A}"/>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C4E1F53D-BA18-7141-BF16-C03AE1CE94EA}"/>
              </a:ext>
            </a:extLst>
          </p:cNvPr>
          <p:cNvSpPr>
            <a:spLocks noGrp="1"/>
          </p:cNvSpPr>
          <p:nvPr>
            <p:ph type="sldNum" sz="quarter" idx="12"/>
          </p:nvPr>
        </p:nvSpPr>
        <p:spPr/>
        <p:txBody>
          <a:bodyPr/>
          <a:lstStyle/>
          <a:p>
            <a:fld id="{D42DA815-CE49-4499-B3BB-5F7C969A1704}" type="slidenum">
              <a:rPr lang="de-DE" smtClean="0"/>
              <a:pPr/>
              <a:t>30</a:t>
            </a:fld>
            <a:endParaRPr lang="de-DE" dirty="0"/>
          </a:p>
        </p:txBody>
      </p:sp>
      <p:sp>
        <p:nvSpPr>
          <p:cNvPr id="5" name="Textplatzhalter 4">
            <a:extLst>
              <a:ext uri="{FF2B5EF4-FFF2-40B4-BE49-F238E27FC236}">
                <a16:creationId xmlns:a16="http://schemas.microsoft.com/office/drawing/2014/main" id="{99EE7D9F-237C-9B4D-267B-82A737A5CC2F}"/>
              </a:ext>
            </a:extLst>
          </p:cNvPr>
          <p:cNvSpPr>
            <a:spLocks noGrp="1"/>
          </p:cNvSpPr>
          <p:nvPr>
            <p:ph type="body" sz="quarter" idx="13"/>
          </p:nvPr>
        </p:nvSpPr>
        <p:spPr>
          <a:xfrm>
            <a:off x="529165" y="1556792"/>
            <a:ext cx="7980199" cy="4536504"/>
          </a:xfrm>
        </p:spPr>
        <p:txBody>
          <a:bodyPr/>
          <a:lstStyle/>
          <a:p>
            <a:pPr marL="0" indent="0">
              <a:buNone/>
            </a:pPr>
            <a:r>
              <a:rPr lang="de-DE" sz="1800" dirty="0"/>
              <a:t>Gemäß TRBS 2111-1 „Mechanische Gefährdungen – Maßnahmen zum Schutz vor Gefährdungen beim Verwenden von mobilen Arbeitsmitteln“ hat der Arbeitgeber Festlegungen zu treffen, damit Gefährdungen durch Herausgeschleudert werden von Beschäftigten aus dem mobilen Arbeitsmittel reduziert werden, z. B. durch Vorschreiben der Benutzung von PSAgA. Dies geht in der Regel auch aus der Bedienungsanleitung der Hersteller hervor.</a:t>
            </a:r>
          </a:p>
          <a:p>
            <a:pPr marL="0" indent="0">
              <a:buNone/>
            </a:pPr>
            <a:endParaRPr lang="de-DE" sz="800" dirty="0"/>
          </a:p>
          <a:p>
            <a:pPr marL="0" indent="0">
              <a:buNone/>
            </a:pPr>
            <a:r>
              <a:rPr lang="de-DE" sz="1800" b="1" dirty="0"/>
              <a:t>Ist PSAgA erforderlich umfasst diese i.d.R.:</a:t>
            </a:r>
          </a:p>
          <a:p>
            <a:r>
              <a:rPr lang="de-DE" sz="1800" dirty="0"/>
              <a:t>PSA gegen Absturz mit einem für Hubarbeitsbühnen geeignetem Höhensicherungsgerät (alternativ ein Verbindungsmittel) mit 3 kN Falldämpfer (max. Systemlänge 1,8 m), </a:t>
            </a:r>
          </a:p>
          <a:p>
            <a:r>
              <a:rPr lang="de-DE" sz="1800" dirty="0"/>
              <a:t>Helm mit Kinnriemen</a:t>
            </a:r>
          </a:p>
          <a:p>
            <a:r>
              <a:rPr lang="de-DE" sz="1800" dirty="0"/>
              <a:t>Sicherheitsschuhe</a:t>
            </a:r>
          </a:p>
          <a:p>
            <a:r>
              <a:rPr lang="de-DE" sz="1800" dirty="0"/>
              <a:t>Wetterfeste Kleidung</a:t>
            </a:r>
          </a:p>
        </p:txBody>
      </p:sp>
      <p:sp>
        <p:nvSpPr>
          <p:cNvPr id="7" name="Textfeld 6">
            <a:extLst>
              <a:ext uri="{FF2B5EF4-FFF2-40B4-BE49-F238E27FC236}">
                <a16:creationId xmlns:a16="http://schemas.microsoft.com/office/drawing/2014/main" id="{5604270F-DDFF-2627-133B-FDDC50DBF1A6}"/>
              </a:ext>
            </a:extLst>
          </p:cNvPr>
          <p:cNvSpPr txBox="1"/>
          <p:nvPr/>
        </p:nvSpPr>
        <p:spPr>
          <a:xfrm>
            <a:off x="9192344" y="5727893"/>
            <a:ext cx="1653017"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Bilder: KI-generiert</a:t>
            </a:r>
          </a:p>
        </p:txBody>
      </p:sp>
      <p:pic>
        <p:nvPicPr>
          <p:cNvPr id="8" name="Grafik 7" descr="Person mit PSAgA in einem Cherrypicker">
            <a:extLst>
              <a:ext uri="{FF2B5EF4-FFF2-40B4-BE49-F238E27FC236}">
                <a16:creationId xmlns:a16="http://schemas.microsoft.com/office/drawing/2014/main" id="{115B4B8D-C532-0607-8639-26A4B10AE576}"/>
              </a:ext>
            </a:extLst>
          </p:cNvPr>
          <p:cNvPicPr>
            <a:picLocks noChangeAspect="1"/>
          </p:cNvPicPr>
          <p:nvPr/>
        </p:nvPicPr>
        <p:blipFill>
          <a:blip r:embed="rId2"/>
          <a:stretch>
            <a:fillRect/>
          </a:stretch>
        </p:blipFill>
        <p:spPr>
          <a:xfrm>
            <a:off x="8509365" y="2705243"/>
            <a:ext cx="3018973" cy="3018973"/>
          </a:xfrm>
          <a:prstGeom prst="rect">
            <a:avLst/>
          </a:prstGeom>
        </p:spPr>
      </p:pic>
    </p:spTree>
    <p:extLst>
      <p:ext uri="{BB962C8B-B14F-4D97-AF65-F5344CB8AC3E}">
        <p14:creationId xmlns:p14="http://schemas.microsoft.com/office/powerpoint/2010/main" val="3315875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0261A0-A9FF-390B-6EC5-39D8B0D51474}"/>
              </a:ext>
            </a:extLst>
          </p:cNvPr>
          <p:cNvSpPr>
            <a:spLocks noGrp="1"/>
          </p:cNvSpPr>
          <p:nvPr>
            <p:ph type="title"/>
          </p:nvPr>
        </p:nvSpPr>
        <p:spPr>
          <a:xfrm>
            <a:off x="529168" y="228600"/>
            <a:ext cx="9599280" cy="1143000"/>
          </a:xfrm>
        </p:spPr>
        <p:txBody>
          <a:bodyPr/>
          <a:lstStyle/>
          <a:p>
            <a:r>
              <a:rPr lang="de-DE" dirty="0"/>
              <a:t>Grundlagen zur Verwendung von Hubarbeitsbühnen</a:t>
            </a:r>
            <a:br>
              <a:rPr lang="de-DE" dirty="0"/>
            </a:br>
            <a:r>
              <a:rPr lang="de-DE" dirty="0"/>
              <a:t> </a:t>
            </a:r>
            <a:r>
              <a:rPr lang="de-DE" sz="2000" dirty="0">
                <a:solidFill>
                  <a:schemeClr val="accent2"/>
                </a:solidFill>
              </a:rPr>
              <a:t>DGUV I 208-019, DGUV G 308-008</a:t>
            </a:r>
            <a:r>
              <a:rPr lang="de-DE" sz="2000" u="sng" dirty="0">
                <a:hlinkClick r:id="rId2"/>
              </a:rPr>
              <a:t> </a:t>
            </a:r>
            <a:endParaRPr lang="de-DE" sz="2000" dirty="0">
              <a:solidFill>
                <a:schemeClr val="accent2"/>
              </a:solidFill>
            </a:endParaRPr>
          </a:p>
        </p:txBody>
      </p:sp>
      <p:sp>
        <p:nvSpPr>
          <p:cNvPr id="3" name="Datumsplatzhalter 2">
            <a:extLst>
              <a:ext uri="{FF2B5EF4-FFF2-40B4-BE49-F238E27FC236}">
                <a16:creationId xmlns:a16="http://schemas.microsoft.com/office/drawing/2014/main" id="{229184CB-AE73-B6EE-20CE-549551068612}"/>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0B0D382E-7779-6CB0-64D2-33DAC40DB3C0}"/>
              </a:ext>
            </a:extLst>
          </p:cNvPr>
          <p:cNvSpPr>
            <a:spLocks noGrp="1"/>
          </p:cNvSpPr>
          <p:nvPr>
            <p:ph type="sldNum" sz="quarter" idx="12"/>
          </p:nvPr>
        </p:nvSpPr>
        <p:spPr/>
        <p:txBody>
          <a:bodyPr/>
          <a:lstStyle/>
          <a:p>
            <a:fld id="{D42DA815-CE49-4499-B3BB-5F7C969A1704}" type="slidenum">
              <a:rPr lang="de-DE" smtClean="0"/>
              <a:pPr/>
              <a:t>31</a:t>
            </a:fld>
            <a:endParaRPr lang="de-DE" dirty="0"/>
          </a:p>
        </p:txBody>
      </p:sp>
      <p:sp>
        <p:nvSpPr>
          <p:cNvPr id="5" name="Textplatzhalter 4">
            <a:extLst>
              <a:ext uri="{FF2B5EF4-FFF2-40B4-BE49-F238E27FC236}">
                <a16:creationId xmlns:a16="http://schemas.microsoft.com/office/drawing/2014/main" id="{BF2791D6-A13E-D3BA-49FE-7A66226D8A3D}"/>
              </a:ext>
            </a:extLst>
          </p:cNvPr>
          <p:cNvSpPr>
            <a:spLocks noGrp="1"/>
          </p:cNvSpPr>
          <p:nvPr>
            <p:ph type="body" sz="quarter" idx="13"/>
          </p:nvPr>
        </p:nvSpPr>
        <p:spPr>
          <a:xfrm>
            <a:off x="529166" y="1556792"/>
            <a:ext cx="9095225" cy="4536504"/>
          </a:xfrm>
        </p:spPr>
        <p:txBody>
          <a:bodyPr/>
          <a:lstStyle/>
          <a:p>
            <a:pPr marL="0" lvl="0" indent="0">
              <a:buNone/>
            </a:pPr>
            <a:r>
              <a:rPr lang="de-DE" sz="1800" b="1" dirty="0"/>
              <a:t>Weitere Grundlagen zur Verwendung von Hubarbeitsbühnen</a:t>
            </a:r>
          </a:p>
          <a:p>
            <a:pPr lvl="0"/>
            <a:r>
              <a:rPr lang="de-DE" sz="1600" dirty="0"/>
              <a:t>Standsicherer Aufstellungsort </a:t>
            </a:r>
          </a:p>
          <a:p>
            <a:pPr lvl="0"/>
            <a:r>
              <a:rPr lang="de-DE" sz="1600" dirty="0"/>
              <a:t>Gefahrenbereich absperren/freihalten</a:t>
            </a:r>
          </a:p>
          <a:p>
            <a:pPr lvl="0"/>
            <a:r>
              <a:rPr lang="de-DE" sz="1600" dirty="0"/>
              <a:t>Witterung beachten (insbesondere Wind)</a:t>
            </a:r>
          </a:p>
          <a:p>
            <a:pPr lvl="0"/>
            <a:r>
              <a:rPr lang="de-DE" sz="1600" dirty="0"/>
              <a:t>Prüfbuch/-dokumentation, Bedienungsanleitungen liegen vor</a:t>
            </a:r>
          </a:p>
          <a:p>
            <a:r>
              <a:rPr lang="de-DE" sz="1400" u="sng" dirty="0">
                <a:hlinkClick r:id="rId3"/>
              </a:rPr>
              <a:t>DGUV Information 208-019 „Sicherer Umgang mit fahrbaren Hubarbeitsbühnen“</a:t>
            </a:r>
            <a:r>
              <a:rPr lang="de-DE" sz="1400" u="sng" dirty="0"/>
              <a:t>, </a:t>
            </a:r>
            <a:r>
              <a:rPr lang="de-DE" sz="1400" u="sng" dirty="0">
                <a:hlinkClick r:id="rId2"/>
              </a:rPr>
              <a:t>DGUV Grundsatz 308-008 „Ausbildung und Beauftragung der Bediener von Hubarbeitsbühnen”</a:t>
            </a:r>
            <a:r>
              <a:rPr lang="de-DE" sz="1400" u="sng" dirty="0"/>
              <a:t>, </a:t>
            </a:r>
            <a:r>
              <a:rPr lang="de-DE" sz="1400" dirty="0">
                <a:hlinkClick r:id="rId4"/>
              </a:rPr>
              <a:t>DGUV Information 208-031 „Einsatz von Arbeitsbühnen an Flurförderzeugen mit Hubmast“ | DGUV Publikationen</a:t>
            </a:r>
            <a:endParaRPr lang="de-DE" sz="1400" dirty="0"/>
          </a:p>
          <a:p>
            <a:endParaRPr lang="de-DE" sz="1400" u="sng" dirty="0"/>
          </a:p>
          <a:p>
            <a:endParaRPr lang="de-DE" sz="800" u="sng" dirty="0">
              <a:sym typeface="Wingdings" panose="05000000000000000000" pitchFamily="2" charset="2"/>
            </a:endParaRPr>
          </a:p>
          <a:p>
            <a:pPr marL="0" indent="0">
              <a:buNone/>
            </a:pPr>
            <a:r>
              <a:rPr lang="de-DE" sz="1600" u="sng" dirty="0">
                <a:solidFill>
                  <a:schemeClr val="accent5"/>
                </a:solidFill>
                <a:sym typeface="Wingdings" panose="05000000000000000000" pitchFamily="2" charset="2"/>
              </a:rPr>
              <a:t> Qualifikationsanforderung zum Bedienen der Hubarbeitsbühne: </a:t>
            </a:r>
            <a:r>
              <a:rPr lang="de-DE" sz="1600" dirty="0">
                <a:sym typeface="Wingdings" panose="05000000000000000000" pitchFamily="2" charset="2"/>
              </a:rPr>
              <a:t>Person ist mind. 18 Jahre alt</a:t>
            </a:r>
            <a:r>
              <a:rPr lang="de-DE" sz="1600" dirty="0"/>
              <a:t>, körperlich und geistig für diese Tätigkeit geeignet, hat einen Bedienerausweis für Hubarbeitsbühnen (i.d.R. mind. eintägige baurartenbezogene Schulung mit Lernerfolgskontrolle in Theorie und Praxis) und ist zusätzlich im Umgang mit dieser Hubarbeitsbühne unterwiesen. Diese Unterweisung ist mind. jährlich aufzufrischen.</a:t>
            </a:r>
          </a:p>
          <a:p>
            <a:pPr marL="0" indent="0">
              <a:buNone/>
            </a:pPr>
            <a:r>
              <a:rPr lang="de-DE" sz="1600" dirty="0">
                <a:sym typeface="Wingdings" panose="05000000000000000000" pitchFamily="2" charset="2"/>
              </a:rPr>
              <a:t> Der Auftraggeber muss den Bediener für Hubarbeitsbühnen schriftlich beauftragen!</a:t>
            </a:r>
            <a:endParaRPr lang="de-DE" sz="1600" dirty="0"/>
          </a:p>
          <a:p>
            <a:endParaRPr lang="de-DE" sz="1600" dirty="0"/>
          </a:p>
        </p:txBody>
      </p:sp>
      <p:pic>
        <p:nvPicPr>
          <p:cNvPr id="6" name="Grafik 5" descr="Gerüst einer Hubarbeitsbühne und einem Arbeitskorb">
            <a:extLst>
              <a:ext uri="{FF2B5EF4-FFF2-40B4-BE49-F238E27FC236}">
                <a16:creationId xmlns:a16="http://schemas.microsoft.com/office/drawing/2014/main" id="{6FE0A502-189C-EB8E-5C26-A7B44F00FD79}"/>
              </a:ext>
            </a:extLst>
          </p:cNvPr>
          <p:cNvPicPr>
            <a:picLocks noChangeAspect="1"/>
          </p:cNvPicPr>
          <p:nvPr/>
        </p:nvPicPr>
        <p:blipFill>
          <a:blip r:embed="rId5"/>
          <a:stretch>
            <a:fillRect/>
          </a:stretch>
        </p:blipFill>
        <p:spPr>
          <a:xfrm>
            <a:off x="9696400" y="2492896"/>
            <a:ext cx="2304256" cy="2304256"/>
          </a:xfrm>
          <a:prstGeom prst="rect">
            <a:avLst/>
          </a:prstGeom>
        </p:spPr>
      </p:pic>
      <p:sp>
        <p:nvSpPr>
          <p:cNvPr id="7" name="Textfeld 6">
            <a:extLst>
              <a:ext uri="{FF2B5EF4-FFF2-40B4-BE49-F238E27FC236}">
                <a16:creationId xmlns:a16="http://schemas.microsoft.com/office/drawing/2014/main" id="{211F1665-8D15-9FFA-FE40-98FECACA868D}"/>
              </a:ext>
            </a:extLst>
          </p:cNvPr>
          <p:cNvSpPr txBox="1"/>
          <p:nvPr/>
        </p:nvSpPr>
        <p:spPr>
          <a:xfrm>
            <a:off x="9986066" y="4804454"/>
            <a:ext cx="1653017"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Bilder: KI-generiert</a:t>
            </a:r>
          </a:p>
        </p:txBody>
      </p:sp>
    </p:spTree>
    <p:extLst>
      <p:ext uri="{BB962C8B-B14F-4D97-AF65-F5344CB8AC3E}">
        <p14:creationId xmlns:p14="http://schemas.microsoft.com/office/powerpoint/2010/main" val="1903294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F5E22-49A7-FBC9-C9AC-1F7A360DC0BC}"/>
              </a:ext>
            </a:extLst>
          </p:cNvPr>
          <p:cNvSpPr>
            <a:spLocks noGrp="1"/>
          </p:cNvSpPr>
          <p:nvPr>
            <p:ph type="title"/>
          </p:nvPr>
        </p:nvSpPr>
        <p:spPr/>
        <p:txBody>
          <a:bodyPr/>
          <a:lstStyle/>
          <a:p>
            <a:r>
              <a:rPr lang="de-DE" dirty="0"/>
              <a:t>Einsatz von Hubarbeitsbühnen</a:t>
            </a:r>
            <a:br>
              <a:rPr lang="de-DE" dirty="0"/>
            </a:br>
            <a:r>
              <a:rPr lang="de-DE" sz="2000" dirty="0">
                <a:solidFill>
                  <a:schemeClr val="accent2"/>
                </a:solidFill>
              </a:rPr>
              <a:t>Bausteine der BG Bau</a:t>
            </a:r>
            <a:endParaRPr lang="de-DE" sz="2000" dirty="0"/>
          </a:p>
        </p:txBody>
      </p:sp>
      <p:sp>
        <p:nvSpPr>
          <p:cNvPr id="3" name="Datumsplatzhalter 2">
            <a:extLst>
              <a:ext uri="{FF2B5EF4-FFF2-40B4-BE49-F238E27FC236}">
                <a16:creationId xmlns:a16="http://schemas.microsoft.com/office/drawing/2014/main" id="{EF6B48C1-3E9D-E895-FB22-A485C7BCAF62}"/>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4EE0D5D1-8DB9-97ED-4962-05F4C192B8D8}"/>
              </a:ext>
            </a:extLst>
          </p:cNvPr>
          <p:cNvSpPr>
            <a:spLocks noGrp="1"/>
          </p:cNvSpPr>
          <p:nvPr>
            <p:ph type="sldNum" sz="quarter" idx="12"/>
          </p:nvPr>
        </p:nvSpPr>
        <p:spPr/>
        <p:txBody>
          <a:bodyPr/>
          <a:lstStyle/>
          <a:p>
            <a:fld id="{D42DA815-CE49-4499-B3BB-5F7C969A1704}" type="slidenum">
              <a:rPr lang="de-DE" smtClean="0"/>
              <a:pPr/>
              <a:t>32</a:t>
            </a:fld>
            <a:endParaRPr lang="de-DE" dirty="0"/>
          </a:p>
        </p:txBody>
      </p:sp>
      <p:sp>
        <p:nvSpPr>
          <p:cNvPr id="5" name="Textplatzhalter 4">
            <a:extLst>
              <a:ext uri="{FF2B5EF4-FFF2-40B4-BE49-F238E27FC236}">
                <a16:creationId xmlns:a16="http://schemas.microsoft.com/office/drawing/2014/main" id="{6C5167DE-0626-0EC5-09C0-6FF06F0AA203}"/>
              </a:ext>
            </a:extLst>
          </p:cNvPr>
          <p:cNvSpPr>
            <a:spLocks noGrp="1"/>
          </p:cNvSpPr>
          <p:nvPr>
            <p:ph type="body" sz="quarter" idx="13"/>
          </p:nvPr>
        </p:nvSpPr>
        <p:spPr>
          <a:xfrm>
            <a:off x="529169" y="1556792"/>
            <a:ext cx="5566831" cy="4536504"/>
          </a:xfrm>
        </p:spPr>
        <p:txBody>
          <a:bodyPr/>
          <a:lstStyle/>
          <a:p>
            <a:pPr marL="0" indent="0">
              <a:buNone/>
            </a:pPr>
            <a:r>
              <a:rPr lang="de-DE" sz="1600" b="1" dirty="0"/>
              <a:t>Hubarbeitsbühnen</a:t>
            </a:r>
          </a:p>
          <a:p>
            <a:pPr marL="0" indent="0">
              <a:buNone/>
            </a:pPr>
            <a:r>
              <a:rPr lang="de-DE" sz="1600" dirty="0"/>
              <a:t>Quelle: </a:t>
            </a:r>
            <a:r>
              <a:rPr lang="de-DE" sz="1600" dirty="0">
                <a:hlinkClick r:id="rId2"/>
              </a:rPr>
              <a:t>Hubarbeitsbühnen | BG BAU </a:t>
            </a:r>
            <a:endParaRPr lang="de-DE" sz="1600" dirty="0"/>
          </a:p>
          <a:p>
            <a:pPr marL="0" indent="0">
              <a:buNone/>
            </a:pPr>
            <a:r>
              <a:rPr lang="de-DE" sz="1600" dirty="0"/>
              <a:t>Baustein - Arbeitsmittel B 212</a:t>
            </a:r>
            <a:br>
              <a:rPr lang="de-DE" sz="1600" dirty="0"/>
            </a:br>
            <a:r>
              <a:rPr lang="de-DE" sz="1600" dirty="0"/>
              <a:t>Stand 07/2019</a:t>
            </a:r>
            <a:br>
              <a:rPr lang="de-DE" sz="1600" dirty="0"/>
            </a:br>
            <a:r>
              <a:rPr lang="de-DE" sz="1600" dirty="0"/>
              <a:t>Herausgeber: BG BAU</a:t>
            </a:r>
          </a:p>
          <a:p>
            <a:pPr marL="0" indent="0">
              <a:buNone/>
            </a:pPr>
            <a:endParaRPr lang="de-DE" sz="1600" dirty="0"/>
          </a:p>
          <a:p>
            <a:pPr marL="0" indent="0">
              <a:buNone/>
            </a:pPr>
            <a:endParaRPr lang="de-DE" sz="1600" dirty="0"/>
          </a:p>
          <a:p>
            <a:pPr marL="0" indent="0">
              <a:buNone/>
            </a:pPr>
            <a:r>
              <a:rPr lang="de-DE" sz="1600" b="1" dirty="0"/>
              <a:t>Einsatz von Hubarbeitsbühnen</a:t>
            </a:r>
          </a:p>
          <a:p>
            <a:pPr marL="0" indent="0">
              <a:buNone/>
            </a:pPr>
            <a:r>
              <a:rPr lang="de-DE" sz="1600" dirty="0"/>
              <a:t>Quelle: </a:t>
            </a:r>
            <a:r>
              <a:rPr lang="de-DE" sz="1600" dirty="0">
                <a:hlinkClick r:id="rId3"/>
              </a:rPr>
              <a:t>Einsatz von Hubarbeitsbühnen | BG BAU </a:t>
            </a:r>
            <a:endParaRPr lang="de-DE" sz="1600" dirty="0"/>
          </a:p>
          <a:p>
            <a:pPr marL="0" indent="0">
              <a:buNone/>
            </a:pPr>
            <a:r>
              <a:rPr lang="de-DE" sz="1600" dirty="0"/>
              <a:t>Baustein - Arbeitsmittel | sehen + verstehen B 212-1</a:t>
            </a:r>
            <a:br>
              <a:rPr lang="de-DE" sz="1600" dirty="0"/>
            </a:br>
            <a:r>
              <a:rPr lang="de-DE" sz="1600" dirty="0"/>
              <a:t>Stand 01/2018</a:t>
            </a:r>
            <a:br>
              <a:rPr lang="de-DE" sz="1600" dirty="0"/>
            </a:br>
            <a:r>
              <a:rPr lang="de-DE" sz="1600" dirty="0"/>
              <a:t>Herausgeber: BG BAU</a:t>
            </a:r>
          </a:p>
          <a:p>
            <a:pPr marL="0" indent="0">
              <a:buNone/>
            </a:pPr>
            <a:endParaRPr lang="de-DE" sz="1600" dirty="0"/>
          </a:p>
          <a:p>
            <a:pPr marL="0" indent="0">
              <a:buNone/>
            </a:pPr>
            <a:r>
              <a:rPr lang="de-DE" sz="1600" dirty="0"/>
              <a:t>Video:</a:t>
            </a:r>
          </a:p>
          <a:p>
            <a:pPr marL="0" indent="0">
              <a:buNone/>
            </a:pPr>
            <a:r>
              <a:rPr lang="de-DE" sz="1600" dirty="0">
                <a:hlinkClick r:id="rId4"/>
              </a:rPr>
              <a:t>1x1 im Arbeitsschutz: Hubarbeitsbühnen</a:t>
            </a:r>
            <a:endParaRPr lang="de-DE" sz="1600" dirty="0"/>
          </a:p>
          <a:p>
            <a:pPr marL="0" indent="0">
              <a:buNone/>
            </a:pPr>
            <a:endParaRPr lang="de-DE" sz="1600" dirty="0"/>
          </a:p>
        </p:txBody>
      </p:sp>
      <p:pic>
        <p:nvPicPr>
          <p:cNvPr id="7" name="Grafik 6">
            <a:extLst>
              <a:ext uri="{FF2B5EF4-FFF2-40B4-BE49-F238E27FC236}">
                <a16:creationId xmlns:a16="http://schemas.microsoft.com/office/drawing/2014/main" id="{5082597F-76C9-5858-894B-99B322985498}"/>
              </a:ext>
            </a:extLst>
          </p:cNvPr>
          <p:cNvPicPr>
            <a:picLocks noChangeAspect="1"/>
          </p:cNvPicPr>
          <p:nvPr/>
        </p:nvPicPr>
        <p:blipFill>
          <a:blip r:embed="rId5"/>
          <a:srcRect l="31691" t="20560" r="32281"/>
          <a:stretch>
            <a:fillRect/>
          </a:stretch>
        </p:blipFill>
        <p:spPr>
          <a:xfrm>
            <a:off x="7032104" y="116632"/>
            <a:ext cx="5037453" cy="6016535"/>
          </a:xfrm>
          <a:prstGeom prst="rect">
            <a:avLst/>
          </a:prstGeom>
        </p:spPr>
      </p:pic>
      <p:sp>
        <p:nvSpPr>
          <p:cNvPr id="6" name="Textfeld 5">
            <a:extLst>
              <a:ext uri="{FF2B5EF4-FFF2-40B4-BE49-F238E27FC236}">
                <a16:creationId xmlns:a16="http://schemas.microsoft.com/office/drawing/2014/main" id="{CB0D1B7C-6A00-82E8-0A17-AA2136A894D0}"/>
              </a:ext>
            </a:extLst>
          </p:cNvPr>
          <p:cNvSpPr txBox="1"/>
          <p:nvPr/>
        </p:nvSpPr>
        <p:spPr>
          <a:xfrm>
            <a:off x="8616280" y="6098069"/>
            <a:ext cx="2557110" cy="400110"/>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a:t>
            </a:r>
            <a:r>
              <a:rPr lang="de-DE" sz="1000" dirty="0">
                <a:hlinkClick r:id="rId3"/>
              </a:rPr>
              <a:t>Einsatz von Hubarbeitsbühnen | BG BAU </a:t>
            </a:r>
            <a:endParaRPr lang="de-DE" sz="1000" dirty="0"/>
          </a:p>
          <a:p>
            <a:r>
              <a:rPr lang="de-DE" sz="1000" dirty="0">
                <a:solidFill>
                  <a:srgbClr val="0082B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09618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C8EC7-1EF6-7989-932A-24F4B9B3D412}"/>
              </a:ext>
            </a:extLst>
          </p:cNvPr>
          <p:cNvSpPr>
            <a:spLocks noGrp="1"/>
          </p:cNvSpPr>
          <p:nvPr>
            <p:ph type="title"/>
          </p:nvPr>
        </p:nvSpPr>
        <p:spPr/>
        <p:txBody>
          <a:bodyPr/>
          <a:lstStyle/>
          <a:p>
            <a:r>
              <a:rPr lang="de-DE" dirty="0"/>
              <a:t>Der Überstieg von Hubarbeitsbühnen I</a:t>
            </a:r>
            <a:br>
              <a:rPr lang="de-DE" dirty="0"/>
            </a:br>
            <a:r>
              <a:rPr lang="de-DE" sz="2000" dirty="0">
                <a:solidFill>
                  <a:schemeClr val="accent2"/>
                </a:solidFill>
              </a:rPr>
              <a:t>DGUV 208-019</a:t>
            </a:r>
          </a:p>
        </p:txBody>
      </p:sp>
      <p:sp>
        <p:nvSpPr>
          <p:cNvPr id="3" name="Datumsplatzhalter 2">
            <a:extLst>
              <a:ext uri="{FF2B5EF4-FFF2-40B4-BE49-F238E27FC236}">
                <a16:creationId xmlns:a16="http://schemas.microsoft.com/office/drawing/2014/main" id="{E23F1BA0-810F-DAC8-0A92-516AC629E6EF}"/>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F86650DB-15FE-76FF-687B-B365C082B59C}"/>
              </a:ext>
            </a:extLst>
          </p:cNvPr>
          <p:cNvSpPr>
            <a:spLocks noGrp="1"/>
          </p:cNvSpPr>
          <p:nvPr>
            <p:ph type="sldNum" sz="quarter" idx="12"/>
          </p:nvPr>
        </p:nvSpPr>
        <p:spPr/>
        <p:txBody>
          <a:bodyPr/>
          <a:lstStyle/>
          <a:p>
            <a:fld id="{D42DA815-CE49-4499-B3BB-5F7C969A1704}" type="slidenum">
              <a:rPr lang="de-DE" smtClean="0"/>
              <a:pPr/>
              <a:t>33</a:t>
            </a:fld>
            <a:endParaRPr lang="de-DE" dirty="0"/>
          </a:p>
        </p:txBody>
      </p:sp>
      <p:sp>
        <p:nvSpPr>
          <p:cNvPr id="5" name="Textplatzhalter 4">
            <a:extLst>
              <a:ext uri="{FF2B5EF4-FFF2-40B4-BE49-F238E27FC236}">
                <a16:creationId xmlns:a16="http://schemas.microsoft.com/office/drawing/2014/main" id="{F0BDAFAD-12BD-DBCB-9E3D-3826710C2C2E}"/>
              </a:ext>
            </a:extLst>
          </p:cNvPr>
          <p:cNvSpPr>
            <a:spLocks noGrp="1"/>
          </p:cNvSpPr>
          <p:nvPr>
            <p:ph type="body" sz="quarter" idx="13"/>
          </p:nvPr>
        </p:nvSpPr>
        <p:spPr>
          <a:xfrm>
            <a:off x="529169" y="1556792"/>
            <a:ext cx="11543495" cy="5072608"/>
          </a:xfrm>
        </p:spPr>
        <p:txBody>
          <a:bodyPr/>
          <a:lstStyle/>
          <a:p>
            <a:pPr marL="0" indent="0">
              <a:buNone/>
            </a:pPr>
            <a:r>
              <a:rPr lang="de-DE" sz="1800" dirty="0">
                <a:solidFill>
                  <a:schemeClr val="accent5"/>
                </a:solidFill>
              </a:rPr>
              <a:t>Das Aussteigen aus einer Hubarbeitsbühne auf angrenzende Bauteile ist grundsätzlich nicht erlaubt. </a:t>
            </a:r>
          </a:p>
          <a:p>
            <a:pPr marL="0" indent="0">
              <a:buNone/>
            </a:pPr>
            <a:r>
              <a:rPr lang="de-DE" sz="1800" dirty="0"/>
              <a:t>Muss dennoch im angehobenen Zustand ein Überstieg erfolgen, sind die Vorgaben des </a:t>
            </a:r>
            <a:r>
              <a:rPr lang="de-DE" sz="1800" dirty="0">
                <a:solidFill>
                  <a:schemeClr val="accent5"/>
                </a:solidFill>
              </a:rPr>
              <a:t>Kapitel 6.4 der DGUV 208-019 </a:t>
            </a:r>
            <a:r>
              <a:rPr lang="de-DE" sz="1800" dirty="0"/>
              <a:t>zu beachten:</a:t>
            </a:r>
          </a:p>
          <a:p>
            <a:pPr marL="0" indent="0">
              <a:buNone/>
            </a:pPr>
            <a:endParaRPr lang="de-DE" sz="800" dirty="0"/>
          </a:p>
          <a:p>
            <a:r>
              <a:rPr lang="de-DE" sz="1800" dirty="0"/>
              <a:t>Es muss eine </a:t>
            </a:r>
            <a:r>
              <a:rPr lang="de-DE" sz="1800" b="1" dirty="0"/>
              <a:t>Gefährdungsbeurteilung</a:t>
            </a:r>
            <a:r>
              <a:rPr lang="de-DE" sz="1800" dirty="0"/>
              <a:t> geben, in der ausgeführt wird, dass andere Maßnahmen des Zuganges technisch nicht möglich oder gefährlicher sind.</a:t>
            </a:r>
          </a:p>
          <a:p>
            <a:endParaRPr lang="de-DE" sz="800" dirty="0"/>
          </a:p>
          <a:p>
            <a:r>
              <a:rPr lang="de-DE" sz="1800" b="1" dirty="0"/>
              <a:t>Gerätebezogene Maßnahmen: </a:t>
            </a:r>
          </a:p>
          <a:p>
            <a:pPr lvl="1"/>
            <a:r>
              <a:rPr lang="de-DE" sz="1600" dirty="0">
                <a:solidFill>
                  <a:schemeClr val="accent1"/>
                </a:solidFill>
              </a:rPr>
              <a:t>Max. Auslastung des Arbeitsbereiches von 75% (Arbeitshöhe, </a:t>
            </a:r>
            <a:r>
              <a:rPr lang="de-DE" sz="1600" dirty="0" err="1">
                <a:solidFill>
                  <a:schemeClr val="accent1"/>
                </a:solidFill>
              </a:rPr>
              <a:t>seitl</a:t>
            </a:r>
            <a:r>
              <a:rPr lang="de-DE" sz="1600" dirty="0">
                <a:solidFill>
                  <a:schemeClr val="accent1"/>
                </a:solidFill>
              </a:rPr>
              <a:t>. Reichweite)</a:t>
            </a:r>
          </a:p>
          <a:p>
            <a:pPr lvl="1"/>
            <a:r>
              <a:rPr lang="de-DE" sz="1600" dirty="0">
                <a:solidFill>
                  <a:schemeClr val="accent1"/>
                </a:solidFill>
              </a:rPr>
              <a:t>Ausreichende Tragfähigkeit (mind. zwei Personen plus Zuladung)</a:t>
            </a:r>
          </a:p>
          <a:p>
            <a:pPr lvl="1"/>
            <a:r>
              <a:rPr lang="de-DE" sz="1600" dirty="0">
                <a:solidFill>
                  <a:schemeClr val="accent1"/>
                </a:solidFill>
              </a:rPr>
              <a:t>Anschlageinrichtungen für PSA gegen Absturz in der Arbeitsbühne vorhanden</a:t>
            </a:r>
          </a:p>
          <a:p>
            <a:pPr lvl="1"/>
            <a:r>
              <a:rPr lang="de-DE" sz="1600" dirty="0">
                <a:solidFill>
                  <a:schemeClr val="accent1"/>
                </a:solidFill>
              </a:rPr>
              <a:t>Möglichst Arbeitsbühne mit Tür einsetzen </a:t>
            </a:r>
          </a:p>
          <a:p>
            <a:pPr lvl="1"/>
            <a:endParaRPr lang="de-DE" sz="800" dirty="0">
              <a:solidFill>
                <a:schemeClr val="accent1"/>
              </a:solidFill>
            </a:endParaRPr>
          </a:p>
          <a:p>
            <a:r>
              <a:rPr lang="de-DE" sz="1800" b="1" dirty="0"/>
              <a:t>Organisatorische Maßnahmen: </a:t>
            </a:r>
          </a:p>
          <a:p>
            <a:pPr lvl="1"/>
            <a:r>
              <a:rPr lang="de-DE" sz="1600" dirty="0">
                <a:solidFill>
                  <a:schemeClr val="accent1"/>
                </a:solidFill>
              </a:rPr>
              <a:t>Durchführung einer speziellen Gefährdungsbeurteilung (schriftlich)</a:t>
            </a:r>
          </a:p>
          <a:p>
            <a:pPr lvl="1"/>
            <a:r>
              <a:rPr lang="de-DE" sz="1600" dirty="0">
                <a:solidFill>
                  <a:schemeClr val="accent1"/>
                </a:solidFill>
              </a:rPr>
              <a:t>Erstellung einer Betriebsanweisung für das Aussteigen</a:t>
            </a:r>
          </a:p>
          <a:p>
            <a:pPr lvl="1"/>
            <a:r>
              <a:rPr lang="de-DE" sz="1600" dirty="0">
                <a:solidFill>
                  <a:schemeClr val="accent1"/>
                </a:solidFill>
              </a:rPr>
              <a:t>Ausstieg in angehobenem Zustand unter Auswahl eines geeigneten Verbindungsmittels (z.B. Y-Verbindungsmittel)</a:t>
            </a:r>
          </a:p>
          <a:p>
            <a:pPr lvl="1"/>
            <a:endParaRPr lang="de-DE" sz="1600" dirty="0">
              <a:solidFill>
                <a:schemeClr val="accent1"/>
              </a:solidFill>
            </a:endParaRPr>
          </a:p>
          <a:p>
            <a:pPr lvl="1"/>
            <a:endParaRPr lang="de-DE" sz="1600" dirty="0">
              <a:solidFill>
                <a:schemeClr val="accent1"/>
              </a:solidFill>
            </a:endParaRPr>
          </a:p>
        </p:txBody>
      </p:sp>
    </p:spTree>
    <p:extLst>
      <p:ext uri="{BB962C8B-B14F-4D97-AF65-F5344CB8AC3E}">
        <p14:creationId xmlns:p14="http://schemas.microsoft.com/office/powerpoint/2010/main" val="3086940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5CB55-CA7B-1D3E-1091-D74B94D50D36}"/>
              </a:ext>
            </a:extLst>
          </p:cNvPr>
          <p:cNvSpPr>
            <a:spLocks noGrp="1"/>
          </p:cNvSpPr>
          <p:nvPr>
            <p:ph type="title"/>
          </p:nvPr>
        </p:nvSpPr>
        <p:spPr/>
        <p:txBody>
          <a:bodyPr/>
          <a:lstStyle/>
          <a:p>
            <a:r>
              <a:rPr lang="de-DE" dirty="0"/>
              <a:t>Der Überstieg von Hubarbeitsbühnen II</a:t>
            </a:r>
            <a:br>
              <a:rPr lang="de-DE" dirty="0"/>
            </a:br>
            <a:r>
              <a:rPr lang="de-DE" sz="2000" dirty="0">
                <a:solidFill>
                  <a:schemeClr val="accent2"/>
                </a:solidFill>
              </a:rPr>
              <a:t>DGUV 208-019</a:t>
            </a:r>
            <a:endParaRPr lang="de-DE" dirty="0"/>
          </a:p>
        </p:txBody>
      </p:sp>
      <p:sp>
        <p:nvSpPr>
          <p:cNvPr id="3" name="Datumsplatzhalter 2">
            <a:extLst>
              <a:ext uri="{FF2B5EF4-FFF2-40B4-BE49-F238E27FC236}">
                <a16:creationId xmlns:a16="http://schemas.microsoft.com/office/drawing/2014/main" id="{D881C5C5-4CDF-1B7B-2AC4-BED3801ECFFF}"/>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6E997492-7BB8-A49C-7F3B-3AE374ACD575}"/>
              </a:ext>
            </a:extLst>
          </p:cNvPr>
          <p:cNvSpPr>
            <a:spLocks noGrp="1"/>
          </p:cNvSpPr>
          <p:nvPr>
            <p:ph type="sldNum" sz="quarter" idx="12"/>
          </p:nvPr>
        </p:nvSpPr>
        <p:spPr/>
        <p:txBody>
          <a:bodyPr/>
          <a:lstStyle/>
          <a:p>
            <a:fld id="{D42DA815-CE49-4499-B3BB-5F7C969A1704}" type="slidenum">
              <a:rPr lang="de-DE" smtClean="0"/>
              <a:pPr/>
              <a:t>34</a:t>
            </a:fld>
            <a:endParaRPr lang="de-DE" dirty="0"/>
          </a:p>
        </p:txBody>
      </p:sp>
      <p:sp>
        <p:nvSpPr>
          <p:cNvPr id="5" name="Textplatzhalter 4">
            <a:extLst>
              <a:ext uri="{FF2B5EF4-FFF2-40B4-BE49-F238E27FC236}">
                <a16:creationId xmlns:a16="http://schemas.microsoft.com/office/drawing/2014/main" id="{324DCBEB-AB56-8492-5618-3DE7552E7DEE}"/>
              </a:ext>
            </a:extLst>
          </p:cNvPr>
          <p:cNvSpPr>
            <a:spLocks noGrp="1"/>
          </p:cNvSpPr>
          <p:nvPr>
            <p:ph type="body" sz="quarter" idx="13"/>
          </p:nvPr>
        </p:nvSpPr>
        <p:spPr>
          <a:xfrm>
            <a:off x="529169" y="1556792"/>
            <a:ext cx="11471487" cy="4536504"/>
          </a:xfrm>
        </p:spPr>
        <p:txBody>
          <a:bodyPr/>
          <a:lstStyle/>
          <a:p>
            <a:r>
              <a:rPr lang="de-DE" sz="1800" b="1" dirty="0"/>
              <a:t>Organisatorische Maßnahmen: </a:t>
            </a:r>
          </a:p>
          <a:p>
            <a:pPr lvl="1"/>
            <a:r>
              <a:rPr lang="de-DE" sz="1600" dirty="0">
                <a:solidFill>
                  <a:schemeClr val="accent1"/>
                </a:solidFill>
              </a:rPr>
              <a:t>Besondere Unterweisung der Beauftragten Personen für diese Situation</a:t>
            </a:r>
          </a:p>
          <a:p>
            <a:pPr lvl="1"/>
            <a:r>
              <a:rPr lang="de-DE" sz="1600" dirty="0">
                <a:solidFill>
                  <a:schemeClr val="accent1"/>
                </a:solidFill>
              </a:rPr>
              <a:t>Eine zweite Person verbleibt in der Arbeitsbühne und überwacht die Arbeiten</a:t>
            </a:r>
          </a:p>
          <a:p>
            <a:pPr lvl="1"/>
            <a:r>
              <a:rPr lang="de-DE" sz="1600" dirty="0">
                <a:solidFill>
                  <a:schemeClr val="accent1"/>
                </a:solidFill>
              </a:rPr>
              <a:t>Festlegung eines ausreichend tragfähigen Anschlagpunktes (Nachweis für eine statische Ersatzlast mit Berücksichtigung dynamischer Effekte mindestens 6 kN mit einem Teilsicherheitsbeiwert von Gamma F = 1,5) am Bauwerk/in der Konstruktion durch fachlich geeignete weisungsbefugte Person – Organisation und Sicherstellung der Rettung</a:t>
            </a:r>
          </a:p>
          <a:p>
            <a:pPr marL="182563" lvl="1" indent="-182563"/>
            <a:endParaRPr lang="de-DE" sz="800" dirty="0">
              <a:solidFill>
                <a:srgbClr val="0082B0"/>
              </a:solidFill>
            </a:endParaRPr>
          </a:p>
          <a:p>
            <a:pPr marL="182563" lvl="1" indent="-182563"/>
            <a:r>
              <a:rPr lang="de-DE" sz="1800" b="1" dirty="0">
                <a:solidFill>
                  <a:srgbClr val="0082B0"/>
                </a:solidFill>
              </a:rPr>
              <a:t>Verhaltensorientierte Maßnahmen: </a:t>
            </a:r>
          </a:p>
          <a:p>
            <a:pPr marL="407591" lvl="2" indent="-182563"/>
            <a:r>
              <a:rPr lang="de-DE" sz="1600" dirty="0">
                <a:solidFill>
                  <a:srgbClr val="0082B0"/>
                </a:solidFill>
              </a:rPr>
              <a:t>Kein Bewegen der Hubarbeitsbühne während des Aus- und Einstieges, Hubarbeitsbühne steht ausschließlich für diese Tätigkeit zur Verfügung</a:t>
            </a:r>
          </a:p>
          <a:p>
            <a:pPr marL="407591" lvl="2" indent="-182563"/>
            <a:r>
              <a:rPr lang="de-DE" sz="1600" dirty="0">
                <a:solidFill>
                  <a:srgbClr val="0082B0"/>
                </a:solidFill>
              </a:rPr>
              <a:t>Vermeiden von zusätzlichen dynamischen Kräften durch Springen beim Aus- und Einsteigen (Umkippgefahr, Peitscheneffekt)</a:t>
            </a:r>
          </a:p>
          <a:p>
            <a:pPr marL="407591" lvl="2" indent="-182563"/>
            <a:r>
              <a:rPr lang="de-DE" sz="1600" dirty="0">
                <a:solidFill>
                  <a:srgbClr val="0082B0"/>
                </a:solidFill>
              </a:rPr>
              <a:t>Aufgrund möglicher Quetschgefahren und Sachschäden werden ausreichende Abstände zu festen Gegenständen der Umgebung eingehalten </a:t>
            </a:r>
          </a:p>
          <a:p>
            <a:pPr marL="407591" lvl="2" indent="-182563"/>
            <a:r>
              <a:rPr lang="de-DE" sz="1600" dirty="0">
                <a:solidFill>
                  <a:srgbClr val="0082B0"/>
                </a:solidFill>
              </a:rPr>
              <a:t>Durchgehende Sicherung mit PSA gegen Absturz z.B. unter Verwendung eines </a:t>
            </a:r>
            <a:r>
              <a:rPr lang="de-DE" sz="1600" dirty="0" err="1">
                <a:solidFill>
                  <a:srgbClr val="0082B0"/>
                </a:solidFill>
              </a:rPr>
              <a:t>zweisträngigen</a:t>
            </a:r>
            <a:r>
              <a:rPr lang="de-DE" sz="1600" dirty="0">
                <a:solidFill>
                  <a:srgbClr val="0082B0"/>
                </a:solidFill>
              </a:rPr>
              <a:t> Verbindungsmittels mit Falldämpfer und Systemlänge von 1,80m</a:t>
            </a:r>
          </a:p>
          <a:p>
            <a:pPr marL="407591" lvl="2" indent="-182563"/>
            <a:r>
              <a:rPr lang="de-DE" sz="1600" dirty="0">
                <a:solidFill>
                  <a:srgbClr val="0082B0"/>
                </a:solidFill>
              </a:rPr>
              <a:t>Ausreichende und sichere Absperrung des Arbeitsbereiches</a:t>
            </a:r>
          </a:p>
        </p:txBody>
      </p:sp>
    </p:spTree>
    <p:extLst>
      <p:ext uri="{BB962C8B-B14F-4D97-AF65-F5344CB8AC3E}">
        <p14:creationId xmlns:p14="http://schemas.microsoft.com/office/powerpoint/2010/main" val="4040828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10335-80A4-F407-A5D5-B4ADBD77D923}"/>
              </a:ext>
            </a:extLst>
          </p:cNvPr>
          <p:cNvSpPr>
            <a:spLocks noGrp="1"/>
          </p:cNvSpPr>
          <p:nvPr>
            <p:ph type="title"/>
          </p:nvPr>
        </p:nvSpPr>
        <p:spPr/>
        <p:txBody>
          <a:bodyPr/>
          <a:lstStyle/>
          <a:p>
            <a:r>
              <a:rPr lang="de-DE" dirty="0"/>
              <a:t>Der Überstieg von Hubarbeitsbühnen III</a:t>
            </a:r>
            <a:br>
              <a:rPr lang="de-DE" dirty="0"/>
            </a:br>
            <a:r>
              <a:rPr lang="de-DE" sz="2000" dirty="0">
                <a:solidFill>
                  <a:schemeClr val="accent2"/>
                </a:solidFill>
              </a:rPr>
              <a:t>DGUV 208-019</a:t>
            </a:r>
            <a:endParaRPr lang="de-DE" dirty="0"/>
          </a:p>
        </p:txBody>
      </p:sp>
      <p:sp>
        <p:nvSpPr>
          <p:cNvPr id="3" name="Datumsplatzhalter 2">
            <a:extLst>
              <a:ext uri="{FF2B5EF4-FFF2-40B4-BE49-F238E27FC236}">
                <a16:creationId xmlns:a16="http://schemas.microsoft.com/office/drawing/2014/main" id="{3D5A0F62-0876-93CD-50CC-01C9A5F6E0EB}"/>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7615A14D-80CC-10AE-2D05-09C6F062D533}"/>
              </a:ext>
            </a:extLst>
          </p:cNvPr>
          <p:cNvSpPr>
            <a:spLocks noGrp="1"/>
          </p:cNvSpPr>
          <p:nvPr>
            <p:ph type="sldNum" sz="quarter" idx="12"/>
          </p:nvPr>
        </p:nvSpPr>
        <p:spPr/>
        <p:txBody>
          <a:bodyPr/>
          <a:lstStyle/>
          <a:p>
            <a:fld id="{D42DA815-CE49-4499-B3BB-5F7C969A1704}" type="slidenum">
              <a:rPr lang="de-DE" smtClean="0"/>
              <a:pPr/>
              <a:t>35</a:t>
            </a:fld>
            <a:endParaRPr lang="de-DE" dirty="0"/>
          </a:p>
        </p:txBody>
      </p:sp>
      <p:sp>
        <p:nvSpPr>
          <p:cNvPr id="5" name="Textplatzhalter 4">
            <a:extLst>
              <a:ext uri="{FF2B5EF4-FFF2-40B4-BE49-F238E27FC236}">
                <a16:creationId xmlns:a16="http://schemas.microsoft.com/office/drawing/2014/main" id="{D89CBC1B-039F-45DB-3964-6365AE57B5F8}"/>
              </a:ext>
            </a:extLst>
          </p:cNvPr>
          <p:cNvSpPr>
            <a:spLocks noGrp="1"/>
          </p:cNvSpPr>
          <p:nvPr>
            <p:ph type="body" sz="quarter" idx="13"/>
          </p:nvPr>
        </p:nvSpPr>
        <p:spPr/>
        <p:txBody>
          <a:bodyPr/>
          <a:lstStyle/>
          <a:p>
            <a:pPr marL="0" indent="0">
              <a:buNone/>
            </a:pPr>
            <a:r>
              <a:rPr lang="de-DE" b="1" dirty="0"/>
              <a:t>Beispiel für einen Aus- und Einstiegsvorgang: </a:t>
            </a:r>
          </a:p>
          <a:p>
            <a:pPr marL="457200" indent="-457200">
              <a:buAutoNum type="arabicPeriod"/>
            </a:pPr>
            <a:r>
              <a:rPr lang="de-DE" dirty="0"/>
              <a:t>Aussteigende Person sichert sich an Anschlageinrichtung außerhalb des Arbeitskorbes </a:t>
            </a:r>
          </a:p>
          <a:p>
            <a:pPr marL="457200" indent="-457200">
              <a:buAutoNum type="arabicPeriod"/>
            </a:pPr>
            <a:r>
              <a:rPr lang="de-DE" dirty="0"/>
              <a:t>Person löst sich in der Arbeitsbühne am Anschlagpunkt </a:t>
            </a:r>
          </a:p>
          <a:p>
            <a:pPr marL="457200" indent="-457200">
              <a:buAutoNum type="arabicPeriod"/>
            </a:pPr>
            <a:r>
              <a:rPr lang="de-DE" dirty="0"/>
              <a:t>Person steigt aus und erledigt die Arbeiten, zweite Person verbleibt in der Arbeitsbühne </a:t>
            </a:r>
          </a:p>
          <a:p>
            <a:pPr marL="457200" indent="-457200">
              <a:buAutoNum type="arabicPeriod"/>
            </a:pPr>
            <a:r>
              <a:rPr lang="de-DE" dirty="0"/>
              <a:t>Person steigt an gleicher Stelle zurück in die Arbeitsbühne </a:t>
            </a:r>
          </a:p>
          <a:p>
            <a:pPr marL="457200" indent="-457200">
              <a:buAutoNum type="arabicPeriod"/>
            </a:pPr>
            <a:r>
              <a:rPr lang="de-DE" dirty="0"/>
              <a:t>Person sichert sich an Anschlagunkt in der Arbeitsbühne und löst sich vom Anschlagpunkt am Bauwerk</a:t>
            </a:r>
          </a:p>
        </p:txBody>
      </p:sp>
    </p:spTree>
    <p:extLst>
      <p:ext uri="{BB962C8B-B14F-4D97-AF65-F5344CB8AC3E}">
        <p14:creationId xmlns:p14="http://schemas.microsoft.com/office/powerpoint/2010/main" val="1094529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507D2-36F3-7A28-714B-FFDF4E130CC5}"/>
              </a:ext>
            </a:extLst>
          </p:cNvPr>
          <p:cNvSpPr>
            <a:spLocks noGrp="1"/>
          </p:cNvSpPr>
          <p:nvPr>
            <p:ph type="title"/>
          </p:nvPr>
        </p:nvSpPr>
        <p:spPr>
          <a:xfrm>
            <a:off x="529168" y="228600"/>
            <a:ext cx="9383256" cy="1143000"/>
          </a:xfrm>
        </p:spPr>
        <p:txBody>
          <a:bodyPr/>
          <a:lstStyle/>
          <a:p>
            <a:r>
              <a:rPr lang="de-DE" dirty="0"/>
              <a:t>Grundlagen zur Verwendung von Arbeitskörben</a:t>
            </a:r>
            <a:br>
              <a:rPr lang="de-DE" dirty="0"/>
            </a:br>
            <a:r>
              <a:rPr lang="de-DE" sz="2000" dirty="0">
                <a:solidFill>
                  <a:schemeClr val="accent2"/>
                </a:solidFill>
              </a:rPr>
              <a:t>DGUV Vorschrift 68, TRBS 2121 Teil 4, DGUV 208 - 031</a:t>
            </a:r>
          </a:p>
        </p:txBody>
      </p:sp>
      <p:sp>
        <p:nvSpPr>
          <p:cNvPr id="3" name="Datumsplatzhalter 2">
            <a:extLst>
              <a:ext uri="{FF2B5EF4-FFF2-40B4-BE49-F238E27FC236}">
                <a16:creationId xmlns:a16="http://schemas.microsoft.com/office/drawing/2014/main" id="{DF9BE2B1-AAC4-7FA6-5537-C558FE338385}"/>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0E2A4BA0-7CA8-3B14-64E1-E27300F3B6CE}"/>
              </a:ext>
            </a:extLst>
          </p:cNvPr>
          <p:cNvSpPr>
            <a:spLocks noGrp="1"/>
          </p:cNvSpPr>
          <p:nvPr>
            <p:ph type="sldNum" sz="quarter" idx="12"/>
          </p:nvPr>
        </p:nvSpPr>
        <p:spPr/>
        <p:txBody>
          <a:bodyPr/>
          <a:lstStyle/>
          <a:p>
            <a:fld id="{D42DA815-CE49-4499-B3BB-5F7C969A1704}" type="slidenum">
              <a:rPr lang="de-DE" smtClean="0"/>
              <a:pPr/>
              <a:t>36</a:t>
            </a:fld>
            <a:endParaRPr lang="de-DE" dirty="0"/>
          </a:p>
        </p:txBody>
      </p:sp>
      <p:sp>
        <p:nvSpPr>
          <p:cNvPr id="7" name="Textplatzhalter 6">
            <a:extLst>
              <a:ext uri="{FF2B5EF4-FFF2-40B4-BE49-F238E27FC236}">
                <a16:creationId xmlns:a16="http://schemas.microsoft.com/office/drawing/2014/main" id="{B597C7FE-D56F-F2FF-5C4A-36061E663A52}"/>
              </a:ext>
            </a:extLst>
          </p:cNvPr>
          <p:cNvSpPr>
            <a:spLocks noGrp="1"/>
          </p:cNvSpPr>
          <p:nvPr>
            <p:ph type="body" sz="quarter" idx="13"/>
          </p:nvPr>
        </p:nvSpPr>
        <p:spPr>
          <a:xfrm>
            <a:off x="529166" y="1556792"/>
            <a:ext cx="11543498" cy="4536504"/>
          </a:xfrm>
        </p:spPr>
        <p:txBody>
          <a:bodyPr/>
          <a:lstStyle/>
          <a:p>
            <a:pPr marL="0" indent="0">
              <a:buNone/>
            </a:pPr>
            <a:r>
              <a:rPr lang="de-DE" b="1" dirty="0">
                <a:solidFill>
                  <a:schemeClr val="accent5"/>
                </a:solidFill>
              </a:rPr>
              <a:t>Die Verwendung ist nur in Ausnahmefällen zulässig, Hubarbeitsbühnen sind zu bevorzugen!</a:t>
            </a:r>
            <a:endParaRPr lang="de-DE" sz="800" b="1" dirty="0">
              <a:solidFill>
                <a:schemeClr val="accent5"/>
              </a:solidFill>
            </a:endParaRPr>
          </a:p>
          <a:p>
            <a:pPr marL="0" indent="0">
              <a:buNone/>
            </a:pPr>
            <a:r>
              <a:rPr lang="de-DE" sz="1800" b="1" dirty="0"/>
              <a:t>Die Grundlagen zur Verwendung von Arbeitskörben entsprechen denen von Hubarbeitsbühnen, zusätzliche sind folgende Punkte zu beachten:</a:t>
            </a:r>
          </a:p>
          <a:p>
            <a:pPr lvl="0"/>
            <a:r>
              <a:rPr lang="de-DE" sz="1600" dirty="0">
                <a:solidFill>
                  <a:schemeClr val="accent5"/>
                </a:solidFill>
              </a:rPr>
              <a:t>Nie bei Wind, Gewitter </a:t>
            </a:r>
            <a:r>
              <a:rPr lang="de-DE" sz="1600" dirty="0"/>
              <a:t>oder schlechter Sicht zu verwenden </a:t>
            </a:r>
            <a:r>
              <a:rPr lang="de-DE" sz="1600" dirty="0">
                <a:sym typeface="Wingdings" panose="05000000000000000000" pitchFamily="2" charset="2"/>
              </a:rPr>
              <a:t> es gibt hier keine zusätzlichen Schutzeinrichtungen</a:t>
            </a:r>
            <a:endParaRPr lang="de-DE" sz="1600" dirty="0"/>
          </a:p>
          <a:p>
            <a:pPr marR="0" lvl="0" defTabSz="914400" latinLnBrk="0">
              <a:lnSpc>
                <a:spcPct val="100000"/>
              </a:lnSpc>
              <a:buSzTx/>
              <a:tabLst/>
            </a:pPr>
            <a:r>
              <a:rPr lang="de-DE" altLang="de-DE" sz="1600" dirty="0"/>
              <a:t>Der Arbeitskorb muss technisch geeignet sein: Nur zugelassene, geprüfte Arbeitskörbe mit CE-Kennzeichnung und Betriebsanleitung dürfen eingesetzt werden </a:t>
            </a:r>
            <a:r>
              <a:rPr lang="de-DE" altLang="de-DE" sz="1600" dirty="0">
                <a:solidFill>
                  <a:schemeClr val="accent5"/>
                </a:solidFill>
                <a:sym typeface="Wingdings" panose="05000000000000000000" pitchFamily="2" charset="2"/>
              </a:rPr>
              <a:t> Müssen für den Personentransport freigegeben sein!!</a:t>
            </a:r>
            <a:endParaRPr lang="de-DE" altLang="de-DE" sz="1600" dirty="0">
              <a:solidFill>
                <a:schemeClr val="accent5"/>
              </a:solidFill>
            </a:endParaRPr>
          </a:p>
          <a:p>
            <a:pPr marR="0" lvl="0" defTabSz="914400" latinLnBrk="0">
              <a:lnSpc>
                <a:spcPct val="100000"/>
              </a:lnSpc>
              <a:buSzTx/>
              <a:tabLst/>
            </a:pPr>
            <a:r>
              <a:rPr lang="de-DE" altLang="de-DE" sz="1600" dirty="0"/>
              <a:t>Es dürfen nur zulässige Kombination verwendet werden: </a:t>
            </a:r>
            <a:r>
              <a:rPr lang="de-DE" altLang="de-DE" sz="1600" dirty="0">
                <a:solidFill>
                  <a:schemeClr val="accent5"/>
                </a:solidFill>
              </a:rPr>
              <a:t>Der Arbeitskorb muss für das verwendete Hebegerät freigegeben/zugelassen </a:t>
            </a:r>
            <a:r>
              <a:rPr lang="de-DE" altLang="de-DE" sz="1600" dirty="0"/>
              <a:t>sein, </a:t>
            </a:r>
            <a:r>
              <a:rPr lang="de-DE" altLang="de-DE" sz="1600" dirty="0">
                <a:solidFill>
                  <a:schemeClr val="accent5"/>
                </a:solidFill>
              </a:rPr>
              <a:t>die Verwendung von Teleskopladern ist z.B. nicht zulässig.</a:t>
            </a:r>
          </a:p>
          <a:p>
            <a:pPr marR="0" lvl="0" defTabSz="914400" latinLnBrk="0">
              <a:lnSpc>
                <a:spcPct val="100000"/>
              </a:lnSpc>
              <a:buSzTx/>
              <a:tabLst/>
            </a:pPr>
            <a:r>
              <a:rPr lang="de-DE" altLang="de-DE" sz="1600" dirty="0"/>
              <a:t>Die Nutzung ist i.d.R. nur für die Personenbeförderung zugelassen, nicht für Lasten oder Werkzeuge</a:t>
            </a:r>
          </a:p>
          <a:p>
            <a:pPr marR="0" lvl="0" defTabSz="914400" latinLnBrk="0">
              <a:lnSpc>
                <a:spcPct val="100000"/>
              </a:lnSpc>
              <a:buSzTx/>
              <a:tabLst/>
            </a:pPr>
            <a:r>
              <a:rPr lang="de-DE" altLang="de-DE" sz="1600" dirty="0">
                <a:solidFill>
                  <a:schemeClr val="accent5"/>
                </a:solidFill>
              </a:rPr>
              <a:t>Die Kommunikation muss jederzeit sichergestellt sein </a:t>
            </a:r>
            <a:r>
              <a:rPr lang="de-DE" altLang="de-DE" sz="1600" dirty="0"/>
              <a:t>(z. B. Funkgerät, Rufkontakt)</a:t>
            </a:r>
          </a:p>
          <a:p>
            <a:r>
              <a:rPr lang="de-DE" altLang="de-DE" sz="1600" dirty="0"/>
              <a:t>Es ist kein Aussteigen im angehobenen Zustand zulässig</a:t>
            </a:r>
          </a:p>
          <a:p>
            <a:endParaRPr lang="de-DE" sz="800" dirty="0"/>
          </a:p>
          <a:p>
            <a:pPr marL="0" indent="0">
              <a:buNone/>
            </a:pPr>
            <a:r>
              <a:rPr lang="de-DE" sz="1600" u="sng" dirty="0">
                <a:solidFill>
                  <a:schemeClr val="accent5"/>
                </a:solidFill>
                <a:sym typeface="Wingdings" panose="05000000000000000000" pitchFamily="2" charset="2"/>
              </a:rPr>
              <a:t> Qualifikationsanforderung für das Bedienen von Fahrzeugen mit Arbeitskörben: </a:t>
            </a:r>
            <a:r>
              <a:rPr lang="de-DE" sz="1600" dirty="0">
                <a:sym typeface="Wingdings" panose="05000000000000000000" pitchFamily="2" charset="2"/>
              </a:rPr>
              <a:t>Peron ist mind. 18 Jahre alt</a:t>
            </a:r>
            <a:r>
              <a:rPr lang="de-DE" sz="1600" dirty="0"/>
              <a:t>, körperlich und geistig für diese Tätigkeit geeignet, hat einen Führerschein für das Trägerfahrzeug (z.B. Staplerschein) und ist zusätzlich im Umgang mit dem Arbeitskorb unterwiesen. Diese Unterweisung ist mind. jährlich aufzufrischen.</a:t>
            </a:r>
          </a:p>
          <a:p>
            <a:pPr marL="0" indent="0">
              <a:buNone/>
            </a:pPr>
            <a:r>
              <a:rPr lang="de-DE" sz="1600" dirty="0">
                <a:sym typeface="Wingdings" panose="05000000000000000000" pitchFamily="2" charset="2"/>
              </a:rPr>
              <a:t> Der Auftraggeber muss den Bediener des Fahrzeugs mit Arbeitskorb schriftlich beauftragen!</a:t>
            </a:r>
            <a:endParaRPr lang="de-DE" sz="1600" dirty="0"/>
          </a:p>
          <a:p>
            <a:pPr marL="0" indent="0">
              <a:buNone/>
            </a:pPr>
            <a:endParaRPr lang="de-DE" dirty="0"/>
          </a:p>
        </p:txBody>
      </p:sp>
    </p:spTree>
    <p:extLst>
      <p:ext uri="{BB962C8B-B14F-4D97-AF65-F5344CB8AC3E}">
        <p14:creationId xmlns:p14="http://schemas.microsoft.com/office/powerpoint/2010/main" val="3886770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BC492-982D-0DA8-22C0-22B92377526E}"/>
              </a:ext>
            </a:extLst>
          </p:cNvPr>
          <p:cNvSpPr>
            <a:spLocks noGrp="1"/>
          </p:cNvSpPr>
          <p:nvPr>
            <p:ph type="title"/>
          </p:nvPr>
        </p:nvSpPr>
        <p:spPr>
          <a:xfrm>
            <a:off x="529168" y="228600"/>
            <a:ext cx="9383256" cy="1143000"/>
          </a:xfrm>
        </p:spPr>
        <p:txBody>
          <a:bodyPr/>
          <a:lstStyle/>
          <a:p>
            <a:r>
              <a:rPr lang="de-DE" dirty="0"/>
              <a:t>Prüfung von Hubarbeitsbühnen und Arbeitskörben</a:t>
            </a:r>
            <a:br>
              <a:rPr lang="de-DE" dirty="0"/>
            </a:br>
            <a:r>
              <a:rPr lang="de-DE" sz="2000" dirty="0">
                <a:solidFill>
                  <a:schemeClr val="accent2"/>
                </a:solidFill>
              </a:rPr>
              <a:t>BetrSichV, DGUV I 208-019</a:t>
            </a:r>
          </a:p>
        </p:txBody>
      </p:sp>
      <p:sp>
        <p:nvSpPr>
          <p:cNvPr id="3" name="Datumsplatzhalter 2">
            <a:extLst>
              <a:ext uri="{FF2B5EF4-FFF2-40B4-BE49-F238E27FC236}">
                <a16:creationId xmlns:a16="http://schemas.microsoft.com/office/drawing/2014/main" id="{DF53400D-03B6-593D-43FD-DB175DD7EB3E}"/>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EB614035-5758-DF75-A48E-764EA61E2361}"/>
              </a:ext>
            </a:extLst>
          </p:cNvPr>
          <p:cNvSpPr>
            <a:spLocks noGrp="1"/>
          </p:cNvSpPr>
          <p:nvPr>
            <p:ph type="sldNum" sz="quarter" idx="12"/>
          </p:nvPr>
        </p:nvSpPr>
        <p:spPr/>
        <p:txBody>
          <a:bodyPr/>
          <a:lstStyle/>
          <a:p>
            <a:fld id="{D42DA815-CE49-4499-B3BB-5F7C969A1704}" type="slidenum">
              <a:rPr lang="de-DE" smtClean="0"/>
              <a:pPr/>
              <a:t>37</a:t>
            </a:fld>
            <a:endParaRPr lang="de-DE" dirty="0"/>
          </a:p>
        </p:txBody>
      </p:sp>
      <p:sp>
        <p:nvSpPr>
          <p:cNvPr id="5" name="Textplatzhalter 4">
            <a:extLst>
              <a:ext uri="{FF2B5EF4-FFF2-40B4-BE49-F238E27FC236}">
                <a16:creationId xmlns:a16="http://schemas.microsoft.com/office/drawing/2014/main" id="{871C4770-A0C5-FE51-DACD-08C3FC3095CA}"/>
              </a:ext>
            </a:extLst>
          </p:cNvPr>
          <p:cNvSpPr>
            <a:spLocks noGrp="1"/>
          </p:cNvSpPr>
          <p:nvPr>
            <p:ph type="body" sz="quarter" idx="13"/>
          </p:nvPr>
        </p:nvSpPr>
        <p:spPr>
          <a:xfrm>
            <a:off x="529166" y="1484784"/>
            <a:ext cx="11178119" cy="4968552"/>
          </a:xfrm>
        </p:spPr>
        <p:txBody>
          <a:bodyPr/>
          <a:lstStyle/>
          <a:p>
            <a:pPr marL="0" indent="0">
              <a:buNone/>
            </a:pPr>
            <a:r>
              <a:rPr lang="de-DE" sz="1800" b="1" u="sng" dirty="0">
                <a:solidFill>
                  <a:schemeClr val="accent5"/>
                </a:solidFill>
              </a:rPr>
              <a:t>Sicht- und Funktionsprüfung </a:t>
            </a:r>
            <a:r>
              <a:rPr lang="de-DE" sz="1800" b="1" dirty="0"/>
              <a:t>(Bediener)</a:t>
            </a:r>
            <a:endParaRPr lang="de-DE" sz="1800" dirty="0"/>
          </a:p>
          <a:p>
            <a:pPr lvl="0"/>
            <a:r>
              <a:rPr lang="de-DE" sz="1600" dirty="0"/>
              <a:t>Arbeitstäglich</a:t>
            </a:r>
          </a:p>
          <a:p>
            <a:pPr lvl="0"/>
            <a:endParaRPr lang="de-DE" sz="600" b="1" dirty="0"/>
          </a:p>
          <a:p>
            <a:pPr marL="0" lvl="0" indent="0">
              <a:buNone/>
            </a:pPr>
            <a:r>
              <a:rPr lang="de-DE" sz="1800" b="1" dirty="0"/>
              <a:t>Was wird geprüft?</a:t>
            </a:r>
            <a:endParaRPr lang="de-DE" sz="1800" dirty="0"/>
          </a:p>
          <a:p>
            <a:r>
              <a:rPr lang="de-DE" sz="1600" dirty="0"/>
              <a:t>Sichtkontrolle auf Schäden (Hydraulik, Reifen, Geländer)</a:t>
            </a:r>
          </a:p>
          <a:p>
            <a:r>
              <a:rPr lang="de-DE" sz="1600" dirty="0"/>
              <a:t>Funktion der Steuerung und Sicherheitsfunktionen (z. B. Not-Aus)</a:t>
            </a:r>
          </a:p>
          <a:p>
            <a:r>
              <a:rPr lang="de-DE" sz="1600" dirty="0"/>
              <a:t>Ausreichende Betriebsflüssigkeiten</a:t>
            </a:r>
          </a:p>
          <a:p>
            <a:r>
              <a:rPr lang="de-DE" sz="1600" dirty="0"/>
              <a:t>Batteriestand / Kraftstoff</a:t>
            </a:r>
          </a:p>
          <a:p>
            <a:r>
              <a:rPr lang="de-DE" sz="1600" dirty="0"/>
              <a:t>Bremsen, Hupe, Beleuchtung (falls vorhanden)</a:t>
            </a:r>
          </a:p>
          <a:p>
            <a:endParaRPr lang="de-DE" sz="800" dirty="0"/>
          </a:p>
          <a:p>
            <a:pPr marL="0" indent="0">
              <a:buNone/>
            </a:pPr>
            <a:r>
              <a:rPr lang="de-DE" sz="1800" b="1" u="sng" dirty="0">
                <a:solidFill>
                  <a:schemeClr val="accent5"/>
                </a:solidFill>
              </a:rPr>
              <a:t>Wiederkehrende Prüfung nach BetrSichV §14 </a:t>
            </a:r>
            <a:r>
              <a:rPr lang="de-DE" sz="1800" b="1" dirty="0"/>
              <a:t>(zur Prüfung befähigte Person)</a:t>
            </a:r>
          </a:p>
          <a:p>
            <a:r>
              <a:rPr lang="de-DE" sz="1600" dirty="0"/>
              <a:t>Jährlich </a:t>
            </a:r>
            <a:endParaRPr lang="de-DE" sz="800" b="1" dirty="0"/>
          </a:p>
          <a:p>
            <a:pPr marL="0" indent="0">
              <a:buNone/>
            </a:pPr>
            <a:endParaRPr lang="de-DE" sz="600" b="1" dirty="0"/>
          </a:p>
          <a:p>
            <a:pPr marL="0" indent="0">
              <a:buNone/>
            </a:pPr>
            <a:r>
              <a:rPr lang="de-DE" sz="1800" b="1" dirty="0"/>
              <a:t>Was wird geprüft?</a:t>
            </a:r>
            <a:endParaRPr lang="de-DE" sz="1800" dirty="0"/>
          </a:p>
          <a:p>
            <a:pPr marL="268288" lvl="1" indent="-268288">
              <a:buClr>
                <a:srgbClr val="007FAC"/>
              </a:buClr>
              <a:buFont typeface="Arial" pitchFamily="34" charset="0"/>
              <a:buChar char="•"/>
            </a:pPr>
            <a:r>
              <a:rPr lang="de-DE" sz="1600" dirty="0">
                <a:solidFill>
                  <a:srgbClr val="0082B0"/>
                </a:solidFill>
              </a:rPr>
              <a:t>Gesamtzustand (Mechanik, Elektrik, Hydraulik)</a:t>
            </a:r>
          </a:p>
          <a:p>
            <a:pPr marL="268288" lvl="1" indent="-268288">
              <a:buClr>
                <a:srgbClr val="007FAC"/>
              </a:buClr>
              <a:buFont typeface="Arial" pitchFamily="34" charset="0"/>
              <a:buChar char="•"/>
            </a:pPr>
            <a:r>
              <a:rPr lang="de-DE" sz="1600" dirty="0">
                <a:solidFill>
                  <a:srgbClr val="0082B0"/>
                </a:solidFill>
              </a:rPr>
              <a:t>Tragfähigkeit, Stabilität</a:t>
            </a:r>
          </a:p>
          <a:p>
            <a:pPr marL="268288" lvl="1" indent="-268288">
              <a:buClr>
                <a:srgbClr val="007FAC"/>
              </a:buClr>
              <a:buFont typeface="Arial" pitchFamily="34" charset="0"/>
              <a:buChar char="•"/>
            </a:pPr>
            <a:r>
              <a:rPr lang="de-DE" sz="1600" dirty="0">
                <a:solidFill>
                  <a:srgbClr val="0082B0"/>
                </a:solidFill>
              </a:rPr>
              <a:t>Sicherheitseinrichtungen (z. B. Notablass, Endschalter)</a:t>
            </a:r>
          </a:p>
          <a:p>
            <a:pPr marL="268288" lvl="1" indent="-268288">
              <a:buClr>
                <a:srgbClr val="007FAC"/>
              </a:buClr>
              <a:buFont typeface="Arial" pitchFamily="34" charset="0"/>
              <a:buChar char="•"/>
            </a:pPr>
            <a:r>
              <a:rPr lang="de-DE" sz="1600" dirty="0">
                <a:solidFill>
                  <a:srgbClr val="0082B0"/>
                </a:solidFill>
              </a:rPr>
              <a:t>Dokumentation und Prüfbuch</a:t>
            </a:r>
          </a:p>
          <a:p>
            <a:endParaRPr lang="de-DE" sz="1800" dirty="0"/>
          </a:p>
        </p:txBody>
      </p:sp>
      <p:sp>
        <p:nvSpPr>
          <p:cNvPr id="24" name="Geschweifte Klammer rechts 23">
            <a:extLst>
              <a:ext uri="{FF2B5EF4-FFF2-40B4-BE49-F238E27FC236}">
                <a16:creationId xmlns:a16="http://schemas.microsoft.com/office/drawing/2014/main" id="{B8EB2639-926F-EEAF-63F0-BCBEFEA7161B}"/>
              </a:ext>
            </a:extLst>
          </p:cNvPr>
          <p:cNvSpPr/>
          <p:nvPr/>
        </p:nvSpPr>
        <p:spPr bwMode="auto">
          <a:xfrm>
            <a:off x="8688288" y="1792288"/>
            <a:ext cx="720080" cy="4608512"/>
          </a:xfrm>
          <a:prstGeom prst="rightBrac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5" name="Textfeld 24">
            <a:extLst>
              <a:ext uri="{FF2B5EF4-FFF2-40B4-BE49-F238E27FC236}">
                <a16:creationId xmlns:a16="http://schemas.microsoft.com/office/drawing/2014/main" id="{5BC8C13D-8837-F601-3DD0-733356BC5795}"/>
              </a:ext>
            </a:extLst>
          </p:cNvPr>
          <p:cNvSpPr txBox="1"/>
          <p:nvPr/>
        </p:nvSpPr>
        <p:spPr>
          <a:xfrm>
            <a:off x="9405093" y="3804157"/>
            <a:ext cx="2919317" cy="584775"/>
          </a:xfrm>
          <a:prstGeom prst="rect">
            <a:avLst/>
          </a:prstGeom>
          <a:noFill/>
        </p:spPr>
        <p:txBody>
          <a:bodyPr wrap="square" rtlCol="0">
            <a:spAutoFit/>
          </a:bodyPr>
          <a:lstStyle/>
          <a:p>
            <a:r>
              <a:rPr lang="de-DE" sz="1600" dirty="0">
                <a:solidFill>
                  <a:schemeClr val="accent5"/>
                </a:solidFill>
                <a:latin typeface="Arial" panose="020B0604020202020204" pitchFamily="34" charset="0"/>
                <a:cs typeface="Arial" panose="020B0604020202020204" pitchFamily="34" charset="0"/>
              </a:rPr>
              <a:t>Alle Prüfungen sind im Prüfbuch zu dokumentieren</a:t>
            </a:r>
          </a:p>
        </p:txBody>
      </p:sp>
    </p:spTree>
    <p:extLst>
      <p:ext uri="{BB962C8B-B14F-4D97-AF65-F5344CB8AC3E}">
        <p14:creationId xmlns:p14="http://schemas.microsoft.com/office/powerpoint/2010/main" val="40186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9"/>
          <p:cNvGrpSpPr>
            <a:grpSpLocks/>
          </p:cNvGrpSpPr>
          <p:nvPr/>
        </p:nvGrpSpPr>
        <p:grpSpPr bwMode="auto">
          <a:xfrm>
            <a:off x="1920876" y="2143123"/>
            <a:ext cx="8373133" cy="2928937"/>
            <a:chOff x="357188" y="2786063"/>
            <a:chExt cx="8429625" cy="2928937"/>
          </a:xfrm>
        </p:grpSpPr>
        <p:sp>
          <p:nvSpPr>
            <p:cNvPr id="5" name="Rechteck 4"/>
            <p:cNvSpPr/>
            <p:nvPr/>
          </p:nvSpPr>
          <p:spPr bwMode="auto">
            <a:xfrm>
              <a:off x="357188" y="2786063"/>
              <a:ext cx="8429625" cy="2928937"/>
            </a:xfrm>
            <a:prstGeom prst="rect">
              <a:avLst/>
            </a:prstGeom>
            <a:solidFill>
              <a:schemeClr val="bg1">
                <a:lumMod val="95000"/>
              </a:schemeClr>
            </a:solidFill>
            <a:ln w="9525" cap="flat" cmpd="sng" algn="ctr">
              <a:solidFill>
                <a:schemeClr val="accent1"/>
              </a:solidFill>
              <a:prstDash val="sysDash"/>
              <a:round/>
              <a:headEnd type="none" w="med" len="med"/>
              <a:tailEnd type="none" w="med" len="med"/>
            </a:ln>
            <a:effectLst/>
          </p:spPr>
          <p:txBody>
            <a:bodyPr anchor="ctr"/>
            <a:lstStyle/>
            <a:p>
              <a:pPr eaLnBrk="0" hangingPunct="0">
                <a:spcBef>
                  <a:spcPts val="600"/>
                </a:spcBef>
                <a:spcAft>
                  <a:spcPts val="600"/>
                </a:spcAft>
                <a:defRPr/>
              </a:pPr>
              <a:endParaRPr lang="de-DE" sz="2000" dirty="0">
                <a:solidFill>
                  <a:schemeClr val="accent2"/>
                </a:solidFill>
                <a:ea typeface="ＭＳ Ｐゴシック" charset="-128"/>
                <a:cs typeface="ＭＳ Ｐゴシック"/>
              </a:endParaRPr>
            </a:p>
          </p:txBody>
        </p:sp>
        <p:sp>
          <p:nvSpPr>
            <p:cNvPr id="17412" name="Rechteck 6"/>
            <p:cNvSpPr>
              <a:spLocks noChangeArrowheads="1"/>
            </p:cNvSpPr>
            <p:nvPr/>
          </p:nvSpPr>
          <p:spPr bwMode="auto">
            <a:xfrm>
              <a:off x="4357688" y="2928938"/>
              <a:ext cx="4286250" cy="2643187"/>
            </a:xfrm>
            <a:prstGeom prst="rect">
              <a:avLst/>
            </a:prstGeom>
            <a:solidFill>
              <a:schemeClr val="bg1"/>
            </a:solidFill>
            <a:ln w="9525" algn="ctr">
              <a:solidFill>
                <a:schemeClr val="accent1"/>
              </a:solidFill>
              <a:round/>
              <a:headEnd/>
              <a:tailEnd/>
            </a:ln>
          </p:spPr>
          <p:txBody>
            <a:bodyPr/>
            <a:lstStyle/>
            <a:p>
              <a:pPr eaLnBrk="0" hangingPunct="0"/>
              <a:endParaRPr lang="de-DE" altLang="de-DE" dirty="0">
                <a:solidFill>
                  <a:schemeClr val="accent2"/>
                </a:solidFill>
              </a:endParaRPr>
            </a:p>
          </p:txBody>
        </p:sp>
        <p:sp>
          <p:nvSpPr>
            <p:cNvPr id="17413" name="Rechteck 9"/>
            <p:cNvSpPr>
              <a:spLocks noChangeArrowheads="1"/>
            </p:cNvSpPr>
            <p:nvPr/>
          </p:nvSpPr>
          <p:spPr bwMode="auto">
            <a:xfrm>
              <a:off x="428334" y="2847805"/>
              <a:ext cx="3714750" cy="2643187"/>
            </a:xfrm>
            <a:prstGeom prst="rect">
              <a:avLst/>
            </a:prstGeom>
            <a:solidFill>
              <a:schemeClr val="bg1"/>
            </a:solidFill>
            <a:ln w="9525" algn="ctr">
              <a:solidFill>
                <a:schemeClr val="accent1"/>
              </a:solidFill>
              <a:round/>
              <a:headEnd/>
              <a:tailEnd/>
            </a:ln>
          </p:spPr>
          <p:txBody>
            <a:bodyPr anchor="ctr"/>
            <a:lstStyle/>
            <a:p>
              <a:pPr algn="ctr">
                <a:spcBef>
                  <a:spcPts val="600"/>
                </a:spcBef>
                <a:spcAft>
                  <a:spcPts val="600"/>
                </a:spcAft>
              </a:pPr>
              <a:r>
                <a:rPr lang="de-DE" altLang="de-DE" sz="2800" b="1" dirty="0">
                  <a:solidFill>
                    <a:schemeClr val="accent1"/>
                  </a:solidFill>
                  <a:latin typeface="+mj-lt"/>
                </a:rPr>
                <a:t>Verwendung von Kränen</a:t>
              </a:r>
            </a:p>
          </p:txBody>
        </p:sp>
        <p:pic>
          <p:nvPicPr>
            <p:cNvPr id="17414" name="Picture 8"/>
            <p:cNvPicPr>
              <a:picLocks noChangeAspect="1" noChangeArrowheads="1"/>
            </p:cNvPicPr>
            <p:nvPr/>
          </p:nvPicPr>
          <p:blipFill>
            <a:blip r:embed="rId3" cstate="print"/>
            <a:srcRect/>
            <a:stretch>
              <a:fillRect/>
            </a:stretch>
          </p:blipFill>
          <p:spPr bwMode="auto">
            <a:xfrm>
              <a:off x="4429124" y="3000372"/>
              <a:ext cx="4143375" cy="2500312"/>
            </a:xfrm>
            <a:prstGeom prst="rect">
              <a:avLst/>
            </a:prstGeom>
            <a:noFill/>
            <a:ln w="9525">
              <a:solidFill>
                <a:schemeClr val="bg1"/>
              </a:solidFill>
              <a:miter lim="800000"/>
              <a:headEnd/>
              <a:tailEnd/>
            </a:ln>
          </p:spPr>
        </p:pic>
      </p:grpSp>
      <p:sp>
        <p:nvSpPr>
          <p:cNvPr id="10" name="Datumsplatzhalter 9"/>
          <p:cNvSpPr>
            <a:spLocks noGrp="1"/>
          </p:cNvSpPr>
          <p:nvPr>
            <p:ph type="dt" sz="half" idx="10"/>
          </p:nvPr>
        </p:nvSpPr>
        <p:spPr/>
        <p:txBody>
          <a:bodyPr/>
          <a:lstStyle/>
          <a:p>
            <a:pPr>
              <a:defRPr/>
            </a:pPr>
            <a:r>
              <a:rPr lang="de-DE"/>
              <a:t>Schulung 2025/2026</a:t>
            </a:r>
            <a:endParaRPr lang="de-DE" dirty="0"/>
          </a:p>
        </p:txBody>
      </p:sp>
      <p:sp>
        <p:nvSpPr>
          <p:cNvPr id="8" name="Foliennummernplatzhalter 7"/>
          <p:cNvSpPr>
            <a:spLocks noGrp="1"/>
          </p:cNvSpPr>
          <p:nvPr>
            <p:ph type="sldNum" sz="quarter" idx="11"/>
          </p:nvPr>
        </p:nvSpPr>
        <p:spPr/>
        <p:txBody>
          <a:bodyPr/>
          <a:lstStyle/>
          <a:p>
            <a:pPr>
              <a:defRPr/>
            </a:pPr>
            <a:fld id="{42020CB9-598F-41BD-B058-380FB38EF93E}" type="slidenum">
              <a:rPr lang="de-DE" smtClean="0"/>
              <a:pPr>
                <a:defRPr/>
              </a:pPr>
              <a:t>38</a:t>
            </a:fld>
            <a:endParaRPr lang="de-DE"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B41E317-8798-57BE-0A43-EC0C0978D044}"/>
              </a:ext>
            </a:extLst>
          </p:cNvPr>
          <p:cNvSpPr>
            <a:spLocks noGrp="1"/>
          </p:cNvSpPr>
          <p:nvPr>
            <p:ph type="title"/>
          </p:nvPr>
        </p:nvSpPr>
        <p:spPr/>
        <p:txBody>
          <a:bodyPr/>
          <a:lstStyle/>
          <a:p>
            <a:r>
              <a:rPr lang="de-DE" dirty="0">
                <a:solidFill>
                  <a:schemeClr val="accent5"/>
                </a:solidFill>
              </a:rPr>
              <a:t>Exkurs: </a:t>
            </a:r>
            <a:r>
              <a:rPr lang="de-DE" dirty="0">
                <a:solidFill>
                  <a:schemeClr val="accent1"/>
                </a:solidFill>
              </a:rPr>
              <a:t>Unterschied Personensicherung </a:t>
            </a:r>
            <a:r>
              <a:rPr lang="de-DE" dirty="0"/>
              <a:t>und Personenbeförderung</a:t>
            </a:r>
          </a:p>
        </p:txBody>
      </p:sp>
      <p:sp>
        <p:nvSpPr>
          <p:cNvPr id="2" name="Datumsplatzhalter 1">
            <a:extLst>
              <a:ext uri="{FF2B5EF4-FFF2-40B4-BE49-F238E27FC236}">
                <a16:creationId xmlns:a16="http://schemas.microsoft.com/office/drawing/2014/main" id="{47A0F2FC-EF60-DC35-1871-208AE241F4F7}"/>
              </a:ext>
            </a:extLst>
          </p:cNvPr>
          <p:cNvSpPr>
            <a:spLocks noGrp="1"/>
          </p:cNvSpPr>
          <p:nvPr>
            <p:ph type="dt" sz="half" idx="10"/>
          </p:nvPr>
        </p:nvSpPr>
        <p:spPr/>
        <p:txBody>
          <a:bodyPr/>
          <a:lstStyle/>
          <a:p>
            <a:pPr>
              <a:defRPr/>
            </a:pPr>
            <a:r>
              <a:rPr lang="de-DE"/>
              <a:t>Schulung 2025/2026</a:t>
            </a:r>
            <a:endParaRPr lang="de-DE" dirty="0"/>
          </a:p>
        </p:txBody>
      </p:sp>
      <p:sp>
        <p:nvSpPr>
          <p:cNvPr id="3" name="Foliennummernplatzhalter 2">
            <a:extLst>
              <a:ext uri="{FF2B5EF4-FFF2-40B4-BE49-F238E27FC236}">
                <a16:creationId xmlns:a16="http://schemas.microsoft.com/office/drawing/2014/main" id="{E5A87D74-7E09-A1EC-4B07-12F464BB99A8}"/>
              </a:ext>
            </a:extLst>
          </p:cNvPr>
          <p:cNvSpPr>
            <a:spLocks noGrp="1"/>
          </p:cNvSpPr>
          <p:nvPr>
            <p:ph type="sldNum" sz="quarter" idx="12"/>
          </p:nvPr>
        </p:nvSpPr>
        <p:spPr/>
        <p:txBody>
          <a:bodyPr/>
          <a:lstStyle/>
          <a:p>
            <a:pPr algn="r">
              <a:defRPr/>
            </a:pPr>
            <a:fld id="{42020CB9-598F-41BD-B058-380FB38EF93E}" type="slidenum">
              <a:rPr lang="de-DE" smtClean="0"/>
              <a:pPr algn="r">
                <a:defRPr/>
              </a:pPr>
              <a:t>39</a:t>
            </a:fld>
            <a:endParaRPr lang="de-DE" dirty="0"/>
          </a:p>
        </p:txBody>
      </p:sp>
      <p:sp>
        <p:nvSpPr>
          <p:cNvPr id="5" name="Textplatzhalter 4">
            <a:extLst>
              <a:ext uri="{FF2B5EF4-FFF2-40B4-BE49-F238E27FC236}">
                <a16:creationId xmlns:a16="http://schemas.microsoft.com/office/drawing/2014/main" id="{5A384AA9-B9E0-161F-B312-F4B186DE1982}"/>
              </a:ext>
            </a:extLst>
          </p:cNvPr>
          <p:cNvSpPr>
            <a:spLocks noGrp="1"/>
          </p:cNvSpPr>
          <p:nvPr>
            <p:ph type="body" sz="quarter" idx="13"/>
          </p:nvPr>
        </p:nvSpPr>
        <p:spPr/>
        <p:txBody>
          <a:bodyPr/>
          <a:lstStyle/>
          <a:p>
            <a:pPr marL="0" indent="0">
              <a:buNone/>
            </a:pPr>
            <a:r>
              <a:rPr lang="de-DE" sz="1800" b="1" dirty="0"/>
              <a:t>Personensicherung</a:t>
            </a:r>
          </a:p>
          <a:p>
            <a:r>
              <a:rPr lang="de-DE" sz="1600" b="1" dirty="0"/>
              <a:t>Ziel:</a:t>
            </a:r>
            <a:r>
              <a:rPr lang="de-DE" sz="1600" dirty="0"/>
              <a:t> Schutz einer Person, die sich an hochgelegenen Arbeitsplätzen (z.B. Behälter) aufhält</a:t>
            </a:r>
          </a:p>
          <a:p>
            <a:r>
              <a:rPr lang="de-DE" sz="1600" dirty="0"/>
              <a:t>Die Person </a:t>
            </a:r>
            <a:r>
              <a:rPr lang="de-DE" sz="1600" b="1" dirty="0"/>
              <a:t>wird nicht mit dem Kran bewegt</a:t>
            </a:r>
            <a:r>
              <a:rPr lang="de-DE" sz="1600" dirty="0"/>
              <a:t>, sondern </a:t>
            </a:r>
            <a:r>
              <a:rPr lang="de-DE" sz="1600" b="1" dirty="0"/>
              <a:t>nur gegen Absturz gesichert</a:t>
            </a:r>
            <a:r>
              <a:rPr lang="de-DE" sz="1600" dirty="0"/>
              <a:t>.</a:t>
            </a:r>
          </a:p>
          <a:p>
            <a:r>
              <a:rPr lang="de-DE" sz="1600" dirty="0"/>
              <a:t>Dafür werden z. B. </a:t>
            </a:r>
            <a:r>
              <a:rPr lang="de-DE" sz="1600" b="1" dirty="0"/>
              <a:t>Anschlagpunkte</a:t>
            </a:r>
            <a:r>
              <a:rPr lang="de-DE" sz="1600" dirty="0"/>
              <a:t>, </a:t>
            </a:r>
            <a:r>
              <a:rPr lang="de-DE" sz="1600" b="1" dirty="0"/>
              <a:t>Auffanggurte</a:t>
            </a:r>
            <a:r>
              <a:rPr lang="de-DE" sz="1600" dirty="0"/>
              <a:t> und </a:t>
            </a:r>
            <a:r>
              <a:rPr lang="de-DE" sz="1600" b="1" dirty="0"/>
              <a:t>PSAgA</a:t>
            </a:r>
            <a:r>
              <a:rPr lang="de-DE" sz="1600" dirty="0"/>
              <a:t> verwendet.</a:t>
            </a:r>
          </a:p>
          <a:p>
            <a:r>
              <a:rPr lang="de-DE" sz="1600" dirty="0"/>
              <a:t>Diese Sicherung dient also </a:t>
            </a:r>
            <a:r>
              <a:rPr lang="de-DE" sz="1600" b="1" dirty="0"/>
              <a:t>dem Absturzschutz</a:t>
            </a:r>
            <a:r>
              <a:rPr lang="de-DE" sz="1600" dirty="0"/>
              <a:t>, nicht dem Transport.</a:t>
            </a:r>
          </a:p>
          <a:p>
            <a:r>
              <a:rPr lang="de-DE" sz="1600" b="1" dirty="0"/>
              <a:t>Keine Meldepflicht</a:t>
            </a:r>
            <a:r>
              <a:rPr lang="de-DE" sz="1600" dirty="0"/>
              <a:t> bei der BG (solange niemand mit dem Kran gehoben oder bewegt wird).</a:t>
            </a:r>
          </a:p>
          <a:p>
            <a:r>
              <a:rPr lang="de-DE" sz="1600" dirty="0"/>
              <a:t>Grundlage: </a:t>
            </a:r>
            <a:r>
              <a:rPr lang="de-DE" sz="1600" b="1" dirty="0"/>
              <a:t>DGUV Regel 112-198/199</a:t>
            </a:r>
            <a:r>
              <a:rPr lang="de-DE" sz="1600" dirty="0"/>
              <a:t> (Benutzung von PSAgA), </a:t>
            </a:r>
            <a:r>
              <a:rPr lang="de-DE" sz="1600" b="1" dirty="0"/>
              <a:t>ArbSchG</a:t>
            </a:r>
            <a:r>
              <a:rPr lang="de-DE" sz="1600" dirty="0"/>
              <a:t> und </a:t>
            </a:r>
            <a:r>
              <a:rPr lang="de-DE" sz="1600" b="1" dirty="0"/>
              <a:t>BetrSichV</a:t>
            </a:r>
            <a:r>
              <a:rPr lang="de-DE" sz="1600" dirty="0"/>
              <a:t> (GBU erforderlich)</a:t>
            </a:r>
          </a:p>
          <a:p>
            <a:endParaRPr lang="de-DE" sz="800" dirty="0"/>
          </a:p>
          <a:p>
            <a:pPr marL="0" indent="0">
              <a:buNone/>
            </a:pPr>
            <a:r>
              <a:rPr lang="de-DE" sz="1800" b="1" dirty="0"/>
              <a:t>Personenbeförderung</a:t>
            </a:r>
          </a:p>
          <a:p>
            <a:r>
              <a:rPr lang="de-DE" sz="1600" b="1" dirty="0"/>
              <a:t>Ziel:</a:t>
            </a:r>
            <a:r>
              <a:rPr lang="de-DE" sz="1600" dirty="0"/>
              <a:t> Eine oder mehrere Personen werden </a:t>
            </a:r>
            <a:r>
              <a:rPr lang="de-DE" sz="1600" b="1" dirty="0"/>
              <a:t>mit dem Kran angehoben, abgesenkt oder verfahren</a:t>
            </a:r>
            <a:r>
              <a:rPr lang="de-DE" sz="1600" dirty="0"/>
              <a:t>, z. B. in einem </a:t>
            </a:r>
            <a:r>
              <a:rPr lang="de-DE" sz="1600" b="1" dirty="0"/>
              <a:t>Personenaufnahmemittel</a:t>
            </a:r>
            <a:r>
              <a:rPr lang="de-DE" sz="1600" dirty="0"/>
              <a:t> (Korb, Bühne o. Ä.).</a:t>
            </a:r>
          </a:p>
          <a:p>
            <a:r>
              <a:rPr lang="de-DE" sz="1600" dirty="0"/>
              <a:t>Das ist </a:t>
            </a:r>
            <a:r>
              <a:rPr lang="de-DE" sz="1600" b="1" dirty="0"/>
              <a:t>grundsätzlich verboten</a:t>
            </a:r>
            <a:r>
              <a:rPr lang="de-DE" sz="1600" dirty="0"/>
              <a:t>, außer:</a:t>
            </a:r>
          </a:p>
          <a:p>
            <a:pPr lvl="1"/>
            <a:r>
              <a:rPr lang="de-DE" sz="1400" dirty="0"/>
              <a:t>es </a:t>
            </a:r>
            <a:r>
              <a:rPr lang="de-DE" sz="1400" b="1" dirty="0"/>
              <a:t>gibt keine andere sichere Möglichkeit</a:t>
            </a:r>
            <a:r>
              <a:rPr lang="de-DE" sz="1400" dirty="0"/>
              <a:t> (z. B. Hubarbeitsbühne nicht einsetzbar)</a:t>
            </a:r>
          </a:p>
          <a:p>
            <a:pPr lvl="1"/>
            <a:r>
              <a:rPr lang="de-DE" sz="1400" dirty="0"/>
              <a:t>und es werden </a:t>
            </a:r>
            <a:r>
              <a:rPr lang="de-DE" sz="1400" b="1" dirty="0"/>
              <a:t>besondere Sicherheitsmaßnahmen</a:t>
            </a:r>
            <a:r>
              <a:rPr lang="de-DE" sz="1400" dirty="0"/>
              <a:t> getroffen (Sonderzulassung, Gefährdungsbeurteilung, Prüfungen usw.)</a:t>
            </a:r>
          </a:p>
          <a:p>
            <a:r>
              <a:rPr lang="de-DE" sz="1600" b="1" dirty="0"/>
              <a:t>Meldepflichtig</a:t>
            </a:r>
            <a:r>
              <a:rPr lang="de-DE" sz="1600" dirty="0"/>
              <a:t> an den </a:t>
            </a:r>
            <a:r>
              <a:rPr lang="de-DE" sz="1600" b="1" dirty="0"/>
              <a:t>zuständigen Unfallversicherungsträger (BG / UK)</a:t>
            </a:r>
            <a:r>
              <a:rPr lang="de-DE" sz="1600" dirty="0"/>
              <a:t>, meist </a:t>
            </a:r>
            <a:r>
              <a:rPr lang="de-DE" sz="1600" b="1" dirty="0"/>
              <a:t>mindestens 2 Wochen vorher</a:t>
            </a:r>
            <a:r>
              <a:rPr lang="de-DE" sz="1600" dirty="0"/>
              <a:t>.</a:t>
            </a:r>
          </a:p>
          <a:p>
            <a:r>
              <a:rPr lang="de-DE" sz="1600" dirty="0"/>
              <a:t>Grundlage: </a:t>
            </a:r>
            <a:r>
              <a:rPr lang="de-DE" sz="1600" b="1" dirty="0"/>
              <a:t>DGUV Vorschrift 52 „Krane“</a:t>
            </a:r>
            <a:r>
              <a:rPr lang="de-DE" sz="1600" dirty="0"/>
              <a:t>, § 46, </a:t>
            </a:r>
            <a:r>
              <a:rPr lang="de-DE" sz="1600" b="1" dirty="0"/>
              <a:t>DGUV Information 209-013 „Personen mit Kranen befördern“</a:t>
            </a:r>
            <a:endParaRPr lang="de-DE" sz="1600" dirty="0"/>
          </a:p>
          <a:p>
            <a:endParaRPr lang="de-DE" sz="1600" dirty="0"/>
          </a:p>
          <a:p>
            <a:endParaRPr lang="de-DE" dirty="0"/>
          </a:p>
        </p:txBody>
      </p:sp>
    </p:spTree>
    <p:extLst>
      <p:ext uri="{BB962C8B-B14F-4D97-AF65-F5344CB8AC3E}">
        <p14:creationId xmlns:p14="http://schemas.microsoft.com/office/powerpoint/2010/main" val="2527776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037D8-531F-92B9-8F5E-D06FEBCDCB6B}"/>
              </a:ext>
            </a:extLst>
          </p:cNvPr>
          <p:cNvSpPr>
            <a:spLocks noGrp="1"/>
          </p:cNvSpPr>
          <p:nvPr>
            <p:ph type="title"/>
          </p:nvPr>
        </p:nvSpPr>
        <p:spPr/>
        <p:txBody>
          <a:bodyPr/>
          <a:lstStyle/>
          <a:p>
            <a:r>
              <a:rPr lang="de-DE" dirty="0"/>
              <a:t>Grundlagen Gefährdungen durch Absturz</a:t>
            </a:r>
            <a:br>
              <a:rPr lang="de-DE" dirty="0"/>
            </a:br>
            <a:r>
              <a:rPr lang="de-DE" sz="2000" dirty="0">
                <a:solidFill>
                  <a:schemeClr val="accent2"/>
                </a:solidFill>
              </a:rPr>
              <a:t>ArbSchG, BetrSichV, ASR A2.1 </a:t>
            </a:r>
          </a:p>
        </p:txBody>
      </p:sp>
      <p:sp>
        <p:nvSpPr>
          <p:cNvPr id="3" name="Datumsplatzhalter 2">
            <a:extLst>
              <a:ext uri="{FF2B5EF4-FFF2-40B4-BE49-F238E27FC236}">
                <a16:creationId xmlns:a16="http://schemas.microsoft.com/office/drawing/2014/main" id="{CF33D2A2-F4DD-99ED-A901-CB0A82A0F1FC}"/>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8FD6ED04-93FD-62D4-0C06-3C3DFFEF09AE}"/>
              </a:ext>
            </a:extLst>
          </p:cNvPr>
          <p:cNvSpPr>
            <a:spLocks noGrp="1"/>
          </p:cNvSpPr>
          <p:nvPr>
            <p:ph type="sldNum" sz="quarter" idx="12"/>
          </p:nvPr>
        </p:nvSpPr>
        <p:spPr/>
        <p:txBody>
          <a:bodyPr/>
          <a:lstStyle/>
          <a:p>
            <a:fld id="{D42DA815-CE49-4499-B3BB-5F7C969A1704}" type="slidenum">
              <a:rPr lang="de-DE" smtClean="0"/>
              <a:pPr/>
              <a:t>4</a:t>
            </a:fld>
            <a:endParaRPr lang="de-DE" dirty="0"/>
          </a:p>
        </p:txBody>
      </p:sp>
      <p:sp>
        <p:nvSpPr>
          <p:cNvPr id="7" name="Textplatzhalter 6">
            <a:extLst>
              <a:ext uri="{FF2B5EF4-FFF2-40B4-BE49-F238E27FC236}">
                <a16:creationId xmlns:a16="http://schemas.microsoft.com/office/drawing/2014/main" id="{9189805F-2F75-D155-56B6-6D1503FA587C}"/>
              </a:ext>
            </a:extLst>
          </p:cNvPr>
          <p:cNvSpPr>
            <a:spLocks noGrp="1"/>
          </p:cNvSpPr>
          <p:nvPr>
            <p:ph type="body" sz="quarter" idx="13"/>
          </p:nvPr>
        </p:nvSpPr>
        <p:spPr>
          <a:xfrm>
            <a:off x="529169" y="1556792"/>
            <a:ext cx="11111447" cy="4536504"/>
          </a:xfrm>
          <a:ln>
            <a:noFill/>
          </a:ln>
        </p:spPr>
        <p:txBody>
          <a:bodyPr/>
          <a:lstStyle/>
          <a:p>
            <a:pPr marL="0" lvl="0" indent="0" eaLnBrk="0" hangingPunct="0">
              <a:spcBef>
                <a:spcPct val="0"/>
              </a:spcBef>
              <a:buClrTx/>
              <a:buNone/>
            </a:pPr>
            <a:r>
              <a:rPr lang="de-DE" b="1" dirty="0"/>
              <a:t>Eine Gefährdung durch Absturz liegt insbesondere bei Tätigkeiten </a:t>
            </a:r>
          </a:p>
          <a:p>
            <a:pPr marL="358775" indent="-358775" eaLnBrk="0" hangingPunct="0">
              <a:spcBef>
                <a:spcPct val="0"/>
              </a:spcBef>
              <a:buClrTx/>
            </a:pPr>
            <a:r>
              <a:rPr lang="de-DE" dirty="0">
                <a:solidFill>
                  <a:schemeClr val="accent2">
                    <a:lumMod val="40000"/>
                    <a:lumOff val="60000"/>
                  </a:schemeClr>
                </a:solidFill>
              </a:rPr>
              <a:t>innerhalb von 2 Metern zur Absturzkante </a:t>
            </a:r>
            <a:r>
              <a:rPr lang="de-DE" dirty="0"/>
              <a:t>und einer                                                                 </a:t>
            </a:r>
            <a:r>
              <a:rPr lang="de-DE" dirty="0">
                <a:solidFill>
                  <a:schemeClr val="accent3">
                    <a:lumMod val="50000"/>
                  </a:schemeClr>
                </a:solidFill>
              </a:rPr>
              <a:t>Absturzhöhe von mehr als 1 Meter</a:t>
            </a:r>
            <a:r>
              <a:rPr lang="de-DE" dirty="0"/>
              <a:t>,</a:t>
            </a:r>
          </a:p>
          <a:p>
            <a:pPr marL="358775" indent="-358775" eaLnBrk="0" hangingPunct="0">
              <a:spcBef>
                <a:spcPct val="0"/>
              </a:spcBef>
              <a:buClrTx/>
            </a:pPr>
            <a:r>
              <a:rPr lang="de-DE" dirty="0"/>
              <a:t>sowie bei der Möglichkeit des </a:t>
            </a:r>
            <a:r>
              <a:rPr lang="de-DE" u="sng" dirty="0">
                <a:solidFill>
                  <a:schemeClr val="accent5"/>
                </a:solidFill>
              </a:rPr>
              <a:t>Durchfallens oder Versinkens in Stoffe (z.B. Gärsubstrat)</a:t>
            </a:r>
            <a:r>
              <a:rPr lang="de-DE" dirty="0">
                <a:solidFill>
                  <a:schemeClr val="accent5"/>
                </a:solidFill>
              </a:rPr>
              <a:t> </a:t>
            </a:r>
            <a:r>
              <a:rPr lang="de-DE" dirty="0">
                <a:solidFill>
                  <a:schemeClr val="accent1"/>
                </a:solidFill>
              </a:rPr>
              <a:t>vor.</a:t>
            </a:r>
          </a:p>
          <a:p>
            <a:pPr marL="0" lvl="0" indent="0" eaLnBrk="0" hangingPunct="0">
              <a:spcBef>
                <a:spcPct val="0"/>
              </a:spcBef>
              <a:buClrTx/>
              <a:buNone/>
            </a:pPr>
            <a:endParaRPr lang="de-DE" altLang="de-DE" dirty="0">
              <a:solidFill>
                <a:schemeClr val="tx1"/>
              </a:solidFill>
            </a:endParaRPr>
          </a:p>
          <a:p>
            <a:pPr marL="0" lvl="0" indent="0" eaLnBrk="0" hangingPunct="0">
              <a:spcBef>
                <a:spcPct val="0"/>
              </a:spcBef>
              <a:buClrTx/>
              <a:buNone/>
            </a:pPr>
            <a:r>
              <a:rPr lang="de-DE" altLang="de-DE" b="1" dirty="0">
                <a:solidFill>
                  <a:schemeClr val="tx1"/>
                </a:solidFill>
              </a:rPr>
              <a:t>In der Gefährdungsbeurteilung müssen folgende Punkte Berücksichtigt werden:</a:t>
            </a:r>
          </a:p>
          <a:p>
            <a:pPr marL="358775" indent="-358775" eaLnBrk="0" hangingPunct="0">
              <a:spcBef>
                <a:spcPct val="0"/>
              </a:spcBef>
              <a:buClrTx/>
            </a:pPr>
            <a:r>
              <a:rPr lang="de-DE" sz="1800" dirty="0"/>
              <a:t>Absturzhöhe</a:t>
            </a:r>
          </a:p>
          <a:p>
            <a:pPr marL="358775" indent="-358775" eaLnBrk="0" hangingPunct="0">
              <a:spcBef>
                <a:spcPct val="0"/>
              </a:spcBef>
              <a:buClrTx/>
            </a:pPr>
            <a:r>
              <a:rPr lang="de-DE" sz="1800" dirty="0"/>
              <a:t>Art, Dauer der Tätigkeit, körperliche Belastung</a:t>
            </a:r>
          </a:p>
          <a:p>
            <a:pPr marL="358775" indent="-358775" eaLnBrk="0" hangingPunct="0">
              <a:spcBef>
                <a:spcPct val="0"/>
              </a:spcBef>
              <a:buClrTx/>
            </a:pPr>
            <a:r>
              <a:rPr lang="de-DE" sz="1800" dirty="0"/>
              <a:t>Abstand von der Absturzkante</a:t>
            </a:r>
          </a:p>
          <a:p>
            <a:pPr marL="358775" indent="-358775" eaLnBrk="0" hangingPunct="0">
              <a:spcBef>
                <a:spcPct val="0"/>
              </a:spcBef>
              <a:buClrTx/>
            </a:pPr>
            <a:r>
              <a:rPr lang="de-DE" sz="1800" dirty="0"/>
              <a:t>Beschaffenheit des Standplatzes (Neigungswinkel), der Standfläche (z.B. Rutschhemmung)</a:t>
            </a:r>
          </a:p>
          <a:p>
            <a:pPr marL="358775" indent="-358775" eaLnBrk="0" hangingPunct="0">
              <a:spcBef>
                <a:spcPct val="0"/>
              </a:spcBef>
              <a:buClrTx/>
            </a:pPr>
            <a:r>
              <a:rPr lang="de-DE" sz="1800" dirty="0"/>
              <a:t>Beschaffenheit der tiefer gelegenen Fläche, </a:t>
            </a:r>
            <a:r>
              <a:rPr lang="de-DE" sz="1600" dirty="0"/>
              <a:t>z.B. Beton (harter Aufschlag), Behälter mit Flüssigkeiten, Gegenstände oder Maschinen einschließlich deren bewegter Teile, etc.</a:t>
            </a:r>
          </a:p>
          <a:p>
            <a:pPr marL="358775" indent="-358775" eaLnBrk="0" hangingPunct="0">
              <a:spcBef>
                <a:spcPct val="0"/>
              </a:spcBef>
              <a:buClrTx/>
            </a:pPr>
            <a:r>
              <a:rPr lang="de-DE" sz="1800" dirty="0"/>
              <a:t>Beschaffenheit der Arbeitsumgebung und gefährdende äußere Einflüsse, </a:t>
            </a:r>
            <a:r>
              <a:rPr lang="de-DE" sz="1600" dirty="0"/>
              <a:t>z.B. Sichtverhältnisse, Erkennbarkeit (z.B. Beleuchtung, Tageszeit, Markierungen, etc.), Vibrationen, gleichgewichtsbeeinflussende Faktoren, Witterungseinflüsse (z.B. Wind, Eis und starker Schneefall)</a:t>
            </a:r>
          </a:p>
          <a:p>
            <a:pPr marL="358775" indent="-358775"/>
            <a:endParaRPr lang="de-DE" altLang="de-DE" sz="1800" dirty="0">
              <a:solidFill>
                <a:schemeClr val="accent5"/>
              </a:solidFill>
            </a:endParaRPr>
          </a:p>
          <a:p>
            <a:pPr marL="358775" indent="-358775"/>
            <a:endParaRPr lang="de-DE" altLang="de-DE" sz="1800" dirty="0">
              <a:solidFill>
                <a:schemeClr val="accent5"/>
              </a:solidFill>
            </a:endParaRPr>
          </a:p>
          <a:p>
            <a:pPr marL="358775" indent="-358775"/>
            <a:endParaRPr lang="de-DE" altLang="de-DE" sz="1800" dirty="0">
              <a:solidFill>
                <a:schemeClr val="accent5"/>
              </a:solidFill>
            </a:endParaRPr>
          </a:p>
          <a:p>
            <a:endParaRPr lang="de-DE" dirty="0"/>
          </a:p>
        </p:txBody>
      </p:sp>
      <p:cxnSp>
        <p:nvCxnSpPr>
          <p:cNvPr id="9" name="Gerader Verbinder 8">
            <a:extLst>
              <a:ext uri="{FF2B5EF4-FFF2-40B4-BE49-F238E27FC236}">
                <a16:creationId xmlns:a16="http://schemas.microsoft.com/office/drawing/2014/main" id="{E84A49B2-9AEB-4C21-8992-AE2DE627C3BD}"/>
              </a:ext>
            </a:extLst>
          </p:cNvPr>
          <p:cNvCxnSpPr>
            <a:cxnSpLocks/>
          </p:cNvCxnSpPr>
          <p:nvPr/>
        </p:nvCxnSpPr>
        <p:spPr bwMode="auto">
          <a:xfrm flipH="1">
            <a:off x="9457795" y="1196752"/>
            <a:ext cx="1462741" cy="0"/>
          </a:xfrm>
          <a:prstGeom prst="line">
            <a:avLst/>
          </a:prstGeom>
          <a:ln w="76200">
            <a:solidFill>
              <a:schemeClr val="accent2">
                <a:lumMod val="40000"/>
                <a:lumOff val="60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 name="Gerader Verbinder 12">
            <a:extLst>
              <a:ext uri="{FF2B5EF4-FFF2-40B4-BE49-F238E27FC236}">
                <a16:creationId xmlns:a16="http://schemas.microsoft.com/office/drawing/2014/main" id="{FE3442B5-9697-7C7D-E812-FA2A81FE9E02}"/>
              </a:ext>
            </a:extLst>
          </p:cNvPr>
          <p:cNvCxnSpPr>
            <a:cxnSpLocks/>
          </p:cNvCxnSpPr>
          <p:nvPr/>
        </p:nvCxnSpPr>
        <p:spPr bwMode="auto">
          <a:xfrm>
            <a:off x="9408368" y="1278546"/>
            <a:ext cx="0" cy="923747"/>
          </a:xfrm>
          <a:prstGeom prst="line">
            <a:avLst/>
          </a:prstGeom>
          <a:ln w="76200">
            <a:solidFill>
              <a:schemeClr val="accent3">
                <a:lumMod val="50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7" name="Gerader Verbinder 16">
            <a:extLst>
              <a:ext uri="{FF2B5EF4-FFF2-40B4-BE49-F238E27FC236}">
                <a16:creationId xmlns:a16="http://schemas.microsoft.com/office/drawing/2014/main" id="{7CD6D488-C91D-E2BF-FFB8-37B2F0FE812E}"/>
              </a:ext>
            </a:extLst>
          </p:cNvPr>
          <p:cNvCxnSpPr>
            <a:cxnSpLocks/>
          </p:cNvCxnSpPr>
          <p:nvPr/>
        </p:nvCxnSpPr>
        <p:spPr bwMode="auto">
          <a:xfrm>
            <a:off x="9480376" y="1278546"/>
            <a:ext cx="0" cy="936104"/>
          </a:xfrm>
          <a:prstGeom prst="line">
            <a:avLst/>
          </a:prstGeom>
          <a:ln w="762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Gerader Verbinder 18">
            <a:extLst>
              <a:ext uri="{FF2B5EF4-FFF2-40B4-BE49-F238E27FC236}">
                <a16:creationId xmlns:a16="http://schemas.microsoft.com/office/drawing/2014/main" id="{DF4B0441-59F9-8075-D4F1-4C08F397DC7A}"/>
              </a:ext>
            </a:extLst>
          </p:cNvPr>
          <p:cNvCxnSpPr>
            <a:cxnSpLocks/>
          </p:cNvCxnSpPr>
          <p:nvPr/>
        </p:nvCxnSpPr>
        <p:spPr bwMode="auto">
          <a:xfrm>
            <a:off x="7920913" y="2202293"/>
            <a:ext cx="1592560" cy="0"/>
          </a:xfrm>
          <a:prstGeom prst="line">
            <a:avLst/>
          </a:prstGeom>
          <a:ln w="762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Gerader Verbinder 22">
            <a:extLst>
              <a:ext uri="{FF2B5EF4-FFF2-40B4-BE49-F238E27FC236}">
                <a16:creationId xmlns:a16="http://schemas.microsoft.com/office/drawing/2014/main" id="{3FC44347-FA8D-2FCB-3AF0-6E49F58698BA}"/>
              </a:ext>
            </a:extLst>
          </p:cNvPr>
          <p:cNvCxnSpPr>
            <a:cxnSpLocks/>
          </p:cNvCxnSpPr>
          <p:nvPr/>
        </p:nvCxnSpPr>
        <p:spPr bwMode="auto">
          <a:xfrm flipH="1">
            <a:off x="9457357" y="1275974"/>
            <a:ext cx="1963936" cy="0"/>
          </a:xfrm>
          <a:prstGeom prst="line">
            <a:avLst/>
          </a:prstGeom>
          <a:ln w="7620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1" name="Grafik 30" descr="Mann mit einfarbiger Füllung">
            <a:extLst>
              <a:ext uri="{FF2B5EF4-FFF2-40B4-BE49-F238E27FC236}">
                <a16:creationId xmlns:a16="http://schemas.microsoft.com/office/drawing/2014/main" id="{69F2EDE5-5241-FDED-9AC4-38801629B0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31965" y="260648"/>
            <a:ext cx="914400" cy="914400"/>
          </a:xfrm>
          <a:prstGeom prst="rect">
            <a:avLst/>
          </a:prstGeom>
        </p:spPr>
      </p:pic>
      <p:sp>
        <p:nvSpPr>
          <p:cNvPr id="5" name="Geschweifte Klammer rechts 4">
            <a:extLst>
              <a:ext uri="{FF2B5EF4-FFF2-40B4-BE49-F238E27FC236}">
                <a16:creationId xmlns:a16="http://schemas.microsoft.com/office/drawing/2014/main" id="{4B9F6B71-7A97-38DD-3EE8-B2BE80910497}"/>
              </a:ext>
            </a:extLst>
          </p:cNvPr>
          <p:cNvSpPr/>
          <p:nvPr/>
        </p:nvSpPr>
        <p:spPr bwMode="auto">
          <a:xfrm>
            <a:off x="11424592" y="1628800"/>
            <a:ext cx="360040" cy="417356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accent5"/>
              </a:solidFill>
              <a:effectLst/>
              <a:latin typeface="Arial" charset="0"/>
              <a:ea typeface="ＭＳ Ｐゴシック" pitchFamily="1" charset="-128"/>
            </a:endParaRPr>
          </a:p>
        </p:txBody>
      </p:sp>
      <p:sp>
        <p:nvSpPr>
          <p:cNvPr id="6" name="Textfeld 5">
            <a:extLst>
              <a:ext uri="{FF2B5EF4-FFF2-40B4-BE49-F238E27FC236}">
                <a16:creationId xmlns:a16="http://schemas.microsoft.com/office/drawing/2014/main" id="{7DC613C1-F476-C3D7-21CF-9263C5877170}"/>
              </a:ext>
            </a:extLst>
          </p:cNvPr>
          <p:cNvSpPr txBox="1"/>
          <p:nvPr/>
        </p:nvSpPr>
        <p:spPr>
          <a:xfrm rot="16200000">
            <a:off x="10211199" y="3583759"/>
            <a:ext cx="3384375" cy="338554"/>
          </a:xfrm>
          <a:prstGeom prst="rect">
            <a:avLst/>
          </a:prstGeom>
          <a:noFill/>
        </p:spPr>
        <p:txBody>
          <a:bodyPr wrap="square" rtlCol="0">
            <a:spAutoFit/>
          </a:bodyPr>
          <a:lstStyle/>
          <a:p>
            <a:r>
              <a:rPr lang="de-DE" sz="1600" dirty="0">
                <a:solidFill>
                  <a:schemeClr val="accent5"/>
                </a:solidFill>
                <a:latin typeface="Arial" panose="020B0604020202020204" pitchFamily="34" charset="0"/>
                <a:cs typeface="Arial" panose="020B0604020202020204" pitchFamily="34" charset="0"/>
              </a:rPr>
              <a:t>Dokumentation der Überlegungen</a:t>
            </a:r>
          </a:p>
        </p:txBody>
      </p:sp>
    </p:spTree>
    <p:extLst>
      <p:ext uri="{BB962C8B-B14F-4D97-AF65-F5344CB8AC3E}">
        <p14:creationId xmlns:p14="http://schemas.microsoft.com/office/powerpoint/2010/main" val="2480508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C3202-E88F-C8B5-C7B7-FA8FE2F61E4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21545B9-7B55-E6EC-8570-DF834BE6ECCA}"/>
              </a:ext>
            </a:extLst>
          </p:cNvPr>
          <p:cNvSpPr>
            <a:spLocks noGrp="1"/>
          </p:cNvSpPr>
          <p:nvPr>
            <p:ph type="title"/>
          </p:nvPr>
        </p:nvSpPr>
        <p:spPr>
          <a:xfrm>
            <a:off x="529168" y="228600"/>
            <a:ext cx="9095224" cy="1143000"/>
          </a:xfrm>
        </p:spPr>
        <p:txBody>
          <a:bodyPr/>
          <a:lstStyle/>
          <a:p>
            <a:r>
              <a:rPr lang="de-DE" dirty="0"/>
              <a:t>Anforderungen an Kräne zur Personensicherung</a:t>
            </a:r>
            <a:br>
              <a:rPr lang="de-DE" dirty="0"/>
            </a:br>
            <a:r>
              <a:rPr lang="de-DE" sz="2000" dirty="0">
                <a:solidFill>
                  <a:schemeClr val="accent2"/>
                </a:solidFill>
              </a:rPr>
              <a:t>FBHM-100</a:t>
            </a:r>
          </a:p>
        </p:txBody>
      </p:sp>
      <p:sp>
        <p:nvSpPr>
          <p:cNvPr id="2" name="Datumsplatzhalter 1">
            <a:extLst>
              <a:ext uri="{FF2B5EF4-FFF2-40B4-BE49-F238E27FC236}">
                <a16:creationId xmlns:a16="http://schemas.microsoft.com/office/drawing/2014/main" id="{41D16C42-56F4-2742-DDD1-2BF9055AECD7}"/>
              </a:ext>
            </a:extLst>
          </p:cNvPr>
          <p:cNvSpPr>
            <a:spLocks noGrp="1"/>
          </p:cNvSpPr>
          <p:nvPr>
            <p:ph type="dt" sz="half" idx="10"/>
          </p:nvPr>
        </p:nvSpPr>
        <p:spPr/>
        <p:txBody>
          <a:bodyPr/>
          <a:lstStyle/>
          <a:p>
            <a:pPr>
              <a:defRPr/>
            </a:pPr>
            <a:r>
              <a:rPr lang="de-DE" dirty="0"/>
              <a:t>Schulung 2025/2026</a:t>
            </a:r>
          </a:p>
        </p:txBody>
      </p:sp>
      <p:sp>
        <p:nvSpPr>
          <p:cNvPr id="3" name="Foliennummernplatzhalter 2">
            <a:extLst>
              <a:ext uri="{FF2B5EF4-FFF2-40B4-BE49-F238E27FC236}">
                <a16:creationId xmlns:a16="http://schemas.microsoft.com/office/drawing/2014/main" id="{2987B06A-4535-98AE-48F3-EE1E895F7015}"/>
              </a:ext>
            </a:extLst>
          </p:cNvPr>
          <p:cNvSpPr>
            <a:spLocks noGrp="1"/>
          </p:cNvSpPr>
          <p:nvPr>
            <p:ph type="sldNum" sz="quarter" idx="12"/>
          </p:nvPr>
        </p:nvSpPr>
        <p:spPr/>
        <p:txBody>
          <a:bodyPr/>
          <a:lstStyle/>
          <a:p>
            <a:pPr algn="r">
              <a:defRPr/>
            </a:pPr>
            <a:fld id="{42020CB9-598F-41BD-B058-380FB38EF93E}" type="slidenum">
              <a:rPr lang="de-DE" smtClean="0"/>
              <a:pPr algn="r">
                <a:defRPr/>
              </a:pPr>
              <a:t>40</a:t>
            </a:fld>
            <a:endParaRPr lang="de-DE" dirty="0"/>
          </a:p>
        </p:txBody>
      </p:sp>
      <p:sp>
        <p:nvSpPr>
          <p:cNvPr id="5" name="Textplatzhalter 4">
            <a:extLst>
              <a:ext uri="{FF2B5EF4-FFF2-40B4-BE49-F238E27FC236}">
                <a16:creationId xmlns:a16="http://schemas.microsoft.com/office/drawing/2014/main" id="{2AA66660-CA4A-416B-C9A1-0D0B11C06425}"/>
              </a:ext>
            </a:extLst>
          </p:cNvPr>
          <p:cNvSpPr>
            <a:spLocks noGrp="1"/>
          </p:cNvSpPr>
          <p:nvPr>
            <p:ph type="body" sz="quarter" idx="13"/>
          </p:nvPr>
        </p:nvSpPr>
        <p:spPr>
          <a:xfrm>
            <a:off x="529166" y="1484784"/>
            <a:ext cx="8255134" cy="5072608"/>
          </a:xfrm>
        </p:spPr>
        <p:txBody>
          <a:bodyPr/>
          <a:lstStyle/>
          <a:p>
            <a:pPr marL="0" indent="0">
              <a:buNone/>
            </a:pPr>
            <a:r>
              <a:rPr lang="de-DE" b="1" dirty="0"/>
              <a:t>Grundlagen zur Verwendung von Kränen</a:t>
            </a:r>
          </a:p>
          <a:p>
            <a:r>
              <a:rPr lang="de-DE" sz="1600" dirty="0">
                <a:solidFill>
                  <a:schemeClr val="accent5"/>
                </a:solidFill>
              </a:rPr>
              <a:t>Kräne dürfen zur Absturzsicherung nur im begründeten Einzelfall genutzt werden –dieser ist in der Gefährdungsbeurteilung zu begründen und zu dokumentieren! </a:t>
            </a:r>
          </a:p>
          <a:p>
            <a:r>
              <a:rPr lang="de-DE" sz="1600" dirty="0">
                <a:solidFill>
                  <a:schemeClr val="accent5"/>
                </a:solidFill>
              </a:rPr>
              <a:t>Die Personensicherung und Befestigen der Last gleichzeitig im Lasthaken ist verboten. </a:t>
            </a:r>
          </a:p>
          <a:p>
            <a:pPr marL="0" indent="0">
              <a:buNone/>
            </a:pPr>
            <a:endParaRPr lang="de-DE" sz="800" b="1" dirty="0"/>
          </a:p>
          <a:p>
            <a:pPr marL="0" indent="0">
              <a:buNone/>
            </a:pPr>
            <a:r>
              <a:rPr lang="de-DE" b="1" dirty="0"/>
              <a:t>Anforderungen an den Kran</a:t>
            </a:r>
          </a:p>
          <a:p>
            <a:r>
              <a:rPr lang="de-DE" altLang="de-DE" sz="1600" dirty="0"/>
              <a:t>EG-Konformitätserklärung und CE-Kennzeichnung</a:t>
            </a:r>
          </a:p>
          <a:p>
            <a:r>
              <a:rPr lang="de-DE" altLang="de-DE" sz="1600" dirty="0"/>
              <a:t>Zugelassen für die Personensicherung</a:t>
            </a:r>
          </a:p>
          <a:p>
            <a:r>
              <a:rPr lang="de-DE" sz="1600" dirty="0"/>
              <a:t>Bewegung des Kranes nur mit max. 0,40 m/s (Hub-, Fahr-, Drehbewegungen)</a:t>
            </a:r>
          </a:p>
          <a:p>
            <a:r>
              <a:rPr lang="de-DE" sz="1600" dirty="0"/>
              <a:t>Mindesttragfähigkeit von 600 kg am Anschlagpunkt in allen Auslegerstellungen</a:t>
            </a:r>
          </a:p>
          <a:p>
            <a:r>
              <a:rPr lang="de-DE" sz="1600" dirty="0"/>
              <a:t>Standsicherheitsüberwachung und Lasthalteventile </a:t>
            </a:r>
          </a:p>
          <a:p>
            <a:r>
              <a:rPr lang="de-DE" sz="1600" dirty="0"/>
              <a:t>Freier Fall darf technisch nicht möglich sein</a:t>
            </a:r>
          </a:p>
          <a:p>
            <a:r>
              <a:rPr lang="de-DE" sz="1600" dirty="0">
                <a:solidFill>
                  <a:srgbClr val="0082B0"/>
                </a:solidFill>
              </a:rPr>
              <a:t>Bei Tätigkeiten mit möglicher gefährlicher explosionsfähiger Atmosphäre muss der Kran geerdet (Potentialausgleich) sein</a:t>
            </a:r>
          </a:p>
          <a:p>
            <a:r>
              <a:rPr lang="de-DE" altLang="de-DE" sz="1600" dirty="0">
                <a:solidFill>
                  <a:schemeClr val="accent1"/>
                </a:solidFill>
              </a:rPr>
              <a:t>Mind. alle 12 Monate von einer ZÜS (Zugelassene Überwachungsstelle) geprüft</a:t>
            </a:r>
          </a:p>
          <a:p>
            <a:pPr marL="0" indent="0">
              <a:buNone/>
            </a:pPr>
            <a:r>
              <a:rPr lang="de-DE" sz="1600" dirty="0">
                <a:sym typeface="Wingdings" panose="05000000000000000000" pitchFamily="2" charset="2"/>
              </a:rPr>
              <a:t></a:t>
            </a:r>
            <a:r>
              <a:rPr lang="de-DE" sz="1600" dirty="0"/>
              <a:t> siehe auch </a:t>
            </a:r>
            <a:r>
              <a:rPr lang="de-DE" sz="1600" u="sng" dirty="0">
                <a:hlinkClick r:id="rId3"/>
              </a:rPr>
              <a:t>FBHM-100 „Personensicherung am Kran – Handlungshilfe für Betreiber“</a:t>
            </a:r>
            <a:endParaRPr lang="de-DE" sz="1600" dirty="0"/>
          </a:p>
          <a:p>
            <a:endParaRPr lang="de-DE" sz="1600" dirty="0"/>
          </a:p>
        </p:txBody>
      </p:sp>
      <p:pic>
        <p:nvPicPr>
          <p:cNvPr id="7" name="Grafik 6">
            <a:extLst>
              <a:ext uri="{FF2B5EF4-FFF2-40B4-BE49-F238E27FC236}">
                <a16:creationId xmlns:a16="http://schemas.microsoft.com/office/drawing/2014/main" id="{F580F951-B6A5-4922-7C6C-B9718D74D38B}"/>
              </a:ext>
            </a:extLst>
          </p:cNvPr>
          <p:cNvPicPr>
            <a:picLocks noChangeAspect="1"/>
          </p:cNvPicPr>
          <p:nvPr/>
        </p:nvPicPr>
        <p:blipFill>
          <a:blip r:embed="rId4"/>
          <a:stretch>
            <a:fillRect/>
          </a:stretch>
        </p:blipFill>
        <p:spPr>
          <a:xfrm>
            <a:off x="8745766" y="1469637"/>
            <a:ext cx="3256262" cy="4341683"/>
          </a:xfrm>
          <a:prstGeom prst="rect">
            <a:avLst/>
          </a:prstGeom>
          <a:ln>
            <a:solidFill>
              <a:schemeClr val="accent1"/>
            </a:solidFill>
          </a:ln>
        </p:spPr>
      </p:pic>
      <p:sp>
        <p:nvSpPr>
          <p:cNvPr id="6" name="Textfeld 5">
            <a:extLst>
              <a:ext uri="{FF2B5EF4-FFF2-40B4-BE49-F238E27FC236}">
                <a16:creationId xmlns:a16="http://schemas.microsoft.com/office/drawing/2014/main" id="{D4091DE6-7871-48D3-FA5F-F29B1E106E7F}"/>
              </a:ext>
            </a:extLst>
          </p:cNvPr>
          <p:cNvSpPr txBox="1"/>
          <p:nvPr/>
        </p:nvSpPr>
        <p:spPr>
          <a:xfrm>
            <a:off x="9624392" y="5890007"/>
            <a:ext cx="1492716" cy="246221"/>
          </a:xfrm>
          <a:prstGeom prst="rect">
            <a:avLst/>
          </a:prstGeom>
          <a:noFill/>
        </p:spPr>
        <p:txBody>
          <a:bodyPr wrap="none" rtlCol="0">
            <a:spAutoFit/>
          </a:bodyPr>
          <a:lstStyle/>
          <a:p>
            <a:r>
              <a:rPr lang="de-DE" sz="1000" dirty="0">
                <a:solidFill>
                  <a:schemeClr val="accent1"/>
                </a:solidFill>
                <a:latin typeface="Arial" panose="020B0604020202020204" pitchFamily="34" charset="0"/>
                <a:cs typeface="Arial" panose="020B0604020202020204" pitchFamily="34" charset="0"/>
              </a:rPr>
              <a:t>Quelle Bilder: </a:t>
            </a:r>
            <a:r>
              <a:rPr lang="de-DE" sz="1000" dirty="0">
                <a:solidFill>
                  <a:schemeClr val="accent1"/>
                </a:solidFill>
              </a:rPr>
              <a:t>FBHM-100</a:t>
            </a:r>
            <a:endParaRPr lang="de-DE" sz="1000" dirty="0">
              <a:solidFill>
                <a:schemeClr val="accent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AA645825-E5E5-D1D7-D3E5-14FE0158BE7B}"/>
              </a:ext>
            </a:extLst>
          </p:cNvPr>
          <p:cNvSpPr txBox="1"/>
          <p:nvPr/>
        </p:nvSpPr>
        <p:spPr>
          <a:xfrm>
            <a:off x="1559496" y="6172429"/>
            <a:ext cx="9937104" cy="584775"/>
          </a:xfrm>
          <a:prstGeom prst="rect">
            <a:avLst/>
          </a:prstGeom>
          <a:noFill/>
        </p:spPr>
        <p:txBody>
          <a:bodyPr wrap="square" rtlCol="0">
            <a:spAutoFit/>
          </a:bodyPr>
          <a:lstStyle/>
          <a:p>
            <a:pPr algn="ctr"/>
            <a:r>
              <a:rPr lang="de-DE" sz="1600" dirty="0">
                <a:solidFill>
                  <a:schemeClr val="accent5"/>
                </a:solidFill>
                <a:latin typeface="Arial" panose="020B0604020202020204" pitchFamily="34" charset="0"/>
                <a:cs typeface="Arial" panose="020B0604020202020204" pitchFamily="34" charset="0"/>
                <a:sym typeface="Wingdings" panose="05000000000000000000" pitchFamily="2" charset="2"/>
              </a:rPr>
              <a:t> </a:t>
            </a:r>
            <a:r>
              <a:rPr lang="de-DE" sz="1600" dirty="0">
                <a:solidFill>
                  <a:schemeClr val="accent5"/>
                </a:solidFill>
                <a:latin typeface="Arial" panose="020B0604020202020204" pitchFamily="34" charset="0"/>
                <a:cs typeface="Arial" panose="020B0604020202020204" pitchFamily="34" charset="0"/>
              </a:rPr>
              <a:t>Hohe Anforderungen an die Erstellung der anlassbezogenen Gefährdungsbeurteilung und die Abstimmung der beteiligten Unternehmen!</a:t>
            </a:r>
          </a:p>
        </p:txBody>
      </p:sp>
    </p:spTree>
    <p:extLst>
      <p:ext uri="{BB962C8B-B14F-4D97-AF65-F5344CB8AC3E}">
        <p14:creationId xmlns:p14="http://schemas.microsoft.com/office/powerpoint/2010/main" val="2117176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607637C-FB4E-9873-5708-DAF42C5BDD44}"/>
              </a:ext>
            </a:extLst>
          </p:cNvPr>
          <p:cNvSpPr>
            <a:spLocks noGrp="1"/>
          </p:cNvSpPr>
          <p:nvPr>
            <p:ph type="title"/>
          </p:nvPr>
        </p:nvSpPr>
        <p:spPr>
          <a:xfrm>
            <a:off x="529168" y="228600"/>
            <a:ext cx="9959320" cy="1143000"/>
          </a:xfrm>
        </p:spPr>
        <p:txBody>
          <a:bodyPr/>
          <a:lstStyle/>
          <a:p>
            <a:r>
              <a:rPr lang="de-DE" sz="2400" dirty="0"/>
              <a:t>Anforderungen an den Anschlagpunkt am Kran bei der Personensicherung</a:t>
            </a:r>
            <a:br>
              <a:rPr lang="de-DE" dirty="0"/>
            </a:br>
            <a:r>
              <a:rPr lang="de-DE" sz="2000" dirty="0">
                <a:solidFill>
                  <a:schemeClr val="accent2"/>
                </a:solidFill>
              </a:rPr>
              <a:t>FBHM-100</a:t>
            </a:r>
            <a:endParaRPr lang="de-DE" sz="2000" dirty="0"/>
          </a:p>
        </p:txBody>
      </p:sp>
      <p:sp>
        <p:nvSpPr>
          <p:cNvPr id="2" name="Datumsplatzhalter 1">
            <a:extLst>
              <a:ext uri="{FF2B5EF4-FFF2-40B4-BE49-F238E27FC236}">
                <a16:creationId xmlns:a16="http://schemas.microsoft.com/office/drawing/2014/main" id="{343F53BA-4910-627A-0160-4CFA28B00748}"/>
              </a:ext>
            </a:extLst>
          </p:cNvPr>
          <p:cNvSpPr>
            <a:spLocks noGrp="1"/>
          </p:cNvSpPr>
          <p:nvPr>
            <p:ph type="dt" sz="half" idx="10"/>
          </p:nvPr>
        </p:nvSpPr>
        <p:spPr/>
        <p:txBody>
          <a:bodyPr/>
          <a:lstStyle/>
          <a:p>
            <a:pPr>
              <a:defRPr/>
            </a:pPr>
            <a:r>
              <a:rPr lang="de-DE"/>
              <a:t>Schulung 2025/2026</a:t>
            </a:r>
            <a:endParaRPr lang="de-DE" dirty="0"/>
          </a:p>
        </p:txBody>
      </p:sp>
      <p:sp>
        <p:nvSpPr>
          <p:cNvPr id="3" name="Foliennummernplatzhalter 2">
            <a:extLst>
              <a:ext uri="{FF2B5EF4-FFF2-40B4-BE49-F238E27FC236}">
                <a16:creationId xmlns:a16="http://schemas.microsoft.com/office/drawing/2014/main" id="{44CE82C4-3656-AE71-129D-D5000C7EB6D9}"/>
              </a:ext>
            </a:extLst>
          </p:cNvPr>
          <p:cNvSpPr>
            <a:spLocks noGrp="1"/>
          </p:cNvSpPr>
          <p:nvPr>
            <p:ph type="sldNum" sz="quarter" idx="12"/>
          </p:nvPr>
        </p:nvSpPr>
        <p:spPr/>
        <p:txBody>
          <a:bodyPr/>
          <a:lstStyle/>
          <a:p>
            <a:pPr algn="r">
              <a:defRPr/>
            </a:pPr>
            <a:fld id="{42020CB9-598F-41BD-B058-380FB38EF93E}" type="slidenum">
              <a:rPr lang="de-DE" smtClean="0"/>
              <a:pPr algn="r">
                <a:defRPr/>
              </a:pPr>
              <a:t>41</a:t>
            </a:fld>
            <a:endParaRPr lang="de-DE" dirty="0"/>
          </a:p>
        </p:txBody>
      </p:sp>
      <p:sp>
        <p:nvSpPr>
          <p:cNvPr id="5" name="Textplatzhalter 4">
            <a:extLst>
              <a:ext uri="{FF2B5EF4-FFF2-40B4-BE49-F238E27FC236}">
                <a16:creationId xmlns:a16="http://schemas.microsoft.com/office/drawing/2014/main" id="{D168B046-E07C-B40D-7EEB-C78C8BC5E1D7}"/>
              </a:ext>
            </a:extLst>
          </p:cNvPr>
          <p:cNvSpPr>
            <a:spLocks noGrp="1"/>
          </p:cNvSpPr>
          <p:nvPr>
            <p:ph type="body" sz="quarter" idx="13"/>
          </p:nvPr>
        </p:nvSpPr>
        <p:spPr>
          <a:xfrm>
            <a:off x="529166" y="1556792"/>
            <a:ext cx="11275186" cy="5072608"/>
          </a:xfrm>
        </p:spPr>
        <p:txBody>
          <a:bodyPr/>
          <a:lstStyle/>
          <a:p>
            <a:pPr marL="0" indent="0">
              <a:buNone/>
            </a:pPr>
            <a:r>
              <a:rPr lang="de-DE" b="1" dirty="0"/>
              <a:t>Beispiel für eine mögliche Personensicherung am Kran:</a:t>
            </a:r>
          </a:p>
          <a:p>
            <a:r>
              <a:rPr lang="de-DE" sz="1600" dirty="0"/>
              <a:t>Folgende Anschlagpunkte sind möglich</a:t>
            </a:r>
          </a:p>
          <a:p>
            <a:pPr marL="457200" lvl="1" indent="0">
              <a:buNone/>
            </a:pPr>
            <a:r>
              <a:rPr lang="de-DE" sz="1600" dirty="0"/>
              <a:t>1. Anschlageinrichtung an der Krankonstruktion </a:t>
            </a:r>
          </a:p>
          <a:p>
            <a:pPr marL="457200" lvl="1" indent="0">
              <a:buNone/>
            </a:pPr>
            <a:r>
              <a:rPr lang="de-DE" sz="1600" dirty="0"/>
              <a:t>2. Unterflasche des Kranhubwerks </a:t>
            </a:r>
          </a:p>
          <a:p>
            <a:pPr marL="457200" lvl="1" indent="0">
              <a:buNone/>
            </a:pPr>
            <a:r>
              <a:rPr lang="de-DE" sz="1600" dirty="0"/>
              <a:t>3. Lasthaken des Kranhubwerks (mit Hakenmaul)</a:t>
            </a:r>
          </a:p>
          <a:p>
            <a:pPr marL="150912" lvl="1" indent="-150912">
              <a:buClr>
                <a:srgbClr val="007FAC"/>
              </a:buClr>
              <a:buFont typeface="Arial" pitchFamily="34" charset="0"/>
              <a:buChar char="•"/>
            </a:pPr>
            <a:r>
              <a:rPr lang="de-DE" sz="1600" dirty="0">
                <a:solidFill>
                  <a:srgbClr val="0082B0"/>
                </a:solidFill>
              </a:rPr>
              <a:t>Höhensicherungsgerät (HSG) nach DIN EN 360 in Verbindung mit Auffanggurt nach DIN EN 361 </a:t>
            </a:r>
          </a:p>
          <a:p>
            <a:pPr marL="150912" lvl="1" indent="-150912">
              <a:buClr>
                <a:srgbClr val="007FAC"/>
              </a:buClr>
              <a:buFont typeface="Arial" pitchFamily="34" charset="0"/>
              <a:buChar char="•"/>
            </a:pPr>
            <a:r>
              <a:rPr lang="de-DE" sz="1600" dirty="0">
                <a:solidFill>
                  <a:srgbClr val="0082B0"/>
                </a:solidFill>
              </a:rPr>
              <a:t>Verbindungsmittel des HSG muss für die zu erwartende Kantenbeanspruchung geeignet sein </a:t>
            </a:r>
          </a:p>
          <a:p>
            <a:pPr marL="150912" lvl="1" indent="-150912">
              <a:buClr>
                <a:srgbClr val="007FAC"/>
              </a:buClr>
              <a:buFont typeface="Arial" pitchFamily="34" charset="0"/>
              <a:buChar char="•"/>
            </a:pPr>
            <a:r>
              <a:rPr lang="de-DE" sz="1600" dirty="0">
                <a:solidFill>
                  <a:srgbClr val="0082B0"/>
                </a:solidFill>
              </a:rPr>
              <a:t>Verbindungsmittel muss 2 Meter länger, als die für die Personensicherung erforderliche Auszugslänge sein</a:t>
            </a:r>
          </a:p>
          <a:p>
            <a:pPr marL="150912" lvl="1" indent="-150912">
              <a:buClr>
                <a:srgbClr val="007FAC"/>
              </a:buClr>
              <a:buFont typeface="Arial" pitchFamily="34" charset="0"/>
              <a:buChar char="•"/>
            </a:pPr>
            <a:r>
              <a:rPr lang="de-DE" sz="1600" dirty="0">
                <a:solidFill>
                  <a:srgbClr val="0082B0"/>
                </a:solidFill>
              </a:rPr>
              <a:t>Anschlagpunkt muss öl- und fettfrei sein und darf keine scharfen Kanten haben </a:t>
            </a:r>
          </a:p>
          <a:p>
            <a:pPr marL="150912" lvl="1" indent="-150912">
              <a:buClr>
                <a:srgbClr val="007FAC"/>
              </a:buClr>
              <a:buFont typeface="Arial" pitchFamily="34" charset="0"/>
              <a:buChar char="•"/>
            </a:pPr>
            <a:r>
              <a:rPr lang="de-DE" sz="1600" dirty="0">
                <a:solidFill>
                  <a:srgbClr val="0082B0"/>
                </a:solidFill>
              </a:rPr>
              <a:t>HSG wird mit einem Anschlagverbindungsmittel gemäß DIN EN 795 befestigt, hierzu zählen z. B.: Rundschlinge/Anschlagseil mit Stahleinlage, Bandschlinge (Bandschlinge wird mit Ankerstich befestigt) </a:t>
            </a:r>
          </a:p>
          <a:p>
            <a:pPr marL="150912" lvl="1" indent="-150912">
              <a:buClr>
                <a:srgbClr val="007FAC"/>
              </a:buClr>
              <a:buFont typeface="Arial" pitchFamily="34" charset="0"/>
              <a:buChar char="•"/>
            </a:pPr>
            <a:r>
              <a:rPr lang="de-DE" sz="1600" dirty="0">
                <a:solidFill>
                  <a:srgbClr val="0082B0"/>
                </a:solidFill>
              </a:rPr>
              <a:t>Als Verbindungselemente werden ausschließlich Stahlkarabiner nach DIN EN 362 mit „</a:t>
            </a:r>
            <a:r>
              <a:rPr lang="de-DE" sz="1600" dirty="0" err="1">
                <a:solidFill>
                  <a:srgbClr val="0082B0"/>
                </a:solidFill>
              </a:rPr>
              <a:t>TripleLock</a:t>
            </a:r>
            <a:r>
              <a:rPr lang="de-DE" sz="1600" dirty="0">
                <a:solidFill>
                  <a:srgbClr val="0082B0"/>
                </a:solidFill>
              </a:rPr>
              <a:t>“- Funktion verwendet</a:t>
            </a:r>
          </a:p>
          <a:p>
            <a:pPr marL="150912" lvl="1" indent="-150912">
              <a:buClr>
                <a:srgbClr val="007FAC"/>
              </a:buClr>
              <a:buFont typeface="Arial" pitchFamily="34" charset="0"/>
              <a:buChar char="•"/>
            </a:pPr>
            <a:r>
              <a:rPr lang="de-DE" sz="1600" dirty="0">
                <a:solidFill>
                  <a:srgbClr val="0082B0"/>
                </a:solidFill>
              </a:rPr>
              <a:t>Textile Bestandteile sind gegen Fette, Öle und sonstige aggressive Stoffe geschützt</a:t>
            </a:r>
          </a:p>
          <a:p>
            <a:pPr marL="150912" lvl="1" indent="-150912">
              <a:buClr>
                <a:srgbClr val="007FAC"/>
              </a:buClr>
              <a:buFont typeface="Arial" pitchFamily="34" charset="0"/>
              <a:buChar char="•"/>
            </a:pPr>
            <a:r>
              <a:rPr lang="de-DE" sz="1600" dirty="0">
                <a:solidFill>
                  <a:srgbClr val="0082B0"/>
                </a:solidFill>
              </a:rPr>
              <a:t>Die Pendelsturzgefahr ist minimiert. Dazu wird die Anschlagmöglichkeit so positioniert, dass sich das daran befestigte HSG möglichst hoch und lotrecht über der zu sichernden Person befindet</a:t>
            </a:r>
          </a:p>
        </p:txBody>
      </p:sp>
      <p:sp>
        <p:nvSpPr>
          <p:cNvPr id="8" name="Geschweifte Klammer rechts 7">
            <a:extLst>
              <a:ext uri="{FF2B5EF4-FFF2-40B4-BE49-F238E27FC236}">
                <a16:creationId xmlns:a16="http://schemas.microsoft.com/office/drawing/2014/main" id="{3D9CA29A-FB6E-31CF-1973-7B7E8B166685}"/>
              </a:ext>
            </a:extLst>
          </p:cNvPr>
          <p:cNvSpPr/>
          <p:nvPr/>
        </p:nvSpPr>
        <p:spPr bwMode="auto">
          <a:xfrm>
            <a:off x="6096000" y="2276872"/>
            <a:ext cx="144016" cy="792088"/>
          </a:xfrm>
          <a:prstGeom prst="rightBrace">
            <a:avLst/>
          </a:prstGeom>
          <a:no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9" name="Textfeld 8">
            <a:extLst>
              <a:ext uri="{FF2B5EF4-FFF2-40B4-BE49-F238E27FC236}">
                <a16:creationId xmlns:a16="http://schemas.microsoft.com/office/drawing/2014/main" id="{8814F96D-A918-6EA7-FC91-BC4A658494A8}"/>
              </a:ext>
            </a:extLst>
          </p:cNvPr>
          <p:cNvSpPr txBox="1"/>
          <p:nvPr/>
        </p:nvSpPr>
        <p:spPr>
          <a:xfrm>
            <a:off x="6240016" y="2503639"/>
            <a:ext cx="4752528" cy="338554"/>
          </a:xfrm>
          <a:prstGeom prst="rect">
            <a:avLst/>
          </a:prstGeom>
          <a:noFill/>
        </p:spPr>
        <p:txBody>
          <a:bodyPr wrap="square" rtlCol="0">
            <a:spAutoFit/>
          </a:bodyPr>
          <a:lstStyle/>
          <a:p>
            <a:r>
              <a:rPr lang="de-DE" sz="1600" dirty="0">
                <a:solidFill>
                  <a:schemeClr val="accent5"/>
                </a:solidFill>
                <a:latin typeface="+mn-lt"/>
              </a:rPr>
              <a:t>Ausführung siehe FBHM-100</a:t>
            </a:r>
          </a:p>
        </p:txBody>
      </p:sp>
    </p:spTree>
    <p:extLst>
      <p:ext uri="{BB962C8B-B14F-4D97-AF65-F5344CB8AC3E}">
        <p14:creationId xmlns:p14="http://schemas.microsoft.com/office/powerpoint/2010/main" val="3547959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03527-F973-DE67-9901-24A866092DAE}"/>
              </a:ext>
            </a:extLst>
          </p:cNvPr>
          <p:cNvSpPr>
            <a:spLocks noGrp="1"/>
          </p:cNvSpPr>
          <p:nvPr>
            <p:ph type="title"/>
          </p:nvPr>
        </p:nvSpPr>
        <p:spPr>
          <a:xfrm>
            <a:off x="529168" y="228600"/>
            <a:ext cx="9095224" cy="1143000"/>
          </a:xfrm>
        </p:spPr>
        <p:txBody>
          <a:bodyPr/>
          <a:lstStyle/>
          <a:p>
            <a:r>
              <a:rPr lang="de-DE" dirty="0"/>
              <a:t>Wann und wie darf man Personen am Kran sichern?</a:t>
            </a:r>
            <a:br>
              <a:rPr lang="de-DE" dirty="0"/>
            </a:br>
            <a:r>
              <a:rPr lang="de-DE" sz="2000" dirty="0">
                <a:solidFill>
                  <a:schemeClr val="accent2"/>
                </a:solidFill>
              </a:rPr>
              <a:t>FBHM-100</a:t>
            </a:r>
            <a:endParaRPr lang="de-DE" dirty="0"/>
          </a:p>
        </p:txBody>
      </p:sp>
      <p:sp>
        <p:nvSpPr>
          <p:cNvPr id="3" name="Datumsplatzhalter 2">
            <a:extLst>
              <a:ext uri="{FF2B5EF4-FFF2-40B4-BE49-F238E27FC236}">
                <a16:creationId xmlns:a16="http://schemas.microsoft.com/office/drawing/2014/main" id="{88C41EDA-D4AB-5B14-0BF6-A7A0548EFAF1}"/>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30FAA91A-5A52-F264-8195-CADE80F1F85F}"/>
              </a:ext>
            </a:extLst>
          </p:cNvPr>
          <p:cNvSpPr>
            <a:spLocks noGrp="1"/>
          </p:cNvSpPr>
          <p:nvPr>
            <p:ph type="sldNum" sz="quarter" idx="12"/>
          </p:nvPr>
        </p:nvSpPr>
        <p:spPr/>
        <p:txBody>
          <a:bodyPr/>
          <a:lstStyle/>
          <a:p>
            <a:fld id="{D42DA815-CE49-4499-B3BB-5F7C969A1704}" type="slidenum">
              <a:rPr lang="de-DE" smtClean="0"/>
              <a:pPr/>
              <a:t>42</a:t>
            </a:fld>
            <a:endParaRPr lang="de-DE" dirty="0"/>
          </a:p>
        </p:txBody>
      </p:sp>
      <p:sp>
        <p:nvSpPr>
          <p:cNvPr id="5" name="Textplatzhalter 4">
            <a:extLst>
              <a:ext uri="{FF2B5EF4-FFF2-40B4-BE49-F238E27FC236}">
                <a16:creationId xmlns:a16="http://schemas.microsoft.com/office/drawing/2014/main" id="{154B79F3-8900-6586-DF65-0B06D2503840}"/>
              </a:ext>
            </a:extLst>
          </p:cNvPr>
          <p:cNvSpPr>
            <a:spLocks noGrp="1"/>
          </p:cNvSpPr>
          <p:nvPr>
            <p:ph type="body" sz="quarter" idx="13"/>
          </p:nvPr>
        </p:nvSpPr>
        <p:spPr/>
        <p:txBody>
          <a:bodyPr/>
          <a:lstStyle/>
          <a:p>
            <a:pPr marL="0" indent="0">
              <a:buNone/>
            </a:pPr>
            <a:r>
              <a:rPr lang="de-DE" sz="1800" b="1" dirty="0"/>
              <a:t>Wichtige Vorgaben:</a:t>
            </a:r>
            <a:endParaRPr lang="de-DE" sz="1800" dirty="0"/>
          </a:p>
          <a:p>
            <a:r>
              <a:rPr lang="de-DE" sz="1600" dirty="0"/>
              <a:t>Der Kran muss bei der Personensicherung stillgesetzt sein</a:t>
            </a:r>
          </a:p>
          <a:p>
            <a:r>
              <a:rPr lang="de-DE" sz="1600" dirty="0"/>
              <a:t>Der Steuerstand des Krans muss dauerhaft besetzt sein</a:t>
            </a:r>
          </a:p>
          <a:p>
            <a:r>
              <a:rPr lang="de-DE" sz="1600" dirty="0"/>
              <a:t>Kommunikation und Sichtkontakt müssen gegeben sein</a:t>
            </a:r>
          </a:p>
          <a:p>
            <a:r>
              <a:rPr lang="de-DE" sz="1600" dirty="0"/>
              <a:t>Windgeschwindigkeiten muss &lt;8 m/s sein</a:t>
            </a:r>
          </a:p>
          <a:p>
            <a:endParaRPr lang="de-DE" sz="1800" dirty="0"/>
          </a:p>
          <a:p>
            <a:pPr marL="0" indent="0">
              <a:buNone/>
            </a:pPr>
            <a:r>
              <a:rPr lang="de-DE" sz="1800" b="1" dirty="0"/>
              <a:t>Ausdrücklich verboten sind</a:t>
            </a:r>
            <a:endParaRPr lang="de-DE" b="1" dirty="0"/>
          </a:p>
          <a:p>
            <a:r>
              <a:rPr lang="de-DE" sz="1600" dirty="0"/>
              <a:t>die Personensicherung und gleichzeitiger Lastentransport/ Mitfahren auf der Last</a:t>
            </a:r>
          </a:p>
          <a:p>
            <a:r>
              <a:rPr lang="de-DE" sz="1600" dirty="0"/>
              <a:t>das Befördern/Verheben der am Kran gesicherten Person vom und zum Arbeitsplatz</a:t>
            </a:r>
          </a:p>
          <a:p>
            <a:r>
              <a:rPr lang="de-DE" sz="1600" dirty="0"/>
              <a:t>das Bedienen des Krans durch die daran gesicherte Person</a:t>
            </a:r>
          </a:p>
          <a:p>
            <a:r>
              <a:rPr lang="de-DE" sz="1600" dirty="0"/>
              <a:t>die Durchführung der Arbeiten </a:t>
            </a:r>
            <a:r>
              <a:rPr lang="de-DE" sz="1600" dirty="0">
                <a:solidFill>
                  <a:schemeClr val="accent5"/>
                </a:solidFill>
              </a:rPr>
              <a:t>durch die aufsichtführende Person selbst </a:t>
            </a:r>
          </a:p>
          <a:p>
            <a:endParaRPr lang="de-DE" sz="1600" dirty="0">
              <a:solidFill>
                <a:schemeClr val="accent5"/>
              </a:solidFill>
            </a:endParaRPr>
          </a:p>
          <a:p>
            <a:pPr marL="0" indent="0">
              <a:buNone/>
            </a:pPr>
            <a:r>
              <a:rPr lang="de-DE" sz="1600" dirty="0">
                <a:solidFill>
                  <a:schemeClr val="accent5"/>
                </a:solidFill>
              </a:rPr>
              <a:t>Es handelt sich hier um ein gefährliches Arbeitsverfahren, das nur unter Aufsicht durchgeführt werden darf!!</a:t>
            </a:r>
          </a:p>
          <a:p>
            <a:pPr marL="0" indent="0">
              <a:buNone/>
            </a:pPr>
            <a:endParaRPr lang="de-DE" sz="1800" dirty="0"/>
          </a:p>
        </p:txBody>
      </p:sp>
    </p:spTree>
    <p:extLst>
      <p:ext uri="{BB962C8B-B14F-4D97-AF65-F5344CB8AC3E}">
        <p14:creationId xmlns:p14="http://schemas.microsoft.com/office/powerpoint/2010/main" val="925047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73602-2D9A-BB61-C6F4-A7F4DB11F9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7C1DCC-BCF9-2084-6C3E-89FC08DB72A2}"/>
              </a:ext>
            </a:extLst>
          </p:cNvPr>
          <p:cNvSpPr>
            <a:spLocks noGrp="1"/>
          </p:cNvSpPr>
          <p:nvPr>
            <p:ph type="title"/>
          </p:nvPr>
        </p:nvSpPr>
        <p:spPr>
          <a:xfrm>
            <a:off x="529168" y="228600"/>
            <a:ext cx="8735184" cy="1143000"/>
          </a:xfrm>
        </p:spPr>
        <p:txBody>
          <a:bodyPr/>
          <a:lstStyle/>
          <a:p>
            <a:r>
              <a:rPr lang="de-DE" dirty="0"/>
              <a:t>Prüfungen und Qualifikationen - Kran</a:t>
            </a:r>
            <a:br>
              <a:rPr lang="de-DE" dirty="0"/>
            </a:br>
            <a:r>
              <a:rPr lang="de-DE" sz="2000" dirty="0">
                <a:solidFill>
                  <a:schemeClr val="accent2"/>
                </a:solidFill>
              </a:rPr>
              <a:t>DGUV Regel 112-198, DGUV Vorschrift 52, DGUV Vorschrift 54</a:t>
            </a:r>
          </a:p>
        </p:txBody>
      </p:sp>
      <p:sp>
        <p:nvSpPr>
          <p:cNvPr id="3" name="Datumsplatzhalter 2">
            <a:extLst>
              <a:ext uri="{FF2B5EF4-FFF2-40B4-BE49-F238E27FC236}">
                <a16:creationId xmlns:a16="http://schemas.microsoft.com/office/drawing/2014/main" id="{36E31ADE-15AD-E75A-7E6C-1F32B16AEFCB}"/>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AE87CFEE-1CDB-8EED-B946-45BB5E6D4AC5}"/>
              </a:ext>
            </a:extLst>
          </p:cNvPr>
          <p:cNvSpPr>
            <a:spLocks noGrp="1"/>
          </p:cNvSpPr>
          <p:nvPr>
            <p:ph type="sldNum" sz="quarter" idx="12"/>
          </p:nvPr>
        </p:nvSpPr>
        <p:spPr/>
        <p:txBody>
          <a:bodyPr/>
          <a:lstStyle/>
          <a:p>
            <a:fld id="{D42DA815-CE49-4499-B3BB-5F7C969A1704}" type="slidenum">
              <a:rPr lang="de-DE" smtClean="0"/>
              <a:pPr/>
              <a:t>43</a:t>
            </a:fld>
            <a:endParaRPr lang="de-DE" dirty="0"/>
          </a:p>
        </p:txBody>
      </p:sp>
      <p:sp>
        <p:nvSpPr>
          <p:cNvPr id="5" name="Textplatzhalter 4">
            <a:extLst>
              <a:ext uri="{FF2B5EF4-FFF2-40B4-BE49-F238E27FC236}">
                <a16:creationId xmlns:a16="http://schemas.microsoft.com/office/drawing/2014/main" id="{75CCCB9B-FCD9-067E-0F10-683C36377A21}"/>
              </a:ext>
            </a:extLst>
          </p:cNvPr>
          <p:cNvSpPr>
            <a:spLocks noGrp="1"/>
          </p:cNvSpPr>
          <p:nvPr>
            <p:ph type="body" sz="quarter" idx="13"/>
          </p:nvPr>
        </p:nvSpPr>
        <p:spPr>
          <a:xfrm>
            <a:off x="529166" y="1484784"/>
            <a:ext cx="11399481" cy="4968552"/>
          </a:xfrm>
        </p:spPr>
        <p:txBody>
          <a:bodyPr/>
          <a:lstStyle/>
          <a:p>
            <a:pPr marL="0" indent="0">
              <a:buNone/>
            </a:pPr>
            <a:r>
              <a:rPr lang="de-DE" sz="1800" b="1" u="sng" dirty="0">
                <a:solidFill>
                  <a:schemeClr val="accent5"/>
                </a:solidFill>
              </a:rPr>
              <a:t>Sicht- und Funktionsprüfung </a:t>
            </a:r>
            <a:r>
              <a:rPr lang="de-DE" sz="1800" b="1" dirty="0"/>
              <a:t>(Bediener)</a:t>
            </a:r>
            <a:endParaRPr lang="de-DE" sz="1800" dirty="0"/>
          </a:p>
          <a:p>
            <a:pPr lvl="0"/>
            <a:r>
              <a:rPr lang="de-DE" sz="1600" dirty="0"/>
              <a:t>Arbeitstäglich</a:t>
            </a:r>
          </a:p>
          <a:p>
            <a:pPr lvl="0"/>
            <a:endParaRPr lang="de-DE" sz="600" b="1" dirty="0"/>
          </a:p>
          <a:p>
            <a:pPr marL="0" lvl="0" indent="0">
              <a:buNone/>
            </a:pPr>
            <a:r>
              <a:rPr lang="de-DE" sz="1800" b="1" dirty="0"/>
              <a:t>Was wird geprüft?</a:t>
            </a:r>
            <a:endParaRPr lang="de-DE" sz="1800" dirty="0"/>
          </a:p>
          <a:p>
            <a:r>
              <a:rPr lang="de-DE" sz="1600" dirty="0"/>
              <a:t>Sichtkontrolle auf Schäden </a:t>
            </a:r>
          </a:p>
          <a:p>
            <a:r>
              <a:rPr lang="de-DE" sz="1600" dirty="0"/>
              <a:t>Funktion der Steuerung und Sicherheitsfunktionen</a:t>
            </a:r>
          </a:p>
          <a:p>
            <a:r>
              <a:rPr lang="de-DE" sz="1600" dirty="0"/>
              <a:t>Ausreichende Betriebsflüssigkeiten, Batteriestand / Kraftstoff</a:t>
            </a:r>
          </a:p>
          <a:p>
            <a:r>
              <a:rPr lang="de-DE" sz="1600" dirty="0"/>
              <a:t>Bremsen, Hupe, Beleuchtung (falls vorhanden)</a:t>
            </a:r>
          </a:p>
          <a:p>
            <a:endParaRPr lang="de-DE" sz="800" dirty="0"/>
          </a:p>
          <a:p>
            <a:pPr marL="0" indent="0">
              <a:buNone/>
            </a:pPr>
            <a:r>
              <a:rPr lang="de-DE" sz="1800" b="1" u="sng" dirty="0">
                <a:solidFill>
                  <a:schemeClr val="accent5"/>
                </a:solidFill>
              </a:rPr>
              <a:t>Wiederkehrende Prüfungen des Krans gemäß DGUV Vorschrift 52 und DGUV Vorschrift 54 – jährlich</a:t>
            </a:r>
          </a:p>
          <a:p>
            <a:pPr marL="0" indent="0">
              <a:buNone/>
            </a:pPr>
            <a:endParaRPr lang="de-DE" sz="800" u="sng" dirty="0">
              <a:solidFill>
                <a:schemeClr val="accent5"/>
              </a:solidFill>
              <a:sym typeface="Wingdings" panose="05000000000000000000" pitchFamily="2" charset="2"/>
            </a:endParaRPr>
          </a:p>
          <a:p>
            <a:pPr>
              <a:buFont typeface="Wingdings" panose="05000000000000000000" pitchFamily="2" charset="2"/>
              <a:buChar char="è"/>
            </a:pPr>
            <a:r>
              <a:rPr lang="de-DE" sz="1800" u="sng" dirty="0">
                <a:solidFill>
                  <a:schemeClr val="accent5"/>
                </a:solidFill>
              </a:rPr>
              <a:t>Qualifikation für das Führen des Krans:  </a:t>
            </a:r>
            <a:r>
              <a:rPr lang="de-DE" sz="1800" dirty="0">
                <a:sym typeface="Wingdings" panose="05000000000000000000" pitchFamily="2" charset="2"/>
              </a:rPr>
              <a:t>Peron ist mind. 18 Jahre alt</a:t>
            </a:r>
            <a:r>
              <a:rPr lang="de-DE" sz="1800" dirty="0"/>
              <a:t>, körperlich und geistig für diese Tätigkeit geeignet, hat einen Kranführerschein (DGUV Grundsatz 309-003) und ist zusätzlich im Umgang mit genau diesem Kran unterwiesen. Diese Unterweisung ist mind. jährlich aufzufrischen.</a:t>
            </a:r>
          </a:p>
          <a:p>
            <a:pPr marL="0" indent="0">
              <a:buNone/>
            </a:pPr>
            <a:endParaRPr lang="de-DE" sz="800" dirty="0"/>
          </a:p>
          <a:p>
            <a:pPr marL="0" indent="0">
              <a:buNone/>
            </a:pPr>
            <a:r>
              <a:rPr lang="de-DE" sz="1800" u="sng" dirty="0">
                <a:solidFill>
                  <a:schemeClr val="accent5"/>
                </a:solidFill>
                <a:sym typeface="Wingdings" panose="05000000000000000000" pitchFamily="2" charset="2"/>
              </a:rPr>
              <a:t> </a:t>
            </a:r>
            <a:r>
              <a:rPr lang="de-DE" sz="1800" u="sng" dirty="0">
                <a:solidFill>
                  <a:schemeClr val="accent5"/>
                </a:solidFill>
              </a:rPr>
              <a:t>Qualifikation für die Personenaufnahme mit dem Kran</a:t>
            </a:r>
            <a:r>
              <a:rPr lang="de-DE" sz="1800" dirty="0">
                <a:solidFill>
                  <a:schemeClr val="accent5"/>
                </a:solidFill>
              </a:rPr>
              <a:t>: </a:t>
            </a:r>
            <a:r>
              <a:rPr lang="de-DE" sz="1800" dirty="0">
                <a:solidFill>
                  <a:schemeClr val="accent1"/>
                </a:solidFill>
              </a:rPr>
              <a:t>Es ist eine zusätzliche Unterweisung bezüglich PSAgA und Personenrettung erforderlich</a:t>
            </a:r>
            <a:r>
              <a:rPr lang="de-DE" sz="1600" dirty="0">
                <a:solidFill>
                  <a:schemeClr val="accent1"/>
                </a:solidFill>
              </a:rPr>
              <a:t>.</a:t>
            </a:r>
          </a:p>
          <a:p>
            <a:pPr marL="0" indent="0">
              <a:buNone/>
            </a:pPr>
            <a:endParaRPr lang="de-DE" sz="1600" b="1" u="sng" dirty="0">
              <a:solidFill>
                <a:schemeClr val="accent5"/>
              </a:solidFill>
            </a:endParaRPr>
          </a:p>
          <a:p>
            <a:endParaRPr lang="de-DE" sz="1800" dirty="0"/>
          </a:p>
        </p:txBody>
      </p:sp>
      <p:sp>
        <p:nvSpPr>
          <p:cNvPr id="24" name="Geschweifte Klammer rechts 23">
            <a:extLst>
              <a:ext uri="{FF2B5EF4-FFF2-40B4-BE49-F238E27FC236}">
                <a16:creationId xmlns:a16="http://schemas.microsoft.com/office/drawing/2014/main" id="{A4C2709C-E3A9-CA3E-A2D2-A15C6690AE83}"/>
              </a:ext>
            </a:extLst>
          </p:cNvPr>
          <p:cNvSpPr/>
          <p:nvPr/>
        </p:nvSpPr>
        <p:spPr bwMode="auto">
          <a:xfrm rot="19324773">
            <a:off x="9430355" y="1408285"/>
            <a:ext cx="720080" cy="2427974"/>
          </a:xfrm>
          <a:prstGeom prst="rightBrac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25" name="Textfeld 24">
            <a:extLst>
              <a:ext uri="{FF2B5EF4-FFF2-40B4-BE49-F238E27FC236}">
                <a16:creationId xmlns:a16="http://schemas.microsoft.com/office/drawing/2014/main" id="{25ECCF82-4FAB-0DEC-EEEC-BE855489BE26}"/>
              </a:ext>
            </a:extLst>
          </p:cNvPr>
          <p:cNvSpPr txBox="1"/>
          <p:nvPr/>
        </p:nvSpPr>
        <p:spPr>
          <a:xfrm>
            <a:off x="9523472" y="1700808"/>
            <a:ext cx="2919317" cy="584775"/>
          </a:xfrm>
          <a:prstGeom prst="rect">
            <a:avLst/>
          </a:prstGeom>
          <a:noFill/>
        </p:spPr>
        <p:txBody>
          <a:bodyPr wrap="square" rtlCol="0">
            <a:spAutoFit/>
          </a:bodyPr>
          <a:lstStyle/>
          <a:p>
            <a:r>
              <a:rPr lang="de-DE" sz="1600" dirty="0">
                <a:solidFill>
                  <a:schemeClr val="accent5"/>
                </a:solidFill>
                <a:latin typeface="Arial" panose="020B0604020202020204" pitchFamily="34" charset="0"/>
                <a:cs typeface="Arial" panose="020B0604020202020204" pitchFamily="34" charset="0"/>
              </a:rPr>
              <a:t>Alle Prüfungen sind im Prüfbuch zu dokumentieren</a:t>
            </a:r>
          </a:p>
        </p:txBody>
      </p:sp>
      <p:pic>
        <p:nvPicPr>
          <p:cNvPr id="6" name="Grafik 5" descr="Kran sichert Person auf Dach einer Biogasanlage ohne Arbeitskorb">
            <a:extLst>
              <a:ext uri="{FF2B5EF4-FFF2-40B4-BE49-F238E27FC236}">
                <a16:creationId xmlns:a16="http://schemas.microsoft.com/office/drawing/2014/main" id="{757EA532-E389-BFEE-8661-3448A74AE6D2}"/>
              </a:ext>
            </a:extLst>
          </p:cNvPr>
          <p:cNvPicPr>
            <a:picLocks noChangeAspect="1"/>
          </p:cNvPicPr>
          <p:nvPr/>
        </p:nvPicPr>
        <p:blipFill>
          <a:blip r:embed="rId2"/>
          <a:srcRect r="28322"/>
          <a:stretch>
            <a:fillRect/>
          </a:stretch>
        </p:blipFill>
        <p:spPr>
          <a:xfrm>
            <a:off x="6968113" y="1552281"/>
            <a:ext cx="1629546" cy="2273424"/>
          </a:xfrm>
          <a:prstGeom prst="rect">
            <a:avLst/>
          </a:prstGeom>
        </p:spPr>
      </p:pic>
    </p:spTree>
    <p:extLst>
      <p:ext uri="{BB962C8B-B14F-4D97-AF65-F5344CB8AC3E}">
        <p14:creationId xmlns:p14="http://schemas.microsoft.com/office/powerpoint/2010/main" val="670555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B8572-EBBC-B8BB-07F7-9763D7B892EC}"/>
              </a:ext>
            </a:extLst>
          </p:cNvPr>
          <p:cNvSpPr>
            <a:spLocks noGrp="1"/>
          </p:cNvSpPr>
          <p:nvPr>
            <p:ph type="title"/>
          </p:nvPr>
        </p:nvSpPr>
        <p:spPr>
          <a:xfrm>
            <a:off x="529170" y="228600"/>
            <a:ext cx="9239237" cy="1143000"/>
          </a:xfrm>
        </p:spPr>
        <p:txBody>
          <a:bodyPr/>
          <a:lstStyle/>
          <a:p>
            <a:r>
              <a:rPr lang="de-DE" dirty="0"/>
              <a:t>Autokrane und richtiges Anschlagen von Lasten</a:t>
            </a:r>
            <a:br>
              <a:rPr lang="de-DE" dirty="0"/>
            </a:br>
            <a:r>
              <a:rPr lang="de-DE" sz="2000" dirty="0">
                <a:solidFill>
                  <a:schemeClr val="accent2"/>
                </a:solidFill>
              </a:rPr>
              <a:t>Bausteine der BG Bau</a:t>
            </a:r>
            <a:endParaRPr lang="de-DE" sz="2000" dirty="0"/>
          </a:p>
        </p:txBody>
      </p:sp>
      <p:sp>
        <p:nvSpPr>
          <p:cNvPr id="3" name="Datumsplatzhalter 2">
            <a:extLst>
              <a:ext uri="{FF2B5EF4-FFF2-40B4-BE49-F238E27FC236}">
                <a16:creationId xmlns:a16="http://schemas.microsoft.com/office/drawing/2014/main" id="{70D6945C-A673-058B-C3E8-1D6FE34E0F84}"/>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7038A6EE-625F-5BBA-E61F-BFEA2AD1AA9C}"/>
              </a:ext>
            </a:extLst>
          </p:cNvPr>
          <p:cNvSpPr>
            <a:spLocks noGrp="1"/>
          </p:cNvSpPr>
          <p:nvPr>
            <p:ph type="sldNum" sz="quarter" idx="12"/>
          </p:nvPr>
        </p:nvSpPr>
        <p:spPr/>
        <p:txBody>
          <a:bodyPr/>
          <a:lstStyle/>
          <a:p>
            <a:fld id="{D42DA815-CE49-4499-B3BB-5F7C969A1704}" type="slidenum">
              <a:rPr lang="de-DE" smtClean="0"/>
              <a:pPr/>
              <a:t>44</a:t>
            </a:fld>
            <a:endParaRPr lang="de-DE" dirty="0"/>
          </a:p>
        </p:txBody>
      </p:sp>
      <p:sp>
        <p:nvSpPr>
          <p:cNvPr id="5" name="Textplatzhalter 4">
            <a:extLst>
              <a:ext uri="{FF2B5EF4-FFF2-40B4-BE49-F238E27FC236}">
                <a16:creationId xmlns:a16="http://schemas.microsoft.com/office/drawing/2014/main" id="{AAD02DA8-25A0-9DF8-9962-A56A09E4C20D}"/>
              </a:ext>
            </a:extLst>
          </p:cNvPr>
          <p:cNvSpPr>
            <a:spLocks noGrp="1"/>
          </p:cNvSpPr>
          <p:nvPr>
            <p:ph type="body" sz="quarter" idx="13"/>
          </p:nvPr>
        </p:nvSpPr>
        <p:spPr>
          <a:xfrm>
            <a:off x="529170" y="1556792"/>
            <a:ext cx="6070886" cy="4536504"/>
          </a:xfrm>
        </p:spPr>
        <p:txBody>
          <a:bodyPr/>
          <a:lstStyle/>
          <a:p>
            <a:pPr marL="0" indent="0">
              <a:buNone/>
            </a:pPr>
            <a:r>
              <a:rPr lang="de-DE" sz="1600" b="1" dirty="0"/>
              <a:t>Autokrane</a:t>
            </a:r>
          </a:p>
          <a:p>
            <a:pPr marL="0" indent="0">
              <a:buNone/>
            </a:pPr>
            <a:r>
              <a:rPr lang="de-DE" sz="1600" b="1" dirty="0"/>
              <a:t>Quelle: </a:t>
            </a:r>
            <a:r>
              <a:rPr lang="de-DE" sz="1600" dirty="0">
                <a:hlinkClick r:id="rId2"/>
              </a:rPr>
              <a:t>Autokrane </a:t>
            </a:r>
            <a:endParaRPr lang="de-DE" sz="1600" dirty="0"/>
          </a:p>
          <a:p>
            <a:pPr marL="0" indent="0">
              <a:buNone/>
            </a:pPr>
            <a:r>
              <a:rPr lang="de-DE" sz="1600" b="1" dirty="0"/>
              <a:t>Baustein - Arbeitsmittel B 215</a:t>
            </a:r>
            <a:br>
              <a:rPr lang="de-DE" sz="1600" dirty="0"/>
            </a:br>
            <a:r>
              <a:rPr lang="de-DE" sz="1600" dirty="0"/>
              <a:t>Stand 07/2021</a:t>
            </a:r>
            <a:br>
              <a:rPr lang="de-DE" sz="1600" dirty="0"/>
            </a:br>
            <a:r>
              <a:rPr lang="de-DE" sz="1600" dirty="0"/>
              <a:t>Herausgeber: BG BAU</a:t>
            </a:r>
          </a:p>
          <a:p>
            <a:pPr marL="0" indent="0">
              <a:buNone/>
            </a:pPr>
            <a:endParaRPr lang="de-DE" sz="1600" b="1" dirty="0"/>
          </a:p>
          <a:p>
            <a:pPr marL="0" indent="0">
              <a:buNone/>
            </a:pPr>
            <a:r>
              <a:rPr lang="de-DE" sz="1600" b="1" dirty="0"/>
              <a:t>Richtiges Anschlagen von Lasten</a:t>
            </a:r>
          </a:p>
          <a:p>
            <a:pPr marL="0" indent="0">
              <a:buNone/>
            </a:pPr>
            <a:r>
              <a:rPr lang="de-DE" sz="1600" dirty="0"/>
              <a:t>Quelle: </a:t>
            </a:r>
            <a:r>
              <a:rPr lang="de-DE" sz="1600" dirty="0">
                <a:hlinkClick r:id="rId3"/>
              </a:rPr>
              <a:t>Richtiges Anschlagen von Lasten </a:t>
            </a:r>
            <a:endParaRPr lang="de-DE" sz="1600" dirty="0"/>
          </a:p>
          <a:p>
            <a:pPr marL="0" indent="0">
              <a:buNone/>
            </a:pPr>
            <a:r>
              <a:rPr lang="de-DE" sz="1600" dirty="0"/>
              <a:t>Baustein - Arbeitsmittel | sehen + verstehen B 161-1</a:t>
            </a:r>
            <a:br>
              <a:rPr lang="de-DE" sz="1600" dirty="0"/>
            </a:br>
            <a:r>
              <a:rPr lang="de-DE" sz="1600" dirty="0"/>
              <a:t>Stand 01/2018</a:t>
            </a:r>
            <a:br>
              <a:rPr lang="de-DE" sz="1600" dirty="0"/>
            </a:br>
            <a:r>
              <a:rPr lang="de-DE" sz="1600" dirty="0"/>
              <a:t>Herausgeber: BG BAU</a:t>
            </a:r>
          </a:p>
          <a:p>
            <a:pPr marL="0" indent="0">
              <a:buNone/>
            </a:pPr>
            <a:endParaRPr lang="de-DE" sz="1600" dirty="0"/>
          </a:p>
          <a:p>
            <a:pPr marL="0" indent="0">
              <a:buNone/>
            </a:pPr>
            <a:r>
              <a:rPr lang="de-DE" sz="1600" b="1" dirty="0"/>
              <a:t>Anschlagen von Lasten Anschlagmittel</a:t>
            </a:r>
          </a:p>
          <a:p>
            <a:pPr marL="0" indent="0">
              <a:buNone/>
            </a:pPr>
            <a:r>
              <a:rPr lang="de-DE" sz="1600" dirty="0"/>
              <a:t>Quelle: </a:t>
            </a:r>
            <a:r>
              <a:rPr lang="de-DE" sz="1600" dirty="0">
                <a:hlinkClick r:id="rId4"/>
              </a:rPr>
              <a:t>Anschlagen von Lasten Anschlagmittel</a:t>
            </a:r>
            <a:endParaRPr lang="de-DE" sz="1600" dirty="0"/>
          </a:p>
          <a:p>
            <a:pPr marL="0" indent="0">
              <a:buNone/>
            </a:pPr>
            <a:r>
              <a:rPr lang="de-DE" sz="1600" dirty="0"/>
              <a:t>Baustein - Arbeitsmittel B 164</a:t>
            </a:r>
            <a:br>
              <a:rPr lang="de-DE" sz="1600" dirty="0"/>
            </a:br>
            <a:r>
              <a:rPr lang="de-DE" sz="1600" dirty="0"/>
              <a:t>Stand 07/2021</a:t>
            </a:r>
            <a:br>
              <a:rPr lang="de-DE" sz="1600" dirty="0"/>
            </a:br>
            <a:r>
              <a:rPr lang="de-DE" sz="1600" dirty="0"/>
              <a:t>Herausgeber: BG BAU</a:t>
            </a:r>
          </a:p>
          <a:p>
            <a:pPr marL="0" indent="0">
              <a:buNone/>
            </a:pPr>
            <a:endParaRPr lang="de-DE" sz="1600" dirty="0"/>
          </a:p>
        </p:txBody>
      </p:sp>
      <p:pic>
        <p:nvPicPr>
          <p:cNvPr id="7" name="Grafik 6">
            <a:extLst>
              <a:ext uri="{FF2B5EF4-FFF2-40B4-BE49-F238E27FC236}">
                <a16:creationId xmlns:a16="http://schemas.microsoft.com/office/drawing/2014/main" id="{C9E70F02-2D95-3CDC-AD6F-61EF75979446}"/>
              </a:ext>
            </a:extLst>
          </p:cNvPr>
          <p:cNvPicPr>
            <a:picLocks noChangeAspect="1"/>
          </p:cNvPicPr>
          <p:nvPr/>
        </p:nvPicPr>
        <p:blipFill>
          <a:blip r:embed="rId5"/>
          <a:srcRect l="31691" t="11837" r="32281" b="8566"/>
          <a:stretch>
            <a:fillRect/>
          </a:stretch>
        </p:blipFill>
        <p:spPr>
          <a:xfrm>
            <a:off x="7176120" y="1268760"/>
            <a:ext cx="4663046" cy="5580367"/>
          </a:xfrm>
          <a:prstGeom prst="rect">
            <a:avLst/>
          </a:prstGeom>
        </p:spPr>
      </p:pic>
      <p:sp>
        <p:nvSpPr>
          <p:cNvPr id="6" name="Textfeld 5">
            <a:extLst>
              <a:ext uri="{FF2B5EF4-FFF2-40B4-BE49-F238E27FC236}">
                <a16:creationId xmlns:a16="http://schemas.microsoft.com/office/drawing/2014/main" id="{B4D30FE3-42F9-4BEF-8575-BD3EDF26418C}"/>
              </a:ext>
            </a:extLst>
          </p:cNvPr>
          <p:cNvSpPr txBox="1"/>
          <p:nvPr/>
        </p:nvSpPr>
        <p:spPr>
          <a:xfrm>
            <a:off x="8003022" y="1022539"/>
            <a:ext cx="4412208" cy="246221"/>
          </a:xfrm>
          <a:prstGeom prst="rect">
            <a:avLst/>
          </a:prstGeom>
          <a:noFill/>
        </p:spPr>
        <p:txBody>
          <a:bodyPr wrap="square" rtlCol="0">
            <a:spAutoFit/>
          </a:bodyPr>
          <a:lstStyle/>
          <a:p>
            <a:r>
              <a:rPr lang="de-DE" sz="1000" dirty="0">
                <a:solidFill>
                  <a:srgbClr val="0082B0"/>
                </a:solidFill>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3"/>
              </a:rPr>
              <a:t>Richtiges Anschlagen von Lasten | BG BAU </a:t>
            </a:r>
            <a:endParaRPr lang="de-DE" sz="1000" dirty="0">
              <a:solidFill>
                <a:srgbClr val="0082B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117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EE7D5-3BC2-00DF-A283-AD25A7D49F09}"/>
              </a:ext>
            </a:extLst>
          </p:cNvPr>
          <p:cNvSpPr>
            <a:spLocks noGrp="1"/>
          </p:cNvSpPr>
          <p:nvPr>
            <p:ph type="title"/>
          </p:nvPr>
        </p:nvSpPr>
        <p:spPr/>
        <p:txBody>
          <a:bodyPr/>
          <a:lstStyle/>
          <a:p>
            <a:r>
              <a:rPr lang="de-DE" dirty="0"/>
              <a:t>Beauftragung Kranführer</a:t>
            </a:r>
            <a:br>
              <a:rPr lang="de-DE" dirty="0"/>
            </a:br>
            <a:r>
              <a:rPr lang="de-DE" sz="2000" dirty="0">
                <a:solidFill>
                  <a:schemeClr val="accent2"/>
                </a:solidFill>
              </a:rPr>
              <a:t>Bausteine der BG Bau</a:t>
            </a:r>
            <a:endParaRPr lang="de-DE" dirty="0"/>
          </a:p>
        </p:txBody>
      </p:sp>
      <p:sp>
        <p:nvSpPr>
          <p:cNvPr id="3" name="Datumsplatzhalter 2">
            <a:extLst>
              <a:ext uri="{FF2B5EF4-FFF2-40B4-BE49-F238E27FC236}">
                <a16:creationId xmlns:a16="http://schemas.microsoft.com/office/drawing/2014/main" id="{B1CF2BA0-5BBD-438E-F6AE-067E99AC6408}"/>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AB49393C-3F45-E656-17A6-2D6EE129BD3D}"/>
              </a:ext>
            </a:extLst>
          </p:cNvPr>
          <p:cNvSpPr>
            <a:spLocks noGrp="1"/>
          </p:cNvSpPr>
          <p:nvPr>
            <p:ph type="sldNum" sz="quarter" idx="12"/>
          </p:nvPr>
        </p:nvSpPr>
        <p:spPr/>
        <p:txBody>
          <a:bodyPr/>
          <a:lstStyle/>
          <a:p>
            <a:fld id="{D42DA815-CE49-4499-B3BB-5F7C969A1704}" type="slidenum">
              <a:rPr lang="de-DE" smtClean="0"/>
              <a:pPr/>
              <a:t>45</a:t>
            </a:fld>
            <a:endParaRPr lang="de-DE" dirty="0"/>
          </a:p>
        </p:txBody>
      </p:sp>
      <p:sp>
        <p:nvSpPr>
          <p:cNvPr id="5" name="Textplatzhalter 4">
            <a:extLst>
              <a:ext uri="{FF2B5EF4-FFF2-40B4-BE49-F238E27FC236}">
                <a16:creationId xmlns:a16="http://schemas.microsoft.com/office/drawing/2014/main" id="{78EF262C-86F5-7F83-66D7-42B99DF38E4E}"/>
              </a:ext>
            </a:extLst>
          </p:cNvPr>
          <p:cNvSpPr>
            <a:spLocks noGrp="1"/>
          </p:cNvSpPr>
          <p:nvPr>
            <p:ph type="body" sz="quarter" idx="13"/>
          </p:nvPr>
        </p:nvSpPr>
        <p:spPr>
          <a:xfrm>
            <a:off x="529169" y="1556792"/>
            <a:ext cx="5422815" cy="4536504"/>
          </a:xfrm>
        </p:spPr>
        <p:txBody>
          <a:bodyPr/>
          <a:lstStyle/>
          <a:p>
            <a:pPr marL="0" indent="0">
              <a:buNone/>
            </a:pPr>
            <a:r>
              <a:rPr lang="de-DE" sz="1800" b="1" dirty="0"/>
              <a:t>Beauftragung: Kranführerin oder Kranführer für ortsveränderliche Krane (DGUV Vorschrift 52)</a:t>
            </a:r>
          </a:p>
          <a:p>
            <a:pPr marL="0" indent="0">
              <a:buNone/>
            </a:pPr>
            <a:r>
              <a:rPr lang="de-DE" sz="1800" dirty="0"/>
              <a:t>Quelle: </a:t>
            </a:r>
            <a:r>
              <a:rPr lang="de-DE" sz="1800" dirty="0">
                <a:hlinkClick r:id="rId2"/>
              </a:rPr>
              <a:t>Beauftragung: Kranführerin oder Kranführer für ortsveränderliche Krane (DGUV Vorschrift 52) </a:t>
            </a:r>
            <a:endParaRPr lang="de-DE" sz="1800" dirty="0"/>
          </a:p>
          <a:p>
            <a:pPr marL="0" indent="0">
              <a:buNone/>
            </a:pPr>
            <a:r>
              <a:rPr lang="de-DE" sz="1800" dirty="0"/>
              <a:t>Baustein - Formular F 701</a:t>
            </a:r>
            <a:br>
              <a:rPr lang="de-DE" sz="1800" dirty="0"/>
            </a:br>
            <a:r>
              <a:rPr lang="de-DE" sz="1800" dirty="0"/>
              <a:t>Stand 07/2021</a:t>
            </a:r>
            <a:br>
              <a:rPr lang="de-DE" sz="1800" dirty="0"/>
            </a:br>
            <a:r>
              <a:rPr lang="de-DE" sz="1800" dirty="0"/>
              <a:t>Herausgeber: BG BAU</a:t>
            </a:r>
          </a:p>
          <a:p>
            <a:endParaRPr lang="de-DE" sz="1800" dirty="0"/>
          </a:p>
        </p:txBody>
      </p:sp>
      <p:pic>
        <p:nvPicPr>
          <p:cNvPr id="7" name="Grafik 6">
            <a:extLst>
              <a:ext uri="{FF2B5EF4-FFF2-40B4-BE49-F238E27FC236}">
                <a16:creationId xmlns:a16="http://schemas.microsoft.com/office/drawing/2014/main" id="{85AAC89F-46B0-6CC3-2C9E-24EE218DFD4B}"/>
              </a:ext>
            </a:extLst>
          </p:cNvPr>
          <p:cNvPicPr>
            <a:picLocks noChangeAspect="1"/>
          </p:cNvPicPr>
          <p:nvPr/>
        </p:nvPicPr>
        <p:blipFill>
          <a:blip r:embed="rId3"/>
          <a:srcRect l="38188" t="14837" r="34644" b="9344"/>
          <a:stretch>
            <a:fillRect/>
          </a:stretch>
        </p:blipFill>
        <p:spPr>
          <a:xfrm>
            <a:off x="5951984" y="228600"/>
            <a:ext cx="4392488" cy="6588732"/>
          </a:xfrm>
          <a:prstGeom prst="rect">
            <a:avLst/>
          </a:prstGeom>
          <a:ln>
            <a:solidFill>
              <a:schemeClr val="accent1"/>
            </a:solidFill>
          </a:ln>
        </p:spPr>
      </p:pic>
    </p:spTree>
    <p:extLst>
      <p:ext uri="{BB962C8B-B14F-4D97-AF65-F5344CB8AC3E}">
        <p14:creationId xmlns:p14="http://schemas.microsoft.com/office/powerpoint/2010/main" val="2165486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74D55-27BB-93CB-73FF-DBCF5AAAF6E5}"/>
            </a:ext>
          </a:extLst>
        </p:cNvPr>
        <p:cNvGrpSpPr/>
        <p:nvPr/>
      </p:nvGrpSpPr>
      <p:grpSpPr>
        <a:xfrm>
          <a:off x="0" y="0"/>
          <a:ext cx="0" cy="0"/>
          <a:chOff x="0" y="0"/>
          <a:chExt cx="0" cy="0"/>
        </a:xfrm>
      </p:grpSpPr>
      <p:grpSp>
        <p:nvGrpSpPr>
          <p:cNvPr id="2" name="Gruppieren 9">
            <a:extLst>
              <a:ext uri="{FF2B5EF4-FFF2-40B4-BE49-F238E27FC236}">
                <a16:creationId xmlns:a16="http://schemas.microsoft.com/office/drawing/2014/main" id="{5749E109-4661-0628-2436-24C1E5C323ED}"/>
              </a:ext>
            </a:extLst>
          </p:cNvPr>
          <p:cNvGrpSpPr>
            <a:grpSpLocks/>
          </p:cNvGrpSpPr>
          <p:nvPr/>
        </p:nvGrpSpPr>
        <p:grpSpPr bwMode="auto">
          <a:xfrm>
            <a:off x="1920876" y="2143123"/>
            <a:ext cx="8373133" cy="2928937"/>
            <a:chOff x="357188" y="2786063"/>
            <a:chExt cx="8429625" cy="2928937"/>
          </a:xfrm>
        </p:grpSpPr>
        <p:sp>
          <p:nvSpPr>
            <p:cNvPr id="5" name="Rechteck 4">
              <a:extLst>
                <a:ext uri="{FF2B5EF4-FFF2-40B4-BE49-F238E27FC236}">
                  <a16:creationId xmlns:a16="http://schemas.microsoft.com/office/drawing/2014/main" id="{4DFB2AF5-A0CC-AB37-5532-0840663A8FDB}"/>
                </a:ext>
              </a:extLst>
            </p:cNvPr>
            <p:cNvSpPr/>
            <p:nvPr/>
          </p:nvSpPr>
          <p:spPr bwMode="auto">
            <a:xfrm>
              <a:off x="357188" y="2786063"/>
              <a:ext cx="8429625" cy="2928937"/>
            </a:xfrm>
            <a:prstGeom prst="rect">
              <a:avLst/>
            </a:prstGeom>
            <a:solidFill>
              <a:schemeClr val="bg1">
                <a:lumMod val="95000"/>
              </a:schemeClr>
            </a:solidFill>
            <a:ln w="9525" cap="flat" cmpd="sng" algn="ctr">
              <a:solidFill>
                <a:schemeClr val="accent1"/>
              </a:solidFill>
              <a:prstDash val="sysDash"/>
              <a:round/>
              <a:headEnd type="none" w="med" len="med"/>
              <a:tailEnd type="none" w="med" len="med"/>
            </a:ln>
            <a:effectLst/>
          </p:spPr>
          <p:txBody>
            <a:bodyPr anchor="ctr"/>
            <a:lstStyle/>
            <a:p>
              <a:pPr eaLnBrk="0" hangingPunct="0">
                <a:spcBef>
                  <a:spcPts val="600"/>
                </a:spcBef>
                <a:spcAft>
                  <a:spcPts val="600"/>
                </a:spcAft>
                <a:defRPr/>
              </a:pPr>
              <a:endParaRPr lang="de-DE" sz="2000" dirty="0">
                <a:solidFill>
                  <a:schemeClr val="accent2"/>
                </a:solidFill>
                <a:ea typeface="ＭＳ Ｐゴシック" charset="-128"/>
                <a:cs typeface="ＭＳ Ｐゴシック"/>
              </a:endParaRPr>
            </a:p>
          </p:txBody>
        </p:sp>
        <p:sp>
          <p:nvSpPr>
            <p:cNvPr id="17412" name="Rechteck 6">
              <a:extLst>
                <a:ext uri="{FF2B5EF4-FFF2-40B4-BE49-F238E27FC236}">
                  <a16:creationId xmlns:a16="http://schemas.microsoft.com/office/drawing/2014/main" id="{114B1844-72D6-185F-5CEA-1C072EFBFB71}"/>
                </a:ext>
              </a:extLst>
            </p:cNvPr>
            <p:cNvSpPr>
              <a:spLocks noChangeArrowheads="1"/>
            </p:cNvSpPr>
            <p:nvPr/>
          </p:nvSpPr>
          <p:spPr bwMode="auto">
            <a:xfrm>
              <a:off x="4357688" y="2928938"/>
              <a:ext cx="4286250" cy="2643187"/>
            </a:xfrm>
            <a:prstGeom prst="rect">
              <a:avLst/>
            </a:prstGeom>
            <a:solidFill>
              <a:schemeClr val="bg1"/>
            </a:solidFill>
            <a:ln w="9525" algn="ctr">
              <a:solidFill>
                <a:schemeClr val="accent1"/>
              </a:solidFill>
              <a:round/>
              <a:headEnd/>
              <a:tailEnd/>
            </a:ln>
          </p:spPr>
          <p:txBody>
            <a:bodyPr/>
            <a:lstStyle/>
            <a:p>
              <a:pPr eaLnBrk="0" hangingPunct="0"/>
              <a:endParaRPr lang="de-DE" altLang="de-DE" dirty="0">
                <a:solidFill>
                  <a:schemeClr val="accent2"/>
                </a:solidFill>
              </a:endParaRPr>
            </a:p>
          </p:txBody>
        </p:sp>
        <p:sp>
          <p:nvSpPr>
            <p:cNvPr id="17413" name="Rechteck 9">
              <a:extLst>
                <a:ext uri="{FF2B5EF4-FFF2-40B4-BE49-F238E27FC236}">
                  <a16:creationId xmlns:a16="http://schemas.microsoft.com/office/drawing/2014/main" id="{C21749A4-494C-3F7B-B1FA-1BC4D428A476}"/>
                </a:ext>
              </a:extLst>
            </p:cNvPr>
            <p:cNvSpPr>
              <a:spLocks noChangeArrowheads="1"/>
            </p:cNvSpPr>
            <p:nvPr/>
          </p:nvSpPr>
          <p:spPr bwMode="auto">
            <a:xfrm>
              <a:off x="428334" y="2847805"/>
              <a:ext cx="3714750" cy="2643187"/>
            </a:xfrm>
            <a:prstGeom prst="rect">
              <a:avLst/>
            </a:prstGeom>
            <a:solidFill>
              <a:schemeClr val="bg1"/>
            </a:solidFill>
            <a:ln w="9525" algn="ctr">
              <a:solidFill>
                <a:schemeClr val="accent1"/>
              </a:solidFill>
              <a:round/>
              <a:headEnd/>
              <a:tailEnd/>
            </a:ln>
          </p:spPr>
          <p:txBody>
            <a:bodyPr anchor="ctr"/>
            <a:lstStyle/>
            <a:p>
              <a:pPr algn="ctr">
                <a:spcBef>
                  <a:spcPts val="600"/>
                </a:spcBef>
                <a:spcAft>
                  <a:spcPts val="600"/>
                </a:spcAft>
              </a:pPr>
              <a:r>
                <a:rPr lang="de-DE" altLang="de-DE" sz="2800" b="1" dirty="0">
                  <a:solidFill>
                    <a:schemeClr val="accent1"/>
                  </a:solidFill>
                  <a:latin typeface="+mj-lt"/>
                </a:rPr>
                <a:t>Hochziehbare Personenaufnahmemittel</a:t>
              </a:r>
            </a:p>
          </p:txBody>
        </p:sp>
        <p:pic>
          <p:nvPicPr>
            <p:cNvPr id="17414" name="Picture 8">
              <a:extLst>
                <a:ext uri="{FF2B5EF4-FFF2-40B4-BE49-F238E27FC236}">
                  <a16:creationId xmlns:a16="http://schemas.microsoft.com/office/drawing/2014/main" id="{43C0E2BA-E320-82FC-2B9D-14C06A5D5B2B}"/>
                </a:ext>
              </a:extLst>
            </p:cNvPr>
            <p:cNvPicPr>
              <a:picLocks noChangeAspect="1" noChangeArrowheads="1"/>
            </p:cNvPicPr>
            <p:nvPr/>
          </p:nvPicPr>
          <p:blipFill>
            <a:blip r:embed="rId3" cstate="print"/>
            <a:srcRect/>
            <a:stretch>
              <a:fillRect/>
            </a:stretch>
          </p:blipFill>
          <p:spPr bwMode="auto">
            <a:xfrm>
              <a:off x="4429124" y="3000372"/>
              <a:ext cx="4143375" cy="2500312"/>
            </a:xfrm>
            <a:prstGeom prst="rect">
              <a:avLst/>
            </a:prstGeom>
            <a:noFill/>
            <a:ln w="9525">
              <a:solidFill>
                <a:schemeClr val="bg1"/>
              </a:solidFill>
              <a:miter lim="800000"/>
              <a:headEnd/>
              <a:tailEnd/>
            </a:ln>
          </p:spPr>
        </p:pic>
      </p:grpSp>
      <p:sp>
        <p:nvSpPr>
          <p:cNvPr id="10" name="Datumsplatzhalter 9">
            <a:extLst>
              <a:ext uri="{FF2B5EF4-FFF2-40B4-BE49-F238E27FC236}">
                <a16:creationId xmlns:a16="http://schemas.microsoft.com/office/drawing/2014/main" id="{1808C7D1-E6AB-DE9D-CBD2-77EDEE0DF07B}"/>
              </a:ext>
            </a:extLst>
          </p:cNvPr>
          <p:cNvSpPr>
            <a:spLocks noGrp="1"/>
          </p:cNvSpPr>
          <p:nvPr>
            <p:ph type="dt" sz="half" idx="10"/>
          </p:nvPr>
        </p:nvSpPr>
        <p:spPr/>
        <p:txBody>
          <a:bodyPr/>
          <a:lstStyle/>
          <a:p>
            <a:pPr>
              <a:defRPr/>
            </a:pPr>
            <a:r>
              <a:rPr lang="de-DE"/>
              <a:t>Schulung 2025/2026</a:t>
            </a:r>
            <a:endParaRPr lang="de-DE" dirty="0"/>
          </a:p>
        </p:txBody>
      </p:sp>
      <p:sp>
        <p:nvSpPr>
          <p:cNvPr id="8" name="Foliennummernplatzhalter 7">
            <a:extLst>
              <a:ext uri="{FF2B5EF4-FFF2-40B4-BE49-F238E27FC236}">
                <a16:creationId xmlns:a16="http://schemas.microsoft.com/office/drawing/2014/main" id="{DC77FFFD-98CC-DD44-1C53-DFE14803EE80}"/>
              </a:ext>
            </a:extLst>
          </p:cNvPr>
          <p:cNvSpPr>
            <a:spLocks noGrp="1"/>
          </p:cNvSpPr>
          <p:nvPr>
            <p:ph type="sldNum" sz="quarter" idx="11"/>
          </p:nvPr>
        </p:nvSpPr>
        <p:spPr/>
        <p:txBody>
          <a:bodyPr/>
          <a:lstStyle/>
          <a:p>
            <a:pPr>
              <a:defRPr/>
            </a:pPr>
            <a:fld id="{42020CB9-598F-41BD-B058-380FB38EF93E}" type="slidenum">
              <a:rPr lang="de-DE" smtClean="0"/>
              <a:pPr>
                <a:defRPr/>
              </a:pPr>
              <a:t>46</a:t>
            </a:fld>
            <a:endParaRPr lang="de-DE" dirty="0"/>
          </a:p>
        </p:txBody>
      </p:sp>
    </p:spTree>
    <p:extLst>
      <p:ext uri="{BB962C8B-B14F-4D97-AF65-F5344CB8AC3E}">
        <p14:creationId xmlns:p14="http://schemas.microsoft.com/office/powerpoint/2010/main" val="4083530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236F4-0742-C662-9207-77FB24D733AB}"/>
              </a:ext>
            </a:extLst>
          </p:cNvPr>
          <p:cNvSpPr>
            <a:spLocks noGrp="1"/>
          </p:cNvSpPr>
          <p:nvPr>
            <p:ph type="title"/>
          </p:nvPr>
        </p:nvSpPr>
        <p:spPr/>
        <p:txBody>
          <a:bodyPr/>
          <a:lstStyle/>
          <a:p>
            <a:r>
              <a:rPr lang="de-DE" dirty="0"/>
              <a:t>Hochziehbare Personenaufnahmemittel</a:t>
            </a:r>
            <a:br>
              <a:rPr lang="de-DE" dirty="0"/>
            </a:br>
            <a:r>
              <a:rPr lang="de-DE" sz="2000" dirty="0">
                <a:solidFill>
                  <a:schemeClr val="accent2"/>
                </a:solidFill>
              </a:rPr>
              <a:t>Arbeitsschutz Kompakt Nr. 101</a:t>
            </a:r>
          </a:p>
        </p:txBody>
      </p:sp>
      <p:sp>
        <p:nvSpPr>
          <p:cNvPr id="3" name="Datumsplatzhalter 2">
            <a:extLst>
              <a:ext uri="{FF2B5EF4-FFF2-40B4-BE49-F238E27FC236}">
                <a16:creationId xmlns:a16="http://schemas.microsoft.com/office/drawing/2014/main" id="{8A538DF5-9074-FC5F-97FD-A03BDC47E9B8}"/>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477EBE9E-4CCE-72C1-F432-1082B86AD435}"/>
              </a:ext>
            </a:extLst>
          </p:cNvPr>
          <p:cNvSpPr>
            <a:spLocks noGrp="1"/>
          </p:cNvSpPr>
          <p:nvPr>
            <p:ph type="sldNum" sz="quarter" idx="12"/>
          </p:nvPr>
        </p:nvSpPr>
        <p:spPr/>
        <p:txBody>
          <a:bodyPr/>
          <a:lstStyle/>
          <a:p>
            <a:fld id="{D42DA815-CE49-4499-B3BB-5F7C969A1704}" type="slidenum">
              <a:rPr lang="de-DE" smtClean="0"/>
              <a:pPr/>
              <a:t>47</a:t>
            </a:fld>
            <a:endParaRPr lang="de-DE" dirty="0"/>
          </a:p>
        </p:txBody>
      </p:sp>
      <p:sp>
        <p:nvSpPr>
          <p:cNvPr id="5" name="Textplatzhalter 4">
            <a:extLst>
              <a:ext uri="{FF2B5EF4-FFF2-40B4-BE49-F238E27FC236}">
                <a16:creationId xmlns:a16="http://schemas.microsoft.com/office/drawing/2014/main" id="{083704FC-0714-2ECE-810A-E87487C1F848}"/>
              </a:ext>
            </a:extLst>
          </p:cNvPr>
          <p:cNvSpPr>
            <a:spLocks noGrp="1"/>
          </p:cNvSpPr>
          <p:nvPr>
            <p:ph type="body" sz="quarter" idx="13"/>
          </p:nvPr>
        </p:nvSpPr>
        <p:spPr>
          <a:xfrm>
            <a:off x="529169" y="1556792"/>
            <a:ext cx="11039439" cy="4536504"/>
          </a:xfrm>
        </p:spPr>
        <p:txBody>
          <a:bodyPr/>
          <a:lstStyle/>
          <a:p>
            <a:pPr marL="0" indent="0">
              <a:buNone/>
            </a:pPr>
            <a:r>
              <a:rPr lang="de-DE" sz="1800" dirty="0"/>
              <a:t>Bei der Verwendung von hochziehbaren Personenaufnahmemitteln sind folgende Punkte </a:t>
            </a:r>
            <a:r>
              <a:rPr lang="de-DE" sz="1800" dirty="0">
                <a:solidFill>
                  <a:schemeClr val="accent5"/>
                </a:solidFill>
              </a:rPr>
              <a:t>bereits vor der eigentlichen Tätigkeit </a:t>
            </a:r>
            <a:r>
              <a:rPr lang="de-DE" sz="1800" dirty="0"/>
              <a:t>zu beachten:</a:t>
            </a:r>
          </a:p>
          <a:p>
            <a:pPr marL="266700" indent="-266700"/>
            <a:r>
              <a:rPr lang="de-DE" sz="1600" dirty="0"/>
              <a:t>Der Einsatz muss mindestens 14 Tage vorher beim zuständigen Unfallversicherungsträger angezeigt werden (</a:t>
            </a:r>
            <a:r>
              <a:rPr lang="de-DE" sz="1600" dirty="0">
                <a:hlinkClick r:id="rId2"/>
              </a:rPr>
              <a:t>Anzeige der Inbetriebnahme eines hochziehbaren Personenaufnahmemittels</a:t>
            </a:r>
            <a:r>
              <a:rPr lang="de-DE" sz="1600" dirty="0"/>
              <a:t>).</a:t>
            </a:r>
          </a:p>
          <a:p>
            <a:pPr marL="266700" indent="-266700"/>
            <a:r>
              <a:rPr lang="de-DE" sz="1600" dirty="0"/>
              <a:t>Es darf ausschließlich Hebezeuge (z. B. Winden, Krane) verwendet werden, das für den Personentransport geprüft wurde</a:t>
            </a:r>
          </a:p>
          <a:p>
            <a:pPr marL="266700" indent="-266700"/>
            <a:r>
              <a:rPr lang="de-DE" sz="1600" dirty="0"/>
              <a:t>Die letzte Prüfung des Krans, der für Personenaufnahmemittel verwendet wird, darf nicht länger als drei Monate zurückliegen</a:t>
            </a:r>
          </a:p>
          <a:p>
            <a:pPr marL="266700" indent="-266700"/>
            <a:r>
              <a:rPr lang="de-DE" sz="1600" dirty="0"/>
              <a:t>Die Kombination von Personenaufnahmemittel und Hebezeug ist vor der erstmaligen Verwendung sowie an jedem neuen Einsatzort durch eine zur Prüfung befähigte Person prüfen lassen</a:t>
            </a:r>
          </a:p>
          <a:p>
            <a:pPr marL="266700" indent="-266700"/>
            <a:r>
              <a:rPr lang="de-DE" sz="1600" dirty="0"/>
              <a:t>Die Tragfähigkeit des Krans muss nachgewiesen sein, wenn sie weniger als das Dreifache des zulässigen Gesamtgewichts des Personenaufnahmemittels an jeder Position beträgt</a:t>
            </a:r>
          </a:p>
          <a:p>
            <a:pPr marL="266700" indent="-266700"/>
            <a:r>
              <a:rPr lang="de-DE" sz="1600" dirty="0"/>
              <a:t>Die Eignung und Befähigung der beteiligten Beschäftigten muss gewährleistet sein </a:t>
            </a:r>
          </a:p>
          <a:p>
            <a:pPr marL="266700" indent="-266700"/>
            <a:r>
              <a:rPr lang="de-DE" sz="1600" dirty="0"/>
              <a:t>Es muss ein geeignetes Rettungskonzept vorhanden sein, z. B. bei Energie- oder Steuerungsausfall</a:t>
            </a:r>
          </a:p>
          <a:p>
            <a:endParaRPr lang="de-DE" dirty="0"/>
          </a:p>
        </p:txBody>
      </p:sp>
      <p:sp>
        <p:nvSpPr>
          <p:cNvPr id="7" name="Textfeld 6">
            <a:extLst>
              <a:ext uri="{FF2B5EF4-FFF2-40B4-BE49-F238E27FC236}">
                <a16:creationId xmlns:a16="http://schemas.microsoft.com/office/drawing/2014/main" id="{C08887E2-7F22-0A06-38F1-18334B196C90}"/>
              </a:ext>
            </a:extLst>
          </p:cNvPr>
          <p:cNvSpPr txBox="1"/>
          <p:nvPr/>
        </p:nvSpPr>
        <p:spPr>
          <a:xfrm>
            <a:off x="2927648" y="6506289"/>
            <a:ext cx="7752184" cy="246221"/>
          </a:xfrm>
          <a:prstGeom prst="rect">
            <a:avLst/>
          </a:prstGeom>
          <a:noFill/>
        </p:spPr>
        <p:txBody>
          <a:bodyPr wrap="square" rtlCol="0">
            <a:spAutoFit/>
          </a:bodyPr>
          <a:lstStyle/>
          <a:p>
            <a:r>
              <a:rPr lang="de-DE" sz="1000" dirty="0">
                <a:solidFill>
                  <a:srgbClr val="0082B0"/>
                </a:solidFill>
                <a:latin typeface="Arial" panose="020B0604020202020204" pitchFamily="34" charset="0"/>
                <a:cs typeface="Arial" panose="020B0604020202020204" pitchFamily="34" charset="0"/>
              </a:rPr>
              <a:t>Quellen: </a:t>
            </a:r>
            <a:r>
              <a:rPr lang="de-DE" sz="1000" dirty="0">
                <a:latin typeface="Arial" panose="020B0604020202020204" pitchFamily="34" charset="0"/>
                <a:cs typeface="Arial" panose="020B0604020202020204" pitchFamily="34" charset="0"/>
                <a:hlinkClick r:id="rId3"/>
              </a:rPr>
              <a:t>BGHM: 101 - Personenaufnahmemittel </a:t>
            </a:r>
            <a:r>
              <a:rPr lang="de-DE" sz="1000" dirty="0">
                <a:latin typeface="Arial" panose="020B0604020202020204" pitchFamily="34" charset="0"/>
                <a:cs typeface="Arial" panose="020B0604020202020204" pitchFamily="34" charset="0"/>
              </a:rPr>
              <a:t>, </a:t>
            </a:r>
            <a:r>
              <a:rPr lang="de-DE" sz="1000" u="sng" dirty="0">
                <a:solidFill>
                  <a:srgbClr val="004994"/>
                </a:solidFill>
                <a:latin typeface="Arial" panose="020B0604020202020204" pitchFamily="34" charset="0"/>
                <a:cs typeface="Arial" panose="020B0604020202020204" pitchFamily="34" charset="0"/>
                <a:hlinkClick r:id="rId4" tooltip="Opens internal link in current window"/>
              </a:rPr>
              <a:t>DGUV Regel 101-005 „Hochziehbare Personenaufnahmemittel“ (Link: DGUV)</a:t>
            </a:r>
            <a:r>
              <a:rPr lang="de-DE" sz="1000" dirty="0">
                <a:solidFill>
                  <a:srgbClr val="0082B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51793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6E8EA-8E92-6195-C53A-CA7CA87DABB9}"/>
              </a:ext>
            </a:extLst>
          </p:cNvPr>
          <p:cNvSpPr>
            <a:spLocks noGrp="1"/>
          </p:cNvSpPr>
          <p:nvPr>
            <p:ph type="title"/>
          </p:nvPr>
        </p:nvSpPr>
        <p:spPr/>
        <p:txBody>
          <a:bodyPr/>
          <a:lstStyle/>
          <a:p>
            <a:r>
              <a:rPr lang="de-DE" dirty="0"/>
              <a:t>Hochziehbare Personenaufnahmemittel</a:t>
            </a:r>
            <a:br>
              <a:rPr lang="de-DE" dirty="0"/>
            </a:br>
            <a:r>
              <a:rPr lang="de-DE" sz="2000" dirty="0">
                <a:solidFill>
                  <a:schemeClr val="accent2"/>
                </a:solidFill>
              </a:rPr>
              <a:t>Arbeitsschutz Kompakt Nr. 101</a:t>
            </a:r>
            <a:endParaRPr lang="de-DE" dirty="0"/>
          </a:p>
        </p:txBody>
      </p:sp>
      <p:sp>
        <p:nvSpPr>
          <p:cNvPr id="3" name="Datumsplatzhalter 2">
            <a:extLst>
              <a:ext uri="{FF2B5EF4-FFF2-40B4-BE49-F238E27FC236}">
                <a16:creationId xmlns:a16="http://schemas.microsoft.com/office/drawing/2014/main" id="{7DC29604-FBFD-90B0-6422-0810B5E8A23E}"/>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068CF247-FBB5-7E01-9F52-8978AAA6266C}"/>
              </a:ext>
            </a:extLst>
          </p:cNvPr>
          <p:cNvSpPr>
            <a:spLocks noGrp="1"/>
          </p:cNvSpPr>
          <p:nvPr>
            <p:ph type="sldNum" sz="quarter" idx="12"/>
          </p:nvPr>
        </p:nvSpPr>
        <p:spPr/>
        <p:txBody>
          <a:bodyPr/>
          <a:lstStyle/>
          <a:p>
            <a:fld id="{D42DA815-CE49-4499-B3BB-5F7C969A1704}" type="slidenum">
              <a:rPr lang="de-DE" smtClean="0"/>
              <a:pPr/>
              <a:t>48</a:t>
            </a:fld>
            <a:endParaRPr lang="de-DE" dirty="0"/>
          </a:p>
        </p:txBody>
      </p:sp>
      <p:sp>
        <p:nvSpPr>
          <p:cNvPr id="5" name="Textplatzhalter 4">
            <a:extLst>
              <a:ext uri="{FF2B5EF4-FFF2-40B4-BE49-F238E27FC236}">
                <a16:creationId xmlns:a16="http://schemas.microsoft.com/office/drawing/2014/main" id="{806C445A-FE1C-D069-38C0-ADFE22A603D8}"/>
              </a:ext>
            </a:extLst>
          </p:cNvPr>
          <p:cNvSpPr>
            <a:spLocks noGrp="1"/>
          </p:cNvSpPr>
          <p:nvPr>
            <p:ph type="body" sz="quarter" idx="13"/>
          </p:nvPr>
        </p:nvSpPr>
        <p:spPr/>
        <p:txBody>
          <a:bodyPr/>
          <a:lstStyle/>
          <a:p>
            <a:pPr marL="0" indent="0">
              <a:buNone/>
            </a:pPr>
            <a:r>
              <a:rPr lang="de-DE" sz="1800" dirty="0"/>
              <a:t>Bei der Verwendung von hochziehbaren Personenaufnahmemitteln sind folgende Punkte </a:t>
            </a:r>
            <a:r>
              <a:rPr lang="de-DE" sz="1800" dirty="0">
                <a:solidFill>
                  <a:schemeClr val="accent5"/>
                </a:solidFill>
              </a:rPr>
              <a:t>während der Tätigkeit </a:t>
            </a:r>
            <a:r>
              <a:rPr lang="de-DE" sz="1800" dirty="0"/>
              <a:t>zu beachten:</a:t>
            </a:r>
          </a:p>
          <a:p>
            <a:r>
              <a:rPr lang="de-DE" sz="1600" dirty="0"/>
              <a:t>Nur Personenförderkörbe benutzen, die mindestens 2,00 m hoch geschlossen sind und deren Tür mit einem Verschluss versehen ist, der ein unbeabsichtigtes Öffnen verhindert</a:t>
            </a:r>
          </a:p>
          <a:p>
            <a:r>
              <a:rPr lang="de-DE" sz="1600" dirty="0"/>
              <a:t>Gefahrloses Ein- und Aussteigen sicherstellen, z. B. durch Absetzvorrichtungen</a:t>
            </a:r>
          </a:p>
          <a:p>
            <a:r>
              <a:rPr lang="de-DE" sz="1600" dirty="0"/>
              <a:t>Nur Lasthaken mit Sicherung gegen unbeabsichtigtes Aushängen verwenden</a:t>
            </a:r>
          </a:p>
          <a:p>
            <a:r>
              <a:rPr lang="de-DE" sz="1600" dirty="0"/>
              <a:t>Anschlagmittel (Seile und Ketten mit Schäkeln oder festen Ösen) für das Personenaufnahmemittel dürfen nur mit Werkzeug lösbar sein</a:t>
            </a:r>
          </a:p>
          <a:p>
            <a:r>
              <a:rPr lang="de-DE" sz="1600" dirty="0"/>
              <a:t>Anschlagmittel ausschließlich für den Personentransport verwenden (Anschlagen von Lasten ist verboten)</a:t>
            </a:r>
          </a:p>
          <a:p>
            <a:r>
              <a:rPr lang="de-DE" sz="1600" dirty="0"/>
              <a:t>Tragfähigkeit des Personenaufnahmemittels und maximal zulässige Anzahl der Beschäftigten nicht überschreiten</a:t>
            </a:r>
          </a:p>
          <a:p>
            <a:r>
              <a:rPr lang="de-DE" sz="1600" dirty="0"/>
              <a:t>Beschäftigte im Personenaufnahmemittel müssen sich mit PSAgA an den vorgegebenen Anschlagpunkten sichern</a:t>
            </a:r>
          </a:p>
          <a:p>
            <a:r>
              <a:rPr lang="de-DE" sz="1600" dirty="0"/>
              <a:t>Die Kommunikation der beteiligten Beschäftigten jederzeit gewährleisten</a:t>
            </a:r>
          </a:p>
          <a:p>
            <a:r>
              <a:rPr lang="de-DE" sz="1600" dirty="0"/>
              <a:t>An Durchfahrtöffnungen für die Auf- und Abwärtsfahrt besondere Sicherheitsmaßnahmen treffen, z. B. Überwachung mit Kamera und Monitor</a:t>
            </a:r>
          </a:p>
          <a:p>
            <a:r>
              <a:rPr lang="de-DE" sz="1600" dirty="0"/>
              <a:t>Witterungsbedingungen beachten (Verbot z. B. bei Wind &gt; 7 m/s oder bei Gewitter)</a:t>
            </a:r>
          </a:p>
          <a:p>
            <a:r>
              <a:rPr lang="de-DE" sz="1600" dirty="0"/>
              <a:t>Während der Verwendungszeit täglich Inaugenscheinnahme und Funktionskontrolle durchführen</a:t>
            </a:r>
          </a:p>
          <a:p>
            <a:endParaRPr lang="de-DE" dirty="0"/>
          </a:p>
        </p:txBody>
      </p:sp>
      <p:sp>
        <p:nvSpPr>
          <p:cNvPr id="8" name="Textfeld 7">
            <a:extLst>
              <a:ext uri="{FF2B5EF4-FFF2-40B4-BE49-F238E27FC236}">
                <a16:creationId xmlns:a16="http://schemas.microsoft.com/office/drawing/2014/main" id="{ADE2AC96-B198-8087-0063-26639193C1C1}"/>
              </a:ext>
            </a:extLst>
          </p:cNvPr>
          <p:cNvSpPr txBox="1"/>
          <p:nvPr/>
        </p:nvSpPr>
        <p:spPr>
          <a:xfrm>
            <a:off x="2927648" y="6506289"/>
            <a:ext cx="7752184" cy="246221"/>
          </a:xfrm>
          <a:prstGeom prst="rect">
            <a:avLst/>
          </a:prstGeom>
          <a:noFill/>
        </p:spPr>
        <p:txBody>
          <a:bodyPr wrap="square" rtlCol="0">
            <a:spAutoFit/>
          </a:bodyPr>
          <a:lstStyle/>
          <a:p>
            <a:r>
              <a:rPr lang="de-DE" sz="1000" dirty="0">
                <a:solidFill>
                  <a:srgbClr val="0082B0"/>
                </a:solidFill>
                <a:latin typeface="+mn-lt"/>
              </a:rPr>
              <a:t>Quellen: </a:t>
            </a:r>
            <a:r>
              <a:rPr lang="de-DE" sz="1000" dirty="0">
                <a:hlinkClick r:id="rId2"/>
              </a:rPr>
              <a:t>BGHM: 101 - Personenaufnahmemittel </a:t>
            </a:r>
            <a:r>
              <a:rPr lang="de-DE" sz="1000" dirty="0"/>
              <a:t>, </a:t>
            </a:r>
            <a:r>
              <a:rPr lang="de-DE" sz="1000" u="sng" dirty="0">
                <a:solidFill>
                  <a:srgbClr val="004994"/>
                </a:solidFill>
                <a:latin typeface="Helvetica" panose="020B0604020202020204" pitchFamily="34" charset="0"/>
                <a:hlinkClick r:id="rId3" tooltip="Opens internal link in current window"/>
              </a:rPr>
              <a:t>DGUV Regel 101-005 „Hochziehbare Personenaufnahmemittel“ (Link: DGUV)</a:t>
            </a:r>
            <a:r>
              <a:rPr lang="de-DE" sz="1000" dirty="0">
                <a:solidFill>
                  <a:srgbClr val="0082B0"/>
                </a:solidFill>
                <a:latin typeface="+mn-lt"/>
              </a:rPr>
              <a:t> </a:t>
            </a:r>
          </a:p>
        </p:txBody>
      </p:sp>
    </p:spTree>
    <p:extLst>
      <p:ext uri="{BB962C8B-B14F-4D97-AF65-F5344CB8AC3E}">
        <p14:creationId xmlns:p14="http://schemas.microsoft.com/office/powerpoint/2010/main" val="2555652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B88EE-50B6-62D6-F88E-196B372A25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97DD4F-F50B-D4F1-4076-4FAEAA649FBB}"/>
              </a:ext>
            </a:extLst>
          </p:cNvPr>
          <p:cNvSpPr>
            <a:spLocks noGrp="1"/>
          </p:cNvSpPr>
          <p:nvPr>
            <p:ph type="title"/>
          </p:nvPr>
        </p:nvSpPr>
        <p:spPr>
          <a:xfrm>
            <a:off x="529170" y="228600"/>
            <a:ext cx="10679398" cy="1143000"/>
          </a:xfrm>
        </p:spPr>
        <p:txBody>
          <a:bodyPr/>
          <a:lstStyle/>
          <a:p>
            <a:r>
              <a:rPr lang="de-DE" dirty="0"/>
              <a:t>Einsatz von Arbeitskörben, Arbeitssitzen und Arbeitsbühnen</a:t>
            </a:r>
            <a:br>
              <a:rPr lang="de-DE" dirty="0"/>
            </a:br>
            <a:r>
              <a:rPr lang="de-DE" sz="2000" dirty="0">
                <a:solidFill>
                  <a:schemeClr val="accent2"/>
                </a:solidFill>
              </a:rPr>
              <a:t>Bausteine der BG Bau</a:t>
            </a:r>
            <a:endParaRPr lang="de-DE" sz="2000" dirty="0"/>
          </a:p>
        </p:txBody>
      </p:sp>
      <p:sp>
        <p:nvSpPr>
          <p:cNvPr id="3" name="Datumsplatzhalter 2">
            <a:extLst>
              <a:ext uri="{FF2B5EF4-FFF2-40B4-BE49-F238E27FC236}">
                <a16:creationId xmlns:a16="http://schemas.microsoft.com/office/drawing/2014/main" id="{8633C8DB-B058-9340-7DE5-142769D0AD61}"/>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3D391CFA-D1CF-4E92-FE3D-E8E28A5C37BB}"/>
              </a:ext>
            </a:extLst>
          </p:cNvPr>
          <p:cNvSpPr>
            <a:spLocks noGrp="1"/>
          </p:cNvSpPr>
          <p:nvPr>
            <p:ph type="sldNum" sz="quarter" idx="12"/>
          </p:nvPr>
        </p:nvSpPr>
        <p:spPr/>
        <p:txBody>
          <a:bodyPr/>
          <a:lstStyle/>
          <a:p>
            <a:fld id="{D42DA815-CE49-4499-B3BB-5F7C969A1704}" type="slidenum">
              <a:rPr lang="de-DE" smtClean="0"/>
              <a:pPr/>
              <a:t>49</a:t>
            </a:fld>
            <a:endParaRPr lang="de-DE" dirty="0"/>
          </a:p>
        </p:txBody>
      </p:sp>
      <p:sp>
        <p:nvSpPr>
          <p:cNvPr id="5" name="Textplatzhalter 4">
            <a:extLst>
              <a:ext uri="{FF2B5EF4-FFF2-40B4-BE49-F238E27FC236}">
                <a16:creationId xmlns:a16="http://schemas.microsoft.com/office/drawing/2014/main" id="{8B3061C5-AA1B-DE20-82DA-3C35C7778C01}"/>
              </a:ext>
            </a:extLst>
          </p:cNvPr>
          <p:cNvSpPr>
            <a:spLocks noGrp="1"/>
          </p:cNvSpPr>
          <p:nvPr>
            <p:ph type="body" sz="quarter" idx="13"/>
          </p:nvPr>
        </p:nvSpPr>
        <p:spPr>
          <a:xfrm>
            <a:off x="529169" y="1556792"/>
            <a:ext cx="6286911" cy="4536504"/>
          </a:xfrm>
        </p:spPr>
        <p:txBody>
          <a:bodyPr/>
          <a:lstStyle/>
          <a:p>
            <a:pPr marL="0" indent="0">
              <a:buNone/>
            </a:pPr>
            <a:r>
              <a:rPr lang="de-DE" b="1" dirty="0"/>
              <a:t>Arbeitskörbe - Arbeitssitze – Arbeitsbühnen</a:t>
            </a:r>
          </a:p>
          <a:p>
            <a:pPr marL="0" indent="0">
              <a:buNone/>
            </a:pPr>
            <a:r>
              <a:rPr lang="de-DE" dirty="0"/>
              <a:t>Quelle: </a:t>
            </a:r>
            <a:r>
              <a:rPr lang="de-DE" dirty="0">
                <a:hlinkClick r:id="rId2"/>
              </a:rPr>
              <a:t>Arbeitskörbe - Arbeitssitze - Arbeitsbühnen </a:t>
            </a:r>
            <a:endParaRPr lang="de-DE" dirty="0"/>
          </a:p>
          <a:p>
            <a:pPr marL="0" indent="0">
              <a:buNone/>
            </a:pPr>
            <a:r>
              <a:rPr lang="de-DE" dirty="0"/>
              <a:t>Baustein - Arbeitsmittel B 147</a:t>
            </a:r>
            <a:br>
              <a:rPr lang="de-DE" dirty="0"/>
            </a:br>
            <a:r>
              <a:rPr lang="de-DE" dirty="0"/>
              <a:t>Stand 07/2021</a:t>
            </a:r>
            <a:br>
              <a:rPr lang="de-DE" dirty="0"/>
            </a:br>
            <a:r>
              <a:rPr lang="de-DE" dirty="0"/>
              <a:t>Herausgeber: BG BAU</a:t>
            </a:r>
          </a:p>
          <a:p>
            <a:pPr marL="0" indent="0">
              <a:buNone/>
            </a:pPr>
            <a:endParaRPr lang="de-DE" sz="1600" dirty="0"/>
          </a:p>
        </p:txBody>
      </p:sp>
      <p:pic>
        <p:nvPicPr>
          <p:cNvPr id="9" name="Grafik 8" descr="Ein Bild, das Text, Screenshot, Software, Computersymbol enthält.&#10;&#10;KI-generierte Inhalte können fehlerhaft sein.">
            <a:extLst>
              <a:ext uri="{FF2B5EF4-FFF2-40B4-BE49-F238E27FC236}">
                <a16:creationId xmlns:a16="http://schemas.microsoft.com/office/drawing/2014/main" id="{E656BC08-E655-36B8-42F4-58EF02051426}"/>
              </a:ext>
            </a:extLst>
          </p:cNvPr>
          <p:cNvPicPr>
            <a:picLocks noChangeAspect="1"/>
          </p:cNvPicPr>
          <p:nvPr/>
        </p:nvPicPr>
        <p:blipFill>
          <a:blip r:embed="rId3"/>
          <a:srcRect l="37597" t="22660" r="15154" b="16251"/>
          <a:stretch>
            <a:fillRect/>
          </a:stretch>
        </p:blipFill>
        <p:spPr>
          <a:xfrm>
            <a:off x="4151784" y="2512234"/>
            <a:ext cx="5760640" cy="3910136"/>
          </a:xfrm>
          <a:prstGeom prst="rect">
            <a:avLst/>
          </a:prstGeom>
          <a:ln>
            <a:solidFill>
              <a:schemeClr val="tx1"/>
            </a:solidFill>
          </a:ln>
        </p:spPr>
      </p:pic>
    </p:spTree>
    <p:extLst>
      <p:ext uri="{BB962C8B-B14F-4D97-AF65-F5344CB8AC3E}">
        <p14:creationId xmlns:p14="http://schemas.microsoft.com/office/powerpoint/2010/main" val="3435260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A9E71-5841-BD0D-CC13-1DF23938E8DC}"/>
              </a:ext>
            </a:extLst>
          </p:cNvPr>
          <p:cNvSpPr>
            <a:spLocks noGrp="1"/>
          </p:cNvSpPr>
          <p:nvPr>
            <p:ph type="title"/>
          </p:nvPr>
        </p:nvSpPr>
        <p:spPr>
          <a:xfrm>
            <a:off x="529170" y="228600"/>
            <a:ext cx="10391366" cy="1143000"/>
          </a:xfrm>
        </p:spPr>
        <p:txBody>
          <a:bodyPr/>
          <a:lstStyle/>
          <a:p>
            <a:r>
              <a:rPr lang="de-DE" dirty="0"/>
              <a:t>Hierarchie der Schutzmaßnahmen bei Absturzgefahr</a:t>
            </a:r>
            <a:br>
              <a:rPr lang="de-DE" dirty="0"/>
            </a:br>
            <a:r>
              <a:rPr lang="de-DE" sz="2000" dirty="0">
                <a:solidFill>
                  <a:schemeClr val="accent2"/>
                </a:solidFill>
              </a:rPr>
              <a:t>ASR A2.1 und TRBS 2121 </a:t>
            </a:r>
          </a:p>
        </p:txBody>
      </p:sp>
      <p:sp>
        <p:nvSpPr>
          <p:cNvPr id="3" name="Datumsplatzhalter 2">
            <a:extLst>
              <a:ext uri="{FF2B5EF4-FFF2-40B4-BE49-F238E27FC236}">
                <a16:creationId xmlns:a16="http://schemas.microsoft.com/office/drawing/2014/main" id="{2F75E83A-6325-87AC-B30F-65A449A6A587}"/>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C251619D-0CCC-ECDC-660E-47AE2C6A4DA1}"/>
              </a:ext>
            </a:extLst>
          </p:cNvPr>
          <p:cNvSpPr>
            <a:spLocks noGrp="1"/>
          </p:cNvSpPr>
          <p:nvPr>
            <p:ph type="sldNum" sz="quarter" idx="12"/>
          </p:nvPr>
        </p:nvSpPr>
        <p:spPr/>
        <p:txBody>
          <a:bodyPr/>
          <a:lstStyle/>
          <a:p>
            <a:fld id="{D42DA815-CE49-4499-B3BB-5F7C969A1704}" type="slidenum">
              <a:rPr lang="de-DE" smtClean="0"/>
              <a:pPr/>
              <a:t>5</a:t>
            </a:fld>
            <a:endParaRPr lang="de-DE" dirty="0"/>
          </a:p>
        </p:txBody>
      </p:sp>
      <p:graphicFrame>
        <p:nvGraphicFramePr>
          <p:cNvPr id="9" name="Diagramm 8">
            <a:extLst>
              <a:ext uri="{FF2B5EF4-FFF2-40B4-BE49-F238E27FC236}">
                <a16:creationId xmlns:a16="http://schemas.microsoft.com/office/drawing/2014/main" id="{E9092D2A-164B-A7EB-F513-ABA6346248FF}"/>
              </a:ext>
            </a:extLst>
          </p:cNvPr>
          <p:cNvGraphicFramePr/>
          <p:nvPr>
            <p:extLst>
              <p:ext uri="{D42A27DB-BD31-4B8C-83A1-F6EECF244321}">
                <p14:modId xmlns:p14="http://schemas.microsoft.com/office/powerpoint/2010/main" val="3787505123"/>
              </p:ext>
            </p:extLst>
          </p:nvPr>
        </p:nvGraphicFramePr>
        <p:xfrm>
          <a:off x="263351" y="1628800"/>
          <a:ext cx="11231457" cy="3888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feld 12">
            <a:extLst>
              <a:ext uri="{FF2B5EF4-FFF2-40B4-BE49-F238E27FC236}">
                <a16:creationId xmlns:a16="http://schemas.microsoft.com/office/drawing/2014/main" id="{0C69E672-5916-D48A-A8F0-661537420BEC}"/>
              </a:ext>
            </a:extLst>
          </p:cNvPr>
          <p:cNvSpPr txBox="1"/>
          <p:nvPr/>
        </p:nvSpPr>
        <p:spPr>
          <a:xfrm>
            <a:off x="263351" y="4725144"/>
            <a:ext cx="11231456" cy="1077218"/>
          </a:xfrm>
          <a:prstGeom prst="rect">
            <a:avLst/>
          </a:prstGeom>
          <a:noFill/>
        </p:spPr>
        <p:txBody>
          <a:bodyPr wrap="square">
            <a:spAutoFit/>
          </a:bodyPr>
          <a:lstStyle/>
          <a:p>
            <a:pPr marL="444500" lvl="0" indent="-173038">
              <a:buFont typeface="Arial" panose="020B0604020202020204" pitchFamily="34" charset="0"/>
              <a:buChar char="•"/>
            </a:pPr>
            <a:r>
              <a:rPr lang="de-DE" sz="1600" b="1" dirty="0">
                <a:solidFill>
                  <a:schemeClr val="accent5"/>
                </a:solidFill>
                <a:latin typeface="Arial" panose="020B0604020202020204" pitchFamily="34" charset="0"/>
                <a:cs typeface="Arial" panose="020B0604020202020204" pitchFamily="34" charset="0"/>
              </a:rPr>
              <a:t>Wenn weder Absturzsicherungen noch Auffangeinrichtungen umsetzbar sind</a:t>
            </a:r>
            <a:r>
              <a:rPr lang="de-DE" sz="1600" b="1" dirty="0">
                <a:solidFill>
                  <a:srgbClr val="0082B0">
                    <a:hueOff val="0"/>
                    <a:satOff val="0"/>
                    <a:lumOff val="0"/>
                    <a:alphaOff val="0"/>
                  </a:srgbClr>
                </a:solidFill>
                <a:latin typeface="Arial" panose="020B0604020202020204" pitchFamily="34" charset="0"/>
                <a:cs typeface="Arial" panose="020B0604020202020204" pitchFamily="34" charset="0"/>
              </a:rPr>
              <a:t>, </a:t>
            </a:r>
            <a:r>
              <a:rPr lang="de-DE" sz="1600" dirty="0">
                <a:solidFill>
                  <a:srgbClr val="0082B0">
                    <a:hueOff val="0"/>
                    <a:satOff val="0"/>
                    <a:lumOff val="0"/>
                    <a:alphaOff val="0"/>
                  </a:srgbClr>
                </a:solidFill>
                <a:latin typeface="Arial" panose="020B0604020202020204" pitchFamily="34" charset="0"/>
                <a:cs typeface="Arial" panose="020B0604020202020204" pitchFamily="34" charset="0"/>
              </a:rPr>
              <a:t>ist PSAgA einzusetzen </a:t>
            </a:r>
          </a:p>
          <a:p>
            <a:pPr marL="444500" lvl="0" indent="-173038">
              <a:buFont typeface="Arial" panose="020B0604020202020204" pitchFamily="34" charset="0"/>
              <a:buChar char="•"/>
            </a:pPr>
            <a:r>
              <a:rPr lang="de-DE" sz="1600" dirty="0">
                <a:solidFill>
                  <a:srgbClr val="0082B0">
                    <a:hueOff val="0"/>
                    <a:satOff val="0"/>
                    <a:lumOff val="0"/>
                    <a:alphaOff val="0"/>
                  </a:srgbClr>
                </a:solidFill>
                <a:latin typeface="Arial" panose="020B0604020202020204" pitchFamily="34" charset="0"/>
                <a:cs typeface="Arial" panose="020B0604020202020204" pitchFamily="34" charset="0"/>
              </a:rPr>
              <a:t>Voraussetzungen: Die Gefährdungsbeurteilung muss die PSAgA als geeignete Maßnahme bestätigen, Anschlageinrichtungen müssen vorhanden sein und die Beschäftigten müssen in den Gebrauch der PSAgA geschult und in Rettungsmaßnahmen unterwiesen sein.</a:t>
            </a:r>
          </a:p>
        </p:txBody>
      </p:sp>
      <p:sp>
        <p:nvSpPr>
          <p:cNvPr id="6" name="Textfeld 5">
            <a:extLst>
              <a:ext uri="{FF2B5EF4-FFF2-40B4-BE49-F238E27FC236}">
                <a16:creationId xmlns:a16="http://schemas.microsoft.com/office/drawing/2014/main" id="{EFB4BD59-53F6-8BD0-85A7-D98B4A623311}"/>
              </a:ext>
            </a:extLst>
          </p:cNvPr>
          <p:cNvSpPr txBox="1"/>
          <p:nvPr/>
        </p:nvSpPr>
        <p:spPr>
          <a:xfrm>
            <a:off x="529170" y="5949280"/>
            <a:ext cx="11231457" cy="584775"/>
          </a:xfrm>
          <a:prstGeom prst="rect">
            <a:avLst/>
          </a:prstGeom>
          <a:noFill/>
        </p:spPr>
        <p:txBody>
          <a:bodyPr wrap="square" rtlCol="0">
            <a:spAutoFit/>
          </a:bodyPr>
          <a:lstStyle/>
          <a:p>
            <a:pPr algn="ctr"/>
            <a:r>
              <a:rPr lang="de-DE" sz="1600" dirty="0">
                <a:solidFill>
                  <a:schemeClr val="accent5"/>
                </a:solidFill>
                <a:latin typeface="Arial" panose="020B0604020202020204" pitchFamily="34" charset="0"/>
                <a:cs typeface="Arial" panose="020B0604020202020204" pitchFamily="34" charset="0"/>
                <a:sym typeface="Wingdings" panose="05000000000000000000" pitchFamily="2" charset="2"/>
              </a:rPr>
              <a:t> </a:t>
            </a:r>
            <a:r>
              <a:rPr lang="de-DE" sz="1600" dirty="0">
                <a:solidFill>
                  <a:schemeClr val="accent5"/>
                </a:solidFill>
                <a:latin typeface="Arial" panose="020B0604020202020204" pitchFamily="34" charset="0"/>
                <a:cs typeface="Arial" panose="020B0604020202020204" pitchFamily="34" charset="0"/>
              </a:rPr>
              <a:t>Das Arbeiten ohne Absturzsicherung ist nur in begründeten Einzelfällen erlaubt und muss sehr gut durchdacht und in der Gefährdungsbeurteilung begründet werden können</a:t>
            </a:r>
          </a:p>
        </p:txBody>
      </p:sp>
      <p:sp>
        <p:nvSpPr>
          <p:cNvPr id="5" name="Geschweifte Klammer rechts 4">
            <a:extLst>
              <a:ext uri="{FF2B5EF4-FFF2-40B4-BE49-F238E27FC236}">
                <a16:creationId xmlns:a16="http://schemas.microsoft.com/office/drawing/2014/main" id="{FB563ADE-2A7F-19D3-1D87-62BBC1A563D0}"/>
              </a:ext>
            </a:extLst>
          </p:cNvPr>
          <p:cNvSpPr/>
          <p:nvPr/>
        </p:nvSpPr>
        <p:spPr bwMode="auto">
          <a:xfrm>
            <a:off x="11424592" y="1628800"/>
            <a:ext cx="360040" cy="417356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accent5"/>
              </a:solidFill>
              <a:effectLst/>
              <a:latin typeface="Arial" charset="0"/>
              <a:ea typeface="ＭＳ Ｐゴシック" pitchFamily="1" charset="-128"/>
            </a:endParaRPr>
          </a:p>
        </p:txBody>
      </p:sp>
      <p:sp>
        <p:nvSpPr>
          <p:cNvPr id="7" name="Textfeld 6">
            <a:extLst>
              <a:ext uri="{FF2B5EF4-FFF2-40B4-BE49-F238E27FC236}">
                <a16:creationId xmlns:a16="http://schemas.microsoft.com/office/drawing/2014/main" id="{35E34643-B741-716D-1BCC-210FC034195F}"/>
              </a:ext>
            </a:extLst>
          </p:cNvPr>
          <p:cNvSpPr txBox="1"/>
          <p:nvPr/>
        </p:nvSpPr>
        <p:spPr>
          <a:xfrm rot="16200000">
            <a:off x="10211199" y="3583759"/>
            <a:ext cx="3384375" cy="338554"/>
          </a:xfrm>
          <a:prstGeom prst="rect">
            <a:avLst/>
          </a:prstGeom>
          <a:noFill/>
        </p:spPr>
        <p:txBody>
          <a:bodyPr wrap="square" rtlCol="0">
            <a:spAutoFit/>
          </a:bodyPr>
          <a:lstStyle/>
          <a:p>
            <a:r>
              <a:rPr lang="de-DE" sz="1600" dirty="0">
                <a:solidFill>
                  <a:schemeClr val="accent5"/>
                </a:solidFill>
                <a:latin typeface="Arial" panose="020B0604020202020204" pitchFamily="34" charset="0"/>
                <a:cs typeface="Arial" panose="020B0604020202020204" pitchFamily="34" charset="0"/>
              </a:rPr>
              <a:t>Dokumentation der Überlegungen</a:t>
            </a:r>
          </a:p>
        </p:txBody>
      </p:sp>
    </p:spTree>
    <p:extLst>
      <p:ext uri="{BB962C8B-B14F-4D97-AF65-F5344CB8AC3E}">
        <p14:creationId xmlns:p14="http://schemas.microsoft.com/office/powerpoint/2010/main" val="2689952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BCFAE-C8D8-7972-1CC2-D803AC929E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A5A3EE-E3D7-8975-847F-1383FD984433}"/>
              </a:ext>
            </a:extLst>
          </p:cNvPr>
          <p:cNvSpPr>
            <a:spLocks noGrp="1"/>
          </p:cNvSpPr>
          <p:nvPr>
            <p:ph type="title"/>
          </p:nvPr>
        </p:nvSpPr>
        <p:spPr/>
        <p:txBody>
          <a:bodyPr/>
          <a:lstStyle/>
          <a:p>
            <a:r>
              <a:rPr lang="de-DE" dirty="0">
                <a:solidFill>
                  <a:schemeClr val="accent1"/>
                </a:solidFill>
              </a:rPr>
              <a:t>Anzeige Personenaufnahmemittel</a:t>
            </a:r>
            <a:br>
              <a:rPr lang="de-DE" dirty="0">
                <a:solidFill>
                  <a:schemeClr val="accent2"/>
                </a:solidFill>
              </a:rPr>
            </a:br>
            <a:r>
              <a:rPr lang="de-DE" sz="2000" dirty="0">
                <a:solidFill>
                  <a:schemeClr val="accent2"/>
                </a:solidFill>
              </a:rPr>
              <a:t>Bausteine der BG Bau</a:t>
            </a:r>
            <a:endParaRPr lang="de-DE" sz="2000" dirty="0"/>
          </a:p>
        </p:txBody>
      </p:sp>
      <p:sp>
        <p:nvSpPr>
          <p:cNvPr id="3" name="Datumsplatzhalter 2">
            <a:extLst>
              <a:ext uri="{FF2B5EF4-FFF2-40B4-BE49-F238E27FC236}">
                <a16:creationId xmlns:a16="http://schemas.microsoft.com/office/drawing/2014/main" id="{EA636426-8D8F-6782-A080-99B4599E9EB4}"/>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BEA34CD1-1673-F2B5-0A79-338FB6080B9F}"/>
              </a:ext>
            </a:extLst>
          </p:cNvPr>
          <p:cNvSpPr>
            <a:spLocks noGrp="1"/>
          </p:cNvSpPr>
          <p:nvPr>
            <p:ph type="sldNum" sz="quarter" idx="12"/>
          </p:nvPr>
        </p:nvSpPr>
        <p:spPr/>
        <p:txBody>
          <a:bodyPr/>
          <a:lstStyle/>
          <a:p>
            <a:fld id="{D42DA815-CE49-4499-B3BB-5F7C969A1704}" type="slidenum">
              <a:rPr lang="de-DE" smtClean="0"/>
              <a:pPr/>
              <a:t>50</a:t>
            </a:fld>
            <a:endParaRPr lang="de-DE" dirty="0"/>
          </a:p>
        </p:txBody>
      </p:sp>
      <p:sp>
        <p:nvSpPr>
          <p:cNvPr id="5" name="Textplatzhalter 4">
            <a:extLst>
              <a:ext uri="{FF2B5EF4-FFF2-40B4-BE49-F238E27FC236}">
                <a16:creationId xmlns:a16="http://schemas.microsoft.com/office/drawing/2014/main" id="{43BD9BB6-E8DC-7258-3C5E-F012BCEE5BE3}"/>
              </a:ext>
            </a:extLst>
          </p:cNvPr>
          <p:cNvSpPr>
            <a:spLocks noGrp="1"/>
          </p:cNvSpPr>
          <p:nvPr>
            <p:ph type="body" sz="quarter" idx="13"/>
          </p:nvPr>
        </p:nvSpPr>
        <p:spPr>
          <a:xfrm>
            <a:off x="529169" y="1556792"/>
            <a:ext cx="5710847" cy="4536504"/>
          </a:xfrm>
        </p:spPr>
        <p:txBody>
          <a:bodyPr/>
          <a:lstStyle/>
          <a:p>
            <a:pPr marL="0" indent="0">
              <a:buNone/>
            </a:pPr>
            <a:r>
              <a:rPr lang="de-DE" sz="1800" b="1" dirty="0"/>
              <a:t>Anzeige der Inbetriebnahme eines hochziehbaren Personenaufnahmemittels</a:t>
            </a:r>
          </a:p>
          <a:p>
            <a:pPr marL="0" indent="0">
              <a:buNone/>
            </a:pPr>
            <a:r>
              <a:rPr lang="de-DE" sz="1800" dirty="0"/>
              <a:t>Quelle: </a:t>
            </a:r>
            <a:r>
              <a:rPr lang="de-DE" sz="1800" dirty="0">
                <a:hlinkClick r:id="rId2"/>
              </a:rPr>
              <a:t>Anzeige der Inbetriebnahme eines hochziehbaren Personenaufnahmemittels </a:t>
            </a:r>
            <a:endParaRPr lang="de-DE" sz="1800" dirty="0"/>
          </a:p>
          <a:p>
            <a:pPr marL="0" indent="0">
              <a:buNone/>
            </a:pPr>
            <a:r>
              <a:rPr lang="de-DE" sz="1800" dirty="0"/>
              <a:t>Baustein - Formular F 700</a:t>
            </a:r>
            <a:br>
              <a:rPr lang="de-DE" sz="1800" dirty="0"/>
            </a:br>
            <a:r>
              <a:rPr lang="de-DE" sz="1800" dirty="0"/>
              <a:t>Stand 07/2021</a:t>
            </a:r>
            <a:br>
              <a:rPr lang="de-DE" sz="1800" dirty="0"/>
            </a:br>
            <a:r>
              <a:rPr lang="de-DE" sz="1800" dirty="0"/>
              <a:t>Herausgeber: BG BAU</a:t>
            </a:r>
          </a:p>
          <a:p>
            <a:pPr marL="0" indent="0">
              <a:buNone/>
            </a:pPr>
            <a:endParaRPr lang="de-DE" sz="1800" dirty="0"/>
          </a:p>
          <a:p>
            <a:pPr marL="0" indent="0">
              <a:buNone/>
            </a:pPr>
            <a:endParaRPr lang="de-DE" sz="1800" dirty="0"/>
          </a:p>
          <a:p>
            <a:endParaRPr lang="de-DE" sz="1800" dirty="0"/>
          </a:p>
        </p:txBody>
      </p:sp>
      <p:pic>
        <p:nvPicPr>
          <p:cNvPr id="6" name="Grafik 5">
            <a:extLst>
              <a:ext uri="{FF2B5EF4-FFF2-40B4-BE49-F238E27FC236}">
                <a16:creationId xmlns:a16="http://schemas.microsoft.com/office/drawing/2014/main" id="{68948CC4-A966-BC70-2822-FC2C05103517}"/>
              </a:ext>
            </a:extLst>
          </p:cNvPr>
          <p:cNvPicPr>
            <a:picLocks noChangeAspect="1"/>
          </p:cNvPicPr>
          <p:nvPr/>
        </p:nvPicPr>
        <p:blipFill>
          <a:blip r:embed="rId3"/>
          <a:srcRect l="38778" t="15937" r="34644" b="9343"/>
          <a:stretch>
            <a:fillRect/>
          </a:stretch>
        </p:blipFill>
        <p:spPr>
          <a:xfrm>
            <a:off x="7104112" y="661741"/>
            <a:ext cx="4022588" cy="6078578"/>
          </a:xfrm>
          <a:prstGeom prst="rect">
            <a:avLst/>
          </a:prstGeom>
          <a:ln>
            <a:solidFill>
              <a:schemeClr val="accent1"/>
            </a:solidFill>
          </a:ln>
        </p:spPr>
      </p:pic>
    </p:spTree>
    <p:extLst>
      <p:ext uri="{BB962C8B-B14F-4D97-AF65-F5344CB8AC3E}">
        <p14:creationId xmlns:p14="http://schemas.microsoft.com/office/powerpoint/2010/main" val="3239927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9"/>
          <p:cNvGrpSpPr>
            <a:grpSpLocks/>
          </p:cNvGrpSpPr>
          <p:nvPr/>
        </p:nvGrpSpPr>
        <p:grpSpPr bwMode="auto">
          <a:xfrm>
            <a:off x="1920876" y="2143123"/>
            <a:ext cx="8373133" cy="2928937"/>
            <a:chOff x="357188" y="2786063"/>
            <a:chExt cx="8429625" cy="2928937"/>
          </a:xfrm>
        </p:grpSpPr>
        <p:sp>
          <p:nvSpPr>
            <p:cNvPr id="5" name="Rechteck 4"/>
            <p:cNvSpPr/>
            <p:nvPr/>
          </p:nvSpPr>
          <p:spPr bwMode="auto">
            <a:xfrm>
              <a:off x="357188" y="2786063"/>
              <a:ext cx="8429625" cy="2928937"/>
            </a:xfrm>
            <a:prstGeom prst="rect">
              <a:avLst/>
            </a:prstGeom>
            <a:solidFill>
              <a:schemeClr val="bg1">
                <a:lumMod val="95000"/>
              </a:schemeClr>
            </a:solidFill>
            <a:ln w="9525" cap="flat" cmpd="sng" algn="ctr">
              <a:solidFill>
                <a:schemeClr val="accent1"/>
              </a:solidFill>
              <a:prstDash val="sysDash"/>
              <a:round/>
              <a:headEnd type="none" w="med" len="med"/>
              <a:tailEnd type="none" w="med" len="med"/>
            </a:ln>
            <a:effectLst/>
          </p:spPr>
          <p:txBody>
            <a:bodyPr anchor="ctr"/>
            <a:lstStyle/>
            <a:p>
              <a:pPr eaLnBrk="0" hangingPunct="0">
                <a:spcBef>
                  <a:spcPts val="600"/>
                </a:spcBef>
                <a:spcAft>
                  <a:spcPts val="600"/>
                </a:spcAft>
                <a:defRPr/>
              </a:pPr>
              <a:endParaRPr lang="de-DE" sz="2000" dirty="0">
                <a:solidFill>
                  <a:schemeClr val="accent2"/>
                </a:solidFill>
                <a:ea typeface="ＭＳ Ｐゴシック" charset="-128"/>
                <a:cs typeface="ＭＳ Ｐゴシック"/>
              </a:endParaRPr>
            </a:p>
          </p:txBody>
        </p:sp>
        <p:sp>
          <p:nvSpPr>
            <p:cNvPr id="17412" name="Rechteck 6"/>
            <p:cNvSpPr>
              <a:spLocks noChangeArrowheads="1"/>
            </p:cNvSpPr>
            <p:nvPr/>
          </p:nvSpPr>
          <p:spPr bwMode="auto">
            <a:xfrm>
              <a:off x="4357688" y="2928938"/>
              <a:ext cx="4286250" cy="2643187"/>
            </a:xfrm>
            <a:prstGeom prst="rect">
              <a:avLst/>
            </a:prstGeom>
            <a:solidFill>
              <a:schemeClr val="bg1"/>
            </a:solidFill>
            <a:ln w="9525" algn="ctr">
              <a:solidFill>
                <a:schemeClr val="accent1"/>
              </a:solidFill>
              <a:round/>
              <a:headEnd/>
              <a:tailEnd/>
            </a:ln>
          </p:spPr>
          <p:txBody>
            <a:bodyPr/>
            <a:lstStyle/>
            <a:p>
              <a:pPr eaLnBrk="0" hangingPunct="0"/>
              <a:endParaRPr lang="de-DE" altLang="de-DE" dirty="0">
                <a:solidFill>
                  <a:schemeClr val="accent2"/>
                </a:solidFill>
              </a:endParaRPr>
            </a:p>
          </p:txBody>
        </p:sp>
        <p:sp>
          <p:nvSpPr>
            <p:cNvPr id="17413" name="Rechteck 9"/>
            <p:cNvSpPr>
              <a:spLocks noChangeArrowheads="1"/>
            </p:cNvSpPr>
            <p:nvPr/>
          </p:nvSpPr>
          <p:spPr bwMode="auto">
            <a:xfrm>
              <a:off x="428334" y="2847805"/>
              <a:ext cx="3714750" cy="2643187"/>
            </a:xfrm>
            <a:prstGeom prst="rect">
              <a:avLst/>
            </a:prstGeom>
            <a:solidFill>
              <a:schemeClr val="bg1"/>
            </a:solidFill>
            <a:ln w="9525" algn="ctr">
              <a:solidFill>
                <a:schemeClr val="accent1"/>
              </a:solidFill>
              <a:round/>
              <a:headEnd/>
              <a:tailEnd/>
            </a:ln>
          </p:spPr>
          <p:txBody>
            <a:bodyPr anchor="ctr"/>
            <a:lstStyle/>
            <a:p>
              <a:pPr algn="ctr">
                <a:spcBef>
                  <a:spcPts val="600"/>
                </a:spcBef>
                <a:spcAft>
                  <a:spcPts val="600"/>
                </a:spcAft>
              </a:pPr>
              <a:r>
                <a:rPr lang="de-DE" altLang="de-DE" sz="2800" b="1" dirty="0">
                  <a:solidFill>
                    <a:schemeClr val="accent1"/>
                  </a:solidFill>
                  <a:latin typeface="+mj-lt"/>
                </a:rPr>
                <a:t>Einsatz von Leitern</a:t>
              </a:r>
            </a:p>
          </p:txBody>
        </p:sp>
        <p:pic>
          <p:nvPicPr>
            <p:cNvPr id="17414" name="Picture 8"/>
            <p:cNvPicPr>
              <a:picLocks noChangeAspect="1" noChangeArrowheads="1"/>
            </p:cNvPicPr>
            <p:nvPr/>
          </p:nvPicPr>
          <p:blipFill>
            <a:blip r:embed="rId3" cstate="print"/>
            <a:srcRect/>
            <a:stretch>
              <a:fillRect/>
            </a:stretch>
          </p:blipFill>
          <p:spPr bwMode="auto">
            <a:xfrm>
              <a:off x="4429124" y="3000372"/>
              <a:ext cx="4143375" cy="2500312"/>
            </a:xfrm>
            <a:prstGeom prst="rect">
              <a:avLst/>
            </a:prstGeom>
            <a:noFill/>
            <a:ln w="9525">
              <a:solidFill>
                <a:schemeClr val="bg1"/>
              </a:solidFill>
              <a:miter lim="800000"/>
              <a:headEnd/>
              <a:tailEnd/>
            </a:ln>
          </p:spPr>
        </p:pic>
      </p:grpSp>
      <p:sp>
        <p:nvSpPr>
          <p:cNvPr id="10" name="Datumsplatzhalter 9"/>
          <p:cNvSpPr>
            <a:spLocks noGrp="1"/>
          </p:cNvSpPr>
          <p:nvPr>
            <p:ph type="dt" sz="half" idx="10"/>
          </p:nvPr>
        </p:nvSpPr>
        <p:spPr/>
        <p:txBody>
          <a:bodyPr/>
          <a:lstStyle/>
          <a:p>
            <a:pPr>
              <a:defRPr/>
            </a:pPr>
            <a:r>
              <a:rPr lang="de-DE"/>
              <a:t>Schulung 2025/2026</a:t>
            </a:r>
            <a:endParaRPr lang="de-DE" dirty="0"/>
          </a:p>
        </p:txBody>
      </p:sp>
      <p:sp>
        <p:nvSpPr>
          <p:cNvPr id="8" name="Foliennummernplatzhalter 7"/>
          <p:cNvSpPr>
            <a:spLocks noGrp="1"/>
          </p:cNvSpPr>
          <p:nvPr>
            <p:ph type="sldNum" sz="quarter" idx="11"/>
          </p:nvPr>
        </p:nvSpPr>
        <p:spPr/>
        <p:txBody>
          <a:bodyPr/>
          <a:lstStyle/>
          <a:p>
            <a:pPr>
              <a:defRPr/>
            </a:pPr>
            <a:fld id="{42020CB9-598F-41BD-B058-380FB38EF93E}" type="slidenum">
              <a:rPr lang="de-DE" smtClean="0"/>
              <a:pPr>
                <a:defRPr/>
              </a:pPr>
              <a:t>51</a:t>
            </a:fld>
            <a:endParaRPr lang="de-DE" dirty="0"/>
          </a:p>
        </p:txBody>
      </p:sp>
    </p:spTree>
    <p:extLst>
      <p:ext uri="{BB962C8B-B14F-4D97-AF65-F5344CB8AC3E}">
        <p14:creationId xmlns:p14="http://schemas.microsoft.com/office/powerpoint/2010/main" val="1841527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CA8C66-4973-3712-E61C-B9EA7741FB31}"/>
              </a:ext>
            </a:extLst>
          </p:cNvPr>
          <p:cNvSpPr>
            <a:spLocks noGrp="1"/>
          </p:cNvSpPr>
          <p:nvPr>
            <p:ph type="title"/>
          </p:nvPr>
        </p:nvSpPr>
        <p:spPr>
          <a:xfrm>
            <a:off x="529168" y="228600"/>
            <a:ext cx="9383256" cy="1143000"/>
          </a:xfrm>
        </p:spPr>
        <p:txBody>
          <a:bodyPr/>
          <a:lstStyle/>
          <a:p>
            <a:r>
              <a:rPr lang="de-DE" dirty="0"/>
              <a:t>Wann ist der Einsatz Leitern zulässig</a:t>
            </a:r>
            <a:endParaRPr lang="de-DE" sz="2000" dirty="0">
              <a:solidFill>
                <a:schemeClr val="accent2"/>
              </a:solidFill>
            </a:endParaRPr>
          </a:p>
        </p:txBody>
      </p:sp>
      <p:sp>
        <p:nvSpPr>
          <p:cNvPr id="3" name="Datumsplatzhalter 2">
            <a:extLst>
              <a:ext uri="{FF2B5EF4-FFF2-40B4-BE49-F238E27FC236}">
                <a16:creationId xmlns:a16="http://schemas.microsoft.com/office/drawing/2014/main" id="{8C2B80AD-C947-E578-3444-9F6119BDFA7A}"/>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70C668AF-CEC1-00B4-368F-76D999F2261D}"/>
              </a:ext>
            </a:extLst>
          </p:cNvPr>
          <p:cNvSpPr>
            <a:spLocks noGrp="1"/>
          </p:cNvSpPr>
          <p:nvPr>
            <p:ph type="sldNum" sz="quarter" idx="12"/>
          </p:nvPr>
        </p:nvSpPr>
        <p:spPr/>
        <p:txBody>
          <a:bodyPr/>
          <a:lstStyle/>
          <a:p>
            <a:fld id="{D42DA815-CE49-4499-B3BB-5F7C969A1704}" type="slidenum">
              <a:rPr lang="de-DE" smtClean="0"/>
              <a:pPr/>
              <a:t>52</a:t>
            </a:fld>
            <a:endParaRPr lang="de-DE" dirty="0"/>
          </a:p>
        </p:txBody>
      </p:sp>
      <p:sp>
        <p:nvSpPr>
          <p:cNvPr id="7" name="Textplatzhalter 6">
            <a:extLst>
              <a:ext uri="{FF2B5EF4-FFF2-40B4-BE49-F238E27FC236}">
                <a16:creationId xmlns:a16="http://schemas.microsoft.com/office/drawing/2014/main" id="{20D28817-7A1A-F941-8D7F-D40CACB77B4F}"/>
              </a:ext>
            </a:extLst>
          </p:cNvPr>
          <p:cNvSpPr>
            <a:spLocks noGrp="1"/>
          </p:cNvSpPr>
          <p:nvPr>
            <p:ph type="body" sz="quarter" idx="13"/>
          </p:nvPr>
        </p:nvSpPr>
        <p:spPr>
          <a:xfrm>
            <a:off x="529166" y="1556792"/>
            <a:ext cx="6718961" cy="4536504"/>
          </a:xfrm>
        </p:spPr>
        <p:txBody>
          <a:bodyPr/>
          <a:lstStyle/>
          <a:p>
            <a:pPr marL="0" marR="0" lvl="0" indent="0" defTabSz="914400" latinLnBrk="0">
              <a:lnSpc>
                <a:spcPct val="100000"/>
              </a:lnSpc>
              <a:buSzTx/>
              <a:buNone/>
              <a:tabLst/>
            </a:pPr>
            <a:r>
              <a:rPr lang="de-DE" altLang="de-DE" sz="1800" b="1" dirty="0"/>
              <a:t>Wenn Arbeiten in der Höhe durchgeführt werden, bei denen</a:t>
            </a:r>
          </a:p>
          <a:p>
            <a:pPr marL="266700" marR="0" lvl="0" indent="-266700" defTabSz="914400" latinLnBrk="0">
              <a:lnSpc>
                <a:spcPct val="100000"/>
              </a:lnSpc>
              <a:buSzTx/>
              <a:tabLst/>
            </a:pPr>
            <a:r>
              <a:rPr lang="de-DE" altLang="de-DE" sz="1600" dirty="0"/>
              <a:t>eine sichere Ausführung vom Boden nicht möglich ist,</a:t>
            </a:r>
          </a:p>
          <a:p>
            <a:pPr marL="266700" marR="0" lvl="0" indent="-266700" defTabSz="914400" latinLnBrk="0">
              <a:lnSpc>
                <a:spcPct val="100000"/>
              </a:lnSpc>
              <a:buSzTx/>
              <a:tabLst/>
            </a:pPr>
            <a:r>
              <a:rPr lang="de-DE" altLang="de-DE" sz="1600" dirty="0"/>
              <a:t>die Höhe mehr als 2 Meter beträgt,</a:t>
            </a:r>
          </a:p>
          <a:p>
            <a:pPr marL="266700" marR="0" lvl="0" indent="-266700" defTabSz="914400" latinLnBrk="0">
              <a:lnSpc>
                <a:spcPct val="100000"/>
              </a:lnSpc>
              <a:buSzTx/>
              <a:tabLst/>
            </a:pPr>
            <a:r>
              <a:rPr lang="de-DE" altLang="de-DE" sz="1600" dirty="0"/>
              <a:t>Leitern nicht ausreichend sicher sind,</a:t>
            </a:r>
          </a:p>
          <a:p>
            <a:pPr marL="266700" marR="0" lvl="0" indent="-266700" defTabSz="914400" latinLnBrk="0">
              <a:lnSpc>
                <a:spcPct val="100000"/>
              </a:lnSpc>
              <a:buSzTx/>
              <a:tabLst/>
            </a:pPr>
            <a:r>
              <a:rPr lang="de-DE" altLang="de-DE" sz="1600" dirty="0"/>
              <a:t>Arbeiten länger als 2 Stunden dauern,</a:t>
            </a:r>
          </a:p>
          <a:p>
            <a:pPr marL="266700" marR="0" lvl="0" indent="-266700" defTabSz="914400" latinLnBrk="0">
              <a:lnSpc>
                <a:spcPct val="100000"/>
              </a:lnSpc>
              <a:buSzTx/>
              <a:tabLst/>
            </a:pPr>
            <a:r>
              <a:rPr lang="de-DE" altLang="de-DE" sz="1600" dirty="0"/>
              <a:t>beide Hände für die Arbeit gebraucht werden,</a:t>
            </a:r>
          </a:p>
          <a:p>
            <a:pPr marL="266700" marR="0" lvl="0" indent="-266700" defTabSz="914400" latinLnBrk="0">
              <a:lnSpc>
                <a:spcPct val="100000"/>
              </a:lnSpc>
              <a:buSzTx/>
              <a:tabLst/>
            </a:pPr>
            <a:r>
              <a:rPr lang="de-DE" altLang="de-DE" sz="1600" dirty="0"/>
              <a:t>ein Zugang zu höher gelegenen Arbeitsbereichen dauerhaft erforderlich ist oder </a:t>
            </a:r>
          </a:p>
          <a:p>
            <a:pPr marL="266700" marR="0" lvl="0" indent="-266700" defTabSz="914400" latinLnBrk="0">
              <a:lnSpc>
                <a:spcPct val="100000"/>
              </a:lnSpc>
              <a:buSzTx/>
              <a:tabLst/>
            </a:pPr>
            <a:r>
              <a:rPr lang="de-DE" altLang="de-DE" sz="1600" dirty="0"/>
              <a:t>mehrere Personen gleichzeitig auf der Arbeitsfläche arbeiten müssen,</a:t>
            </a:r>
          </a:p>
          <a:p>
            <a:pPr marL="0" marR="0" lvl="0" indent="0" defTabSz="914400" latinLnBrk="0">
              <a:lnSpc>
                <a:spcPct val="100000"/>
              </a:lnSpc>
              <a:buSzTx/>
              <a:buNone/>
              <a:tabLst/>
            </a:pPr>
            <a:r>
              <a:rPr lang="de-DE" altLang="de-DE" sz="1800" b="1" u="sng" dirty="0">
                <a:solidFill>
                  <a:schemeClr val="accent5"/>
                </a:solidFill>
                <a:sym typeface="Wingdings" panose="05000000000000000000" pitchFamily="2" charset="2"/>
              </a:rPr>
              <a:t>müssen Alternativen zur Leiter gefunden werden!</a:t>
            </a:r>
          </a:p>
          <a:p>
            <a:pPr marL="0" marR="0" lvl="0" indent="0" defTabSz="914400" latinLnBrk="0">
              <a:lnSpc>
                <a:spcPct val="100000"/>
              </a:lnSpc>
              <a:buSzTx/>
              <a:buNone/>
              <a:tabLst/>
            </a:pPr>
            <a:endParaRPr lang="de-DE" altLang="de-DE" sz="800" b="1" u="sng" dirty="0">
              <a:solidFill>
                <a:schemeClr val="accent5"/>
              </a:solidFill>
              <a:sym typeface="Wingdings" panose="05000000000000000000" pitchFamily="2" charset="2"/>
            </a:endParaRPr>
          </a:p>
          <a:p>
            <a:pPr marL="0" indent="0">
              <a:buNone/>
            </a:pPr>
            <a:r>
              <a:rPr lang="de-DE" sz="1600" dirty="0">
                <a:solidFill>
                  <a:schemeClr val="accent5"/>
                </a:solidFill>
                <a:sym typeface="Wingdings" panose="05000000000000000000" pitchFamily="2" charset="2"/>
              </a:rPr>
              <a:t> </a:t>
            </a:r>
            <a:r>
              <a:rPr lang="de-DE" sz="1600" b="1" dirty="0">
                <a:solidFill>
                  <a:schemeClr val="accent5"/>
                </a:solidFill>
              </a:rPr>
              <a:t>Die Verwendung von Leitern ist nur zulässig, wenn aufgrund geringer Gefährdung und geringer Verwendungsdauer der Einsatz anderer sicherer Arbeitsmittel (z.B. Gerüste, Hubarbeitsbühnen, etc.) nicht verhältnismäßig ist und die Gefährdungsbeurteilung die Leiterverwendung als sicher einstuft</a:t>
            </a:r>
            <a:r>
              <a:rPr lang="de-DE" sz="1600" dirty="0">
                <a:solidFill>
                  <a:schemeClr val="accent5"/>
                </a:solidFill>
              </a:rPr>
              <a:t>.  </a:t>
            </a:r>
          </a:p>
          <a:p>
            <a:pPr marL="0" marR="0" lvl="0" indent="0" defTabSz="914400" latinLnBrk="0">
              <a:lnSpc>
                <a:spcPct val="100000"/>
              </a:lnSpc>
              <a:buSzTx/>
              <a:buNone/>
              <a:tabLst/>
            </a:pPr>
            <a:endParaRPr lang="de-DE" altLang="de-DE" u="sng" dirty="0">
              <a:solidFill>
                <a:schemeClr val="accent5"/>
              </a:solidFill>
            </a:endParaRPr>
          </a:p>
          <a:p>
            <a:endParaRPr lang="de-DE" dirty="0"/>
          </a:p>
        </p:txBody>
      </p:sp>
      <p:pic>
        <p:nvPicPr>
          <p:cNvPr id="10" name="Grafik 9" descr="Rollgerüst">
            <a:extLst>
              <a:ext uri="{FF2B5EF4-FFF2-40B4-BE49-F238E27FC236}">
                <a16:creationId xmlns:a16="http://schemas.microsoft.com/office/drawing/2014/main" id="{0C621773-B541-678B-83D4-2BA734C219A7}"/>
              </a:ext>
            </a:extLst>
          </p:cNvPr>
          <p:cNvPicPr>
            <a:picLocks noChangeAspect="1"/>
          </p:cNvPicPr>
          <p:nvPr/>
        </p:nvPicPr>
        <p:blipFill>
          <a:blip r:embed="rId3"/>
          <a:stretch>
            <a:fillRect/>
          </a:stretch>
        </p:blipFill>
        <p:spPr>
          <a:xfrm>
            <a:off x="7248128" y="1585990"/>
            <a:ext cx="2260048" cy="2260048"/>
          </a:xfrm>
          <a:prstGeom prst="rect">
            <a:avLst/>
          </a:prstGeom>
        </p:spPr>
      </p:pic>
      <p:pic>
        <p:nvPicPr>
          <p:cNvPr id="11" name="Grafik 10" descr="Gerüst einer Hubarbeitsbühne und einem Arbeitskorb">
            <a:extLst>
              <a:ext uri="{FF2B5EF4-FFF2-40B4-BE49-F238E27FC236}">
                <a16:creationId xmlns:a16="http://schemas.microsoft.com/office/drawing/2014/main" id="{372A8070-0C60-F519-AD3C-554EF500098C}"/>
              </a:ext>
            </a:extLst>
          </p:cNvPr>
          <p:cNvPicPr>
            <a:picLocks noChangeAspect="1"/>
          </p:cNvPicPr>
          <p:nvPr/>
        </p:nvPicPr>
        <p:blipFill>
          <a:blip r:embed="rId4"/>
          <a:stretch>
            <a:fillRect/>
          </a:stretch>
        </p:blipFill>
        <p:spPr>
          <a:xfrm>
            <a:off x="9508176" y="3861048"/>
            <a:ext cx="2375038" cy="2375038"/>
          </a:xfrm>
          <a:prstGeom prst="rect">
            <a:avLst/>
          </a:prstGeom>
        </p:spPr>
      </p:pic>
      <p:pic>
        <p:nvPicPr>
          <p:cNvPr id="12" name="Grafik 11" descr="Erstelle eine realistische, detailreiche Darstellung eines Arbeitskorbs vor einem rein weißen Hintergrund. Der Arbeitskorb soll als sicheres Arbeitsmittel für Tätigkeiten in der Höhe erkennbar sein, mit stabilen Metallgittern, Haltegriffen und einer rutschfesten Standfläche. Zeige den Korb in einer neutralen, technischen Perspektive, ohne Personen, um den Fokus auf die Konstruktion und Sicherheitsmerkmale zu legen. Die Farben sollen sachlich und industriell wirken, vorwiegend silber, grau und eventuell gelbe Warnmarkierungen. Der Stil soll klar, modern und informativ sein, geeignet für eine Präsentation zum Thema Arbeitssicherheit.">
            <a:extLst>
              <a:ext uri="{FF2B5EF4-FFF2-40B4-BE49-F238E27FC236}">
                <a16:creationId xmlns:a16="http://schemas.microsoft.com/office/drawing/2014/main" id="{247C1D4F-49CD-7C17-5975-51836234208C}"/>
              </a:ext>
            </a:extLst>
          </p:cNvPr>
          <p:cNvPicPr>
            <a:picLocks noChangeAspect="1"/>
          </p:cNvPicPr>
          <p:nvPr/>
        </p:nvPicPr>
        <p:blipFill>
          <a:blip r:embed="rId5"/>
          <a:srcRect l="4891"/>
          <a:stretch>
            <a:fillRect/>
          </a:stretch>
        </p:blipFill>
        <p:spPr>
          <a:xfrm>
            <a:off x="7248128" y="3846039"/>
            <a:ext cx="2260048" cy="2376263"/>
          </a:xfrm>
          <a:prstGeom prst="rect">
            <a:avLst/>
          </a:prstGeom>
        </p:spPr>
      </p:pic>
      <p:sp>
        <p:nvSpPr>
          <p:cNvPr id="13" name="Textfeld 12">
            <a:extLst>
              <a:ext uri="{FF2B5EF4-FFF2-40B4-BE49-F238E27FC236}">
                <a16:creationId xmlns:a16="http://schemas.microsoft.com/office/drawing/2014/main" id="{F9BDFBBA-DE06-E7D7-750E-4B02DB3DD684}"/>
              </a:ext>
            </a:extLst>
          </p:cNvPr>
          <p:cNvSpPr txBox="1"/>
          <p:nvPr/>
        </p:nvSpPr>
        <p:spPr>
          <a:xfrm>
            <a:off x="8784298" y="6212375"/>
            <a:ext cx="1539204"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 KI-generiert</a:t>
            </a:r>
          </a:p>
        </p:txBody>
      </p:sp>
      <p:pic>
        <p:nvPicPr>
          <p:cNvPr id="5" name="Grafik 4" descr="Erstelle ein Bild, das eine typische Arbeitssituation in der Höhe zeigt, bei der ein normales, feststehendes Gerüst anstelle eines Rollgerüsts verwendet wird. Das Gerüst soll stabil und fachgerecht aufgebaut sein, mit allen vorgeschriebenen Absturzsicherungen wie Geländern, geschlossenen Füllungen, senkrechten Stäben, Handlauf, Knie- und Fußleiste. Zeige eine oder mehrere Personen, die auf dem Gerüst arbeiten, mit geeigneter persönlicher Schutzausrüstung. Die Umgebung soll eine Baustelle oder eine industrielle Anlage sein, die Gefährdungen wie Absturzkanten und herabfallende Gegenstände andeutet. Verwende realistische Farben, einen sachlichen, klaren Stil und achte auf eine professionelle, lehrreiche Darstellung, die die Schutzmaßnahmen und die sichere Nutzung des Gerüsts betont.">
            <a:extLst>
              <a:ext uri="{FF2B5EF4-FFF2-40B4-BE49-F238E27FC236}">
                <a16:creationId xmlns:a16="http://schemas.microsoft.com/office/drawing/2014/main" id="{A20053D3-36CB-59BA-37D0-D19B513D3C47}"/>
              </a:ext>
            </a:extLst>
          </p:cNvPr>
          <p:cNvPicPr>
            <a:picLocks noChangeAspect="1"/>
          </p:cNvPicPr>
          <p:nvPr/>
        </p:nvPicPr>
        <p:blipFill>
          <a:blip r:embed="rId6"/>
          <a:srcRect r="13250" b="17451"/>
          <a:stretch>
            <a:fillRect/>
          </a:stretch>
        </p:blipFill>
        <p:spPr>
          <a:xfrm>
            <a:off x="9508177" y="1585989"/>
            <a:ext cx="2375038" cy="2260051"/>
          </a:xfrm>
          <a:prstGeom prst="rect">
            <a:avLst/>
          </a:prstGeom>
        </p:spPr>
      </p:pic>
    </p:spTree>
    <p:extLst>
      <p:ext uri="{BB962C8B-B14F-4D97-AF65-F5344CB8AC3E}">
        <p14:creationId xmlns:p14="http://schemas.microsoft.com/office/powerpoint/2010/main" val="750406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894F7-ECB3-EA22-39F0-F2D7F228D773}"/>
              </a:ext>
            </a:extLst>
          </p:cNvPr>
          <p:cNvSpPr>
            <a:spLocks noGrp="1"/>
          </p:cNvSpPr>
          <p:nvPr>
            <p:ph type="title"/>
          </p:nvPr>
        </p:nvSpPr>
        <p:spPr>
          <a:xfrm>
            <a:off x="529168" y="228600"/>
            <a:ext cx="9959320" cy="1143000"/>
          </a:xfrm>
        </p:spPr>
        <p:txBody>
          <a:bodyPr/>
          <a:lstStyle/>
          <a:p>
            <a:r>
              <a:rPr lang="de-DE" dirty="0"/>
              <a:t>Einsatz von Leitern als Arbeitsweg oder Arbeitsplatz I</a:t>
            </a:r>
            <a:br>
              <a:rPr lang="de-DE" dirty="0"/>
            </a:br>
            <a:r>
              <a:rPr lang="de-DE" sz="2000" dirty="0">
                <a:solidFill>
                  <a:schemeClr val="accent2"/>
                </a:solidFill>
              </a:rPr>
              <a:t>TRBS 2121 Teil 2; </a:t>
            </a:r>
            <a:r>
              <a:rPr lang="de-DE" sz="2000" dirty="0"/>
              <a:t> </a:t>
            </a:r>
            <a:r>
              <a:rPr lang="de-DE" sz="2000" dirty="0">
                <a:solidFill>
                  <a:schemeClr val="accent2"/>
                </a:solidFill>
              </a:rPr>
              <a:t>BGHM 051 </a:t>
            </a:r>
          </a:p>
        </p:txBody>
      </p:sp>
      <p:sp>
        <p:nvSpPr>
          <p:cNvPr id="3" name="Datumsplatzhalter 2">
            <a:extLst>
              <a:ext uri="{FF2B5EF4-FFF2-40B4-BE49-F238E27FC236}">
                <a16:creationId xmlns:a16="http://schemas.microsoft.com/office/drawing/2014/main" id="{B5CFE873-B5DE-B46B-07BD-BBB35E845493}"/>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693A27B8-EADA-8D69-F52E-2CD33718FB61}"/>
              </a:ext>
            </a:extLst>
          </p:cNvPr>
          <p:cNvSpPr>
            <a:spLocks noGrp="1"/>
          </p:cNvSpPr>
          <p:nvPr>
            <p:ph type="sldNum" sz="quarter" idx="12"/>
          </p:nvPr>
        </p:nvSpPr>
        <p:spPr/>
        <p:txBody>
          <a:bodyPr/>
          <a:lstStyle/>
          <a:p>
            <a:fld id="{D42DA815-CE49-4499-B3BB-5F7C969A1704}" type="slidenum">
              <a:rPr lang="de-DE" smtClean="0"/>
              <a:pPr/>
              <a:t>53</a:t>
            </a:fld>
            <a:endParaRPr lang="de-DE" dirty="0"/>
          </a:p>
        </p:txBody>
      </p:sp>
      <p:sp>
        <p:nvSpPr>
          <p:cNvPr id="5" name="Textplatzhalter 4">
            <a:extLst>
              <a:ext uri="{FF2B5EF4-FFF2-40B4-BE49-F238E27FC236}">
                <a16:creationId xmlns:a16="http://schemas.microsoft.com/office/drawing/2014/main" id="{12765C48-167B-4B9E-2E48-0130C7DA2424}"/>
              </a:ext>
            </a:extLst>
          </p:cNvPr>
          <p:cNvSpPr>
            <a:spLocks noGrp="1"/>
          </p:cNvSpPr>
          <p:nvPr>
            <p:ph type="body" sz="quarter" idx="13"/>
          </p:nvPr>
        </p:nvSpPr>
        <p:spPr>
          <a:xfrm>
            <a:off x="2160673" y="2246856"/>
            <a:ext cx="7567200" cy="3135190"/>
          </a:xfrm>
        </p:spPr>
        <p:txBody>
          <a:bodyPr/>
          <a:lstStyle/>
          <a:p>
            <a:endParaRPr lang="de-DE" dirty="0"/>
          </a:p>
        </p:txBody>
      </p:sp>
      <p:sp>
        <p:nvSpPr>
          <p:cNvPr id="7" name="Textfeld 6">
            <a:extLst>
              <a:ext uri="{FF2B5EF4-FFF2-40B4-BE49-F238E27FC236}">
                <a16:creationId xmlns:a16="http://schemas.microsoft.com/office/drawing/2014/main" id="{488BE6DC-ACC9-7D58-7805-A2E0985CE2AA}"/>
              </a:ext>
            </a:extLst>
          </p:cNvPr>
          <p:cNvSpPr txBox="1"/>
          <p:nvPr/>
        </p:nvSpPr>
        <p:spPr>
          <a:xfrm rot="5400000">
            <a:off x="9352026" y="4670085"/>
            <a:ext cx="3672409" cy="246221"/>
          </a:xfrm>
          <a:prstGeom prst="rect">
            <a:avLst/>
          </a:prstGeom>
          <a:noFill/>
        </p:spPr>
        <p:txBody>
          <a:bodyPr wrap="square">
            <a:spAutoFit/>
          </a:bodyPr>
          <a:lstStyle/>
          <a:p>
            <a:r>
              <a:rPr lang="de-DE" sz="10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Quelle: </a:t>
            </a:r>
            <a:r>
              <a:rPr lang="de-DE" sz="1000" dirty="0">
                <a:solidFill>
                  <a:srgbClr val="0000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BGHM: 051 - Einsatz von Leitern</a:t>
            </a:r>
            <a:endParaRPr lang="de-DE" sz="1000" dirty="0">
              <a:latin typeface="Arial" panose="020B0604020202020204" pitchFamily="34" charset="0"/>
              <a:cs typeface="Arial" panose="020B0604020202020204" pitchFamily="34" charset="0"/>
            </a:endParaRPr>
          </a:p>
        </p:txBody>
      </p:sp>
      <p:pic>
        <p:nvPicPr>
          <p:cNvPr id="1026" name="Picture 2" descr="Grafik: Einsatz von Leitern; © BGHM">
            <a:extLst>
              <a:ext uri="{FF2B5EF4-FFF2-40B4-BE49-F238E27FC236}">
                <a16:creationId xmlns:a16="http://schemas.microsoft.com/office/drawing/2014/main" id="{18C1ACE7-C962-CBFA-BE0A-318BC1C85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24" y="1330106"/>
            <a:ext cx="10153128" cy="545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70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431A0-0B22-B60A-F41B-7911B15CAE68}"/>
              </a:ext>
            </a:extLst>
          </p:cNvPr>
          <p:cNvSpPr>
            <a:spLocks noGrp="1"/>
          </p:cNvSpPr>
          <p:nvPr>
            <p:ph type="title"/>
          </p:nvPr>
        </p:nvSpPr>
        <p:spPr>
          <a:xfrm>
            <a:off x="529168" y="228600"/>
            <a:ext cx="9527272" cy="1143000"/>
          </a:xfrm>
        </p:spPr>
        <p:txBody>
          <a:bodyPr/>
          <a:lstStyle/>
          <a:p>
            <a:r>
              <a:rPr lang="de-DE" dirty="0"/>
              <a:t>Einsatz von Leitern als Arbeitsweg oder Arbeitsplatz II</a:t>
            </a:r>
            <a:br>
              <a:rPr lang="de-DE" dirty="0"/>
            </a:br>
            <a:r>
              <a:rPr lang="de-DE" sz="2000" dirty="0">
                <a:solidFill>
                  <a:schemeClr val="accent2"/>
                </a:solidFill>
              </a:rPr>
              <a:t>TRBS 2121 Teil 2 </a:t>
            </a:r>
            <a:endParaRPr lang="de-DE" dirty="0"/>
          </a:p>
        </p:txBody>
      </p:sp>
      <p:sp>
        <p:nvSpPr>
          <p:cNvPr id="3" name="Datumsplatzhalter 2">
            <a:extLst>
              <a:ext uri="{FF2B5EF4-FFF2-40B4-BE49-F238E27FC236}">
                <a16:creationId xmlns:a16="http://schemas.microsoft.com/office/drawing/2014/main" id="{63F85BBC-82DF-D90B-3C71-50F32D9EA90F}"/>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7EB9F8B6-41E5-729B-977B-3F8CDDB7EA47}"/>
              </a:ext>
            </a:extLst>
          </p:cNvPr>
          <p:cNvSpPr>
            <a:spLocks noGrp="1"/>
          </p:cNvSpPr>
          <p:nvPr>
            <p:ph type="sldNum" sz="quarter" idx="12"/>
          </p:nvPr>
        </p:nvSpPr>
        <p:spPr/>
        <p:txBody>
          <a:bodyPr/>
          <a:lstStyle/>
          <a:p>
            <a:fld id="{D42DA815-CE49-4499-B3BB-5F7C969A1704}" type="slidenum">
              <a:rPr lang="de-DE" smtClean="0"/>
              <a:pPr/>
              <a:t>54</a:t>
            </a:fld>
            <a:endParaRPr lang="de-DE" dirty="0"/>
          </a:p>
        </p:txBody>
      </p:sp>
      <p:sp>
        <p:nvSpPr>
          <p:cNvPr id="5" name="Textplatzhalter 4">
            <a:extLst>
              <a:ext uri="{FF2B5EF4-FFF2-40B4-BE49-F238E27FC236}">
                <a16:creationId xmlns:a16="http://schemas.microsoft.com/office/drawing/2014/main" id="{B8C41F30-E643-F269-5217-AD5142196118}"/>
              </a:ext>
            </a:extLst>
          </p:cNvPr>
          <p:cNvSpPr>
            <a:spLocks noGrp="1"/>
          </p:cNvSpPr>
          <p:nvPr>
            <p:ph type="body" sz="quarter" idx="13"/>
          </p:nvPr>
        </p:nvSpPr>
        <p:spPr>
          <a:xfrm>
            <a:off x="529168" y="1556792"/>
            <a:ext cx="9671288" cy="4536504"/>
          </a:xfrm>
        </p:spPr>
        <p:txBody>
          <a:bodyPr/>
          <a:lstStyle/>
          <a:p>
            <a:pPr marL="0" indent="0">
              <a:buNone/>
            </a:pPr>
            <a:r>
              <a:rPr lang="de-DE" sz="1800" b="1" u="sng" dirty="0"/>
              <a:t>Leitern als </a:t>
            </a:r>
            <a:r>
              <a:rPr lang="de-DE" sz="1800" b="1" u="sng" dirty="0">
                <a:solidFill>
                  <a:schemeClr val="accent5"/>
                </a:solidFill>
              </a:rPr>
              <a:t>Arbeitsplatz </a:t>
            </a:r>
            <a:r>
              <a:rPr lang="de-DE" sz="1800" b="1" u="sng" dirty="0"/>
              <a:t>(nur Stufenleitern)</a:t>
            </a:r>
            <a:r>
              <a:rPr lang="de-DE" sz="1800" b="1" dirty="0"/>
              <a:t>:</a:t>
            </a:r>
          </a:p>
          <a:p>
            <a:pPr marL="266700" lvl="0" indent="-266700"/>
            <a:r>
              <a:rPr lang="de-DE" sz="1800" dirty="0"/>
              <a:t>Ab 2 m Standhöhe, max. für eine Nutzungsdauer von 2 Stunden</a:t>
            </a:r>
          </a:p>
          <a:p>
            <a:pPr marL="266700" lvl="0" indent="-266700"/>
            <a:r>
              <a:rPr lang="de-DE" sz="1800" dirty="0"/>
              <a:t>Unterhalb 5 m Standhöhe ist eine Nutzung zulässig, wenn Beschäftigte mit beiden Füßen auf einer Stufe stehen. Ansonsten Arbeits- o. Hebebühnen verwenden </a:t>
            </a:r>
          </a:p>
          <a:p>
            <a:pPr marL="266700" lvl="0" indent="-266700"/>
            <a:r>
              <a:rPr lang="de-DE" sz="1800" dirty="0"/>
              <a:t>Ab 5 m Standhöhe ist eine Nutzung als hochgelegener Arbeitsplatz nicht zulässig </a:t>
            </a:r>
          </a:p>
          <a:p>
            <a:pPr marL="266700" indent="-266700"/>
            <a:r>
              <a:rPr lang="de-DE" sz="1800" dirty="0"/>
              <a:t>Leitern gegen Wegrutschen/Umkippen sichern </a:t>
            </a:r>
          </a:p>
          <a:p>
            <a:pPr marL="0" indent="0">
              <a:buNone/>
            </a:pPr>
            <a:endParaRPr lang="de-DE" sz="1800" dirty="0"/>
          </a:p>
          <a:p>
            <a:pPr marL="0" indent="0">
              <a:buNone/>
            </a:pPr>
            <a:r>
              <a:rPr lang="de-DE" sz="1800" b="1" u="sng" dirty="0"/>
              <a:t>Leitern als </a:t>
            </a:r>
            <a:r>
              <a:rPr lang="de-DE" sz="1800" b="1" u="sng" dirty="0">
                <a:solidFill>
                  <a:schemeClr val="accent5"/>
                </a:solidFill>
              </a:rPr>
              <a:t>Verkehrsweg</a:t>
            </a:r>
            <a:r>
              <a:rPr lang="de-DE" sz="1800" b="1" u="sng" dirty="0"/>
              <a:t> (Sprossen- oder Stufenleiter)</a:t>
            </a:r>
            <a:r>
              <a:rPr lang="de-DE" sz="1800" b="1" dirty="0"/>
              <a:t>:</a:t>
            </a:r>
          </a:p>
          <a:p>
            <a:pPr marL="266700" indent="-266700"/>
            <a:r>
              <a:rPr lang="de-DE" sz="1800" dirty="0"/>
              <a:t>Bis 5 m Standhöhe zulässig</a:t>
            </a:r>
          </a:p>
          <a:p>
            <a:pPr marL="266700" lvl="0" indent="-266700"/>
            <a:r>
              <a:rPr lang="de-DE" sz="1800" dirty="0"/>
              <a:t>Bei sehr seltener Nutzung unter Einhaltung zusätzlicher Schutzmaßnahmen (z.B. ausschließlich bei Verwendung von PSAgA) bis max. 7 m Standhöhe zulässig</a:t>
            </a:r>
          </a:p>
          <a:p>
            <a:pPr marL="266700" indent="-266700"/>
            <a:r>
              <a:rPr lang="de-DE" sz="1800" dirty="0"/>
              <a:t>Leitern gegen Wegrutschen/Umkippen sichern</a:t>
            </a:r>
          </a:p>
          <a:p>
            <a:pPr marL="266700" indent="-266700"/>
            <a:endParaRPr lang="de-DE" sz="1800" dirty="0"/>
          </a:p>
          <a:p>
            <a:pPr marL="266700" indent="-266700"/>
            <a:endParaRPr lang="de-DE" sz="1800" dirty="0"/>
          </a:p>
          <a:p>
            <a:endParaRPr lang="de-DE" sz="1800" dirty="0"/>
          </a:p>
        </p:txBody>
      </p:sp>
      <p:sp>
        <p:nvSpPr>
          <p:cNvPr id="6" name="Geschweifte Klammer rechts 5">
            <a:extLst>
              <a:ext uri="{FF2B5EF4-FFF2-40B4-BE49-F238E27FC236}">
                <a16:creationId xmlns:a16="http://schemas.microsoft.com/office/drawing/2014/main" id="{7D816573-7E7E-E192-73AC-5021D8397A7B}"/>
              </a:ext>
            </a:extLst>
          </p:cNvPr>
          <p:cNvSpPr/>
          <p:nvPr/>
        </p:nvSpPr>
        <p:spPr bwMode="auto">
          <a:xfrm>
            <a:off x="10127837" y="1835532"/>
            <a:ext cx="216635" cy="1008112"/>
          </a:xfrm>
          <a:prstGeom prst="rightBrace">
            <a:avLst/>
          </a:prstGeom>
          <a:no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1" charset="-128"/>
            </a:endParaRPr>
          </a:p>
        </p:txBody>
      </p:sp>
      <p:sp>
        <p:nvSpPr>
          <p:cNvPr id="7" name="Textfeld 6">
            <a:extLst>
              <a:ext uri="{FF2B5EF4-FFF2-40B4-BE49-F238E27FC236}">
                <a16:creationId xmlns:a16="http://schemas.microsoft.com/office/drawing/2014/main" id="{914E7F2A-C7BC-4A6C-F1D8-31842EFF7BF8}"/>
              </a:ext>
            </a:extLst>
          </p:cNvPr>
          <p:cNvSpPr txBox="1"/>
          <p:nvPr/>
        </p:nvSpPr>
        <p:spPr>
          <a:xfrm>
            <a:off x="10344472" y="2016422"/>
            <a:ext cx="1800200" cy="646331"/>
          </a:xfrm>
          <a:prstGeom prst="rect">
            <a:avLst/>
          </a:prstGeom>
          <a:noFill/>
        </p:spPr>
        <p:txBody>
          <a:bodyPr wrap="square" rtlCol="0">
            <a:spAutoFit/>
          </a:bodyPr>
          <a:lstStyle/>
          <a:p>
            <a:r>
              <a:rPr lang="de-DE" dirty="0">
                <a:solidFill>
                  <a:srgbClr val="0082B0"/>
                </a:solidFill>
                <a:latin typeface="Arial" panose="020B0604020202020204" pitchFamily="34" charset="0"/>
                <a:cs typeface="Arial" panose="020B0604020202020204" pitchFamily="34" charset="0"/>
              </a:rPr>
              <a:t>Stufentiefe mind. 80mm</a:t>
            </a:r>
          </a:p>
        </p:txBody>
      </p:sp>
    </p:spTree>
    <p:extLst>
      <p:ext uri="{BB962C8B-B14F-4D97-AF65-F5344CB8AC3E}">
        <p14:creationId xmlns:p14="http://schemas.microsoft.com/office/powerpoint/2010/main" val="4065740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69046-6935-7CF5-33FB-06163E02576E}"/>
              </a:ext>
            </a:extLst>
          </p:cNvPr>
          <p:cNvSpPr>
            <a:spLocks noGrp="1"/>
          </p:cNvSpPr>
          <p:nvPr>
            <p:ph type="title"/>
          </p:nvPr>
        </p:nvSpPr>
        <p:spPr>
          <a:xfrm>
            <a:off x="529170" y="228600"/>
            <a:ext cx="8303134" cy="1143000"/>
          </a:xfrm>
        </p:spPr>
        <p:txBody>
          <a:bodyPr/>
          <a:lstStyle/>
          <a:p>
            <a:r>
              <a:rPr lang="de-DE" dirty="0"/>
              <a:t>Allgemeine Regeln zur Benutzung von Leitern</a:t>
            </a:r>
            <a:br>
              <a:rPr lang="de-DE" dirty="0"/>
            </a:br>
            <a:r>
              <a:rPr lang="de-DE" sz="2000" dirty="0">
                <a:solidFill>
                  <a:schemeClr val="accent2"/>
                </a:solidFill>
              </a:rPr>
              <a:t>DGUV Information 208-016</a:t>
            </a:r>
          </a:p>
        </p:txBody>
      </p:sp>
      <p:sp>
        <p:nvSpPr>
          <p:cNvPr id="3" name="Datumsplatzhalter 2">
            <a:extLst>
              <a:ext uri="{FF2B5EF4-FFF2-40B4-BE49-F238E27FC236}">
                <a16:creationId xmlns:a16="http://schemas.microsoft.com/office/drawing/2014/main" id="{5BB82D38-41A0-868C-EBEF-A832690AF019}"/>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C1D95305-36DD-20B5-97BB-4D7702BFFC65}"/>
              </a:ext>
            </a:extLst>
          </p:cNvPr>
          <p:cNvSpPr>
            <a:spLocks noGrp="1"/>
          </p:cNvSpPr>
          <p:nvPr>
            <p:ph type="sldNum" sz="quarter" idx="12"/>
          </p:nvPr>
        </p:nvSpPr>
        <p:spPr/>
        <p:txBody>
          <a:bodyPr/>
          <a:lstStyle/>
          <a:p>
            <a:fld id="{D42DA815-CE49-4499-B3BB-5F7C969A1704}" type="slidenum">
              <a:rPr lang="de-DE" smtClean="0"/>
              <a:pPr/>
              <a:t>55</a:t>
            </a:fld>
            <a:endParaRPr lang="de-DE" dirty="0"/>
          </a:p>
        </p:txBody>
      </p:sp>
      <p:pic>
        <p:nvPicPr>
          <p:cNvPr id="7" name="Grafik 6">
            <a:extLst>
              <a:ext uri="{FF2B5EF4-FFF2-40B4-BE49-F238E27FC236}">
                <a16:creationId xmlns:a16="http://schemas.microsoft.com/office/drawing/2014/main" id="{32B46969-D315-F4B5-9AA4-4D0886366735}"/>
              </a:ext>
            </a:extLst>
          </p:cNvPr>
          <p:cNvPicPr>
            <a:picLocks noChangeAspect="1"/>
          </p:cNvPicPr>
          <p:nvPr/>
        </p:nvPicPr>
        <p:blipFill>
          <a:blip r:embed="rId3"/>
          <a:stretch>
            <a:fillRect/>
          </a:stretch>
        </p:blipFill>
        <p:spPr>
          <a:xfrm>
            <a:off x="335360" y="1371600"/>
            <a:ext cx="4774936" cy="4774936"/>
          </a:xfrm>
          <a:prstGeom prst="rect">
            <a:avLst/>
          </a:prstGeom>
        </p:spPr>
      </p:pic>
      <p:sp>
        <p:nvSpPr>
          <p:cNvPr id="8" name="Textfeld 7">
            <a:extLst>
              <a:ext uri="{FF2B5EF4-FFF2-40B4-BE49-F238E27FC236}">
                <a16:creationId xmlns:a16="http://schemas.microsoft.com/office/drawing/2014/main" id="{ADD897CF-A1AC-1BFF-FBA9-58B26D394185}"/>
              </a:ext>
            </a:extLst>
          </p:cNvPr>
          <p:cNvSpPr txBox="1"/>
          <p:nvPr/>
        </p:nvSpPr>
        <p:spPr>
          <a:xfrm>
            <a:off x="1127448" y="6093296"/>
            <a:ext cx="3816424" cy="246221"/>
          </a:xfrm>
          <a:prstGeom prst="rect">
            <a:avLst/>
          </a:prstGeom>
          <a:noFill/>
        </p:spPr>
        <p:txBody>
          <a:bodyPr wrap="square" rtlCol="0">
            <a:spAutoFit/>
          </a:bodyPr>
          <a:lstStyle/>
          <a:p>
            <a:r>
              <a:rPr lang="de-DE" sz="1000" dirty="0">
                <a:solidFill>
                  <a:srgbClr val="0082B0"/>
                </a:solidFill>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rPr>
              <a:t>DGUV Information 208-016 </a:t>
            </a:r>
            <a:r>
              <a:rPr lang="de-DE" sz="1000" dirty="0">
                <a:solidFill>
                  <a:srgbClr val="0082B0"/>
                </a:solidFill>
                <a:latin typeface="Arial" panose="020B0604020202020204" pitchFamily="34" charset="0"/>
                <a:cs typeface="Arial" panose="020B0604020202020204" pitchFamily="34" charset="0"/>
              </a:rPr>
              <a:t>Abb. 55 </a:t>
            </a:r>
          </a:p>
        </p:txBody>
      </p:sp>
      <p:sp>
        <p:nvSpPr>
          <p:cNvPr id="10" name="Textfeld 9">
            <a:extLst>
              <a:ext uri="{FF2B5EF4-FFF2-40B4-BE49-F238E27FC236}">
                <a16:creationId xmlns:a16="http://schemas.microsoft.com/office/drawing/2014/main" id="{1DFC9397-6077-D31A-CD5C-ED2CDDB28F01}"/>
              </a:ext>
            </a:extLst>
          </p:cNvPr>
          <p:cNvSpPr txBox="1"/>
          <p:nvPr/>
        </p:nvSpPr>
        <p:spPr>
          <a:xfrm>
            <a:off x="5231904" y="1386368"/>
            <a:ext cx="6840760" cy="4888518"/>
          </a:xfrm>
          <a:prstGeom prst="rect">
            <a:avLst/>
          </a:prstGeom>
          <a:noFill/>
        </p:spPr>
        <p:txBody>
          <a:bodyPr wrap="square">
            <a:spAutoFit/>
          </a:bodyPr>
          <a:lstStyle/>
          <a:p>
            <a:pPr algn="l"/>
            <a:r>
              <a:rPr lang="de-DE" b="1" i="0" u="none" strike="noStrike" baseline="0" dirty="0">
                <a:solidFill>
                  <a:schemeClr val="accent1"/>
                </a:solidFill>
                <a:latin typeface="Arial" panose="020B0604020202020204" pitchFamily="34" charset="0"/>
                <a:cs typeface="Arial" panose="020B0604020202020204" pitchFamily="34" charset="0"/>
              </a:rPr>
              <a:t>Wichtige allgemeine Regeln zur Benutzung von Leitern</a:t>
            </a:r>
          </a:p>
          <a:p>
            <a:pPr marL="285750" indent="-285750" algn="l">
              <a:lnSpc>
                <a:spcPct val="150000"/>
              </a:lnSpc>
              <a:buFont typeface="Arial" panose="020B0604020202020204" pitchFamily="34" charset="0"/>
              <a:buChar char="•"/>
            </a:pPr>
            <a:r>
              <a:rPr lang="de-DE" b="0" i="0" u="none" strike="noStrike" baseline="0" dirty="0">
                <a:solidFill>
                  <a:schemeClr val="accent1"/>
                </a:solidFill>
                <a:latin typeface="Arial" panose="020B0604020202020204" pitchFamily="34" charset="0"/>
                <a:cs typeface="Arial" panose="020B0604020202020204" pitchFamily="34" charset="0"/>
              </a:rPr>
              <a:t>maximale Belastung (150 kg) bzw. eine Person</a:t>
            </a:r>
          </a:p>
          <a:p>
            <a:pPr marL="285750" indent="-285750" algn="l">
              <a:lnSpc>
                <a:spcPct val="150000"/>
              </a:lnSpc>
              <a:buFont typeface="Arial" panose="020B0604020202020204" pitchFamily="34" charset="0"/>
              <a:buChar char="•"/>
            </a:pPr>
            <a:r>
              <a:rPr lang="de-DE" b="0" i="0" u="none" strike="noStrike" baseline="0" dirty="0">
                <a:solidFill>
                  <a:schemeClr val="accent1"/>
                </a:solidFill>
                <a:latin typeface="Arial" panose="020B0604020202020204" pitchFamily="34" charset="0"/>
                <a:cs typeface="Arial" panose="020B0604020202020204" pitchFamily="34" charset="0"/>
              </a:rPr>
              <a:t>geeignetes Schuhwerk</a:t>
            </a:r>
          </a:p>
          <a:p>
            <a:pPr marL="285750" indent="-285750" algn="l">
              <a:lnSpc>
                <a:spcPct val="150000"/>
              </a:lnSpc>
              <a:buFont typeface="Arial" panose="020B0604020202020204" pitchFamily="34" charset="0"/>
              <a:buChar char="•"/>
            </a:pPr>
            <a:r>
              <a:rPr lang="de-DE" b="0" i="0" u="none" strike="noStrike" baseline="0" dirty="0">
                <a:solidFill>
                  <a:schemeClr val="accent1"/>
                </a:solidFill>
                <a:latin typeface="Arial" panose="020B0604020202020204" pitchFamily="34" charset="0"/>
                <a:cs typeface="Arial" panose="020B0604020202020204" pitchFamily="34" charset="0"/>
              </a:rPr>
              <a:t>nur in Blickrichtung auf die Stufen/Sprossen steigen</a:t>
            </a:r>
          </a:p>
          <a:p>
            <a:pPr marL="285750" indent="-285750" algn="l">
              <a:lnSpc>
                <a:spcPct val="150000"/>
              </a:lnSpc>
              <a:buFont typeface="Arial" panose="020B0604020202020204" pitchFamily="34" charset="0"/>
              <a:buChar char="•"/>
            </a:pPr>
            <a:r>
              <a:rPr lang="de-DE" b="0" i="0" u="none" strike="noStrike" baseline="0" dirty="0">
                <a:solidFill>
                  <a:schemeClr val="accent1"/>
                </a:solidFill>
                <a:latin typeface="Arial" panose="020B0604020202020204" pitchFamily="34" charset="0"/>
                <a:cs typeface="Arial" panose="020B0604020202020204" pitchFamily="34" charset="0"/>
              </a:rPr>
              <a:t>Stufenleiter so aufstellen, dass die Stufen annähernd waagerecht stehen</a:t>
            </a:r>
          </a:p>
          <a:p>
            <a:pPr marL="285750" indent="-285750" algn="l">
              <a:lnSpc>
                <a:spcPct val="150000"/>
              </a:lnSpc>
              <a:buFont typeface="Arial" panose="020B0604020202020204" pitchFamily="34" charset="0"/>
              <a:buChar char="•"/>
            </a:pPr>
            <a:r>
              <a:rPr lang="de-DE" b="0" i="0" u="none" strike="noStrike" baseline="0" dirty="0">
                <a:solidFill>
                  <a:schemeClr val="accent1"/>
                </a:solidFill>
                <a:latin typeface="Arial" panose="020B0604020202020204" pitchFamily="34" charset="0"/>
                <a:cs typeface="Arial" panose="020B0604020202020204" pitchFamily="34" charset="0"/>
              </a:rPr>
              <a:t>Anlegeleiter sind nur zum Übersteigen geeignet, wenn sie mindestens einen Meter überstehen oder bauseits Festhaltemöglichkeiten vorhanden sind</a:t>
            </a:r>
          </a:p>
          <a:p>
            <a:pPr marL="285750" indent="-285750" algn="l">
              <a:lnSpc>
                <a:spcPct val="150000"/>
              </a:lnSpc>
              <a:buFont typeface="Arial" panose="020B0604020202020204" pitchFamily="34" charset="0"/>
              <a:buChar char="•"/>
            </a:pPr>
            <a:r>
              <a:rPr lang="de-DE" b="0" i="0" u="none" strike="noStrike" baseline="0" dirty="0">
                <a:solidFill>
                  <a:schemeClr val="accent1"/>
                </a:solidFill>
                <a:latin typeface="Arial" panose="020B0604020202020204" pitchFamily="34" charset="0"/>
                <a:cs typeface="Arial" panose="020B0604020202020204" pitchFamily="34" charset="0"/>
              </a:rPr>
              <a:t>Um ein Verrutschen zu vermeiden, ist der Leiterkopf zu fixieren</a:t>
            </a:r>
          </a:p>
          <a:p>
            <a:pPr marL="285750" indent="-285750" algn="l">
              <a:lnSpc>
                <a:spcPct val="150000"/>
              </a:lnSpc>
              <a:buFont typeface="Arial" panose="020B0604020202020204" pitchFamily="34" charset="0"/>
              <a:buChar char="•"/>
            </a:pPr>
            <a:r>
              <a:rPr lang="de-DE" b="0" i="0" u="none" strike="noStrike" baseline="0" dirty="0">
                <a:solidFill>
                  <a:schemeClr val="accent1"/>
                </a:solidFill>
                <a:latin typeface="Arial" panose="020B0604020202020204" pitchFamily="34" charset="0"/>
                <a:cs typeface="Arial" panose="020B0604020202020204" pitchFamily="34" charset="0"/>
              </a:rPr>
              <a:t>Stehleitern und </a:t>
            </a:r>
            <a:r>
              <a:rPr lang="de-DE" b="0" i="0" u="none" strike="noStrike" baseline="0" dirty="0" err="1">
                <a:solidFill>
                  <a:schemeClr val="accent1"/>
                </a:solidFill>
                <a:latin typeface="Arial" panose="020B0604020202020204" pitchFamily="34" charset="0"/>
                <a:cs typeface="Arial" panose="020B0604020202020204" pitchFamily="34" charset="0"/>
              </a:rPr>
              <a:t>Podestleitern</a:t>
            </a:r>
            <a:r>
              <a:rPr lang="de-DE" b="0" i="0" u="none" strike="noStrike" baseline="0" dirty="0">
                <a:solidFill>
                  <a:schemeClr val="accent1"/>
                </a:solidFill>
                <a:latin typeface="Arial" panose="020B0604020202020204" pitchFamily="34" charset="0"/>
                <a:cs typeface="Arial" panose="020B0604020202020204" pitchFamily="34" charset="0"/>
              </a:rPr>
              <a:t> dürfen nur mit vollständig gespannten Spreizsicherungen verwendet werden</a:t>
            </a:r>
            <a:endParaRPr lang="de-DE"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008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1CF91-336C-BD31-FDB9-16355163A496}"/>
              </a:ext>
            </a:extLst>
          </p:cNvPr>
          <p:cNvSpPr>
            <a:spLocks noGrp="1"/>
          </p:cNvSpPr>
          <p:nvPr>
            <p:ph type="title"/>
          </p:nvPr>
        </p:nvSpPr>
        <p:spPr>
          <a:xfrm>
            <a:off x="529168" y="228600"/>
            <a:ext cx="10175344" cy="1143000"/>
          </a:xfrm>
        </p:spPr>
        <p:txBody>
          <a:bodyPr/>
          <a:lstStyle/>
          <a:p>
            <a:r>
              <a:rPr lang="de-DE" dirty="0"/>
              <a:t>Einsatz von Leitern – Prüfung und Inaugenscheinnahme</a:t>
            </a:r>
            <a:br>
              <a:rPr lang="de-DE" dirty="0"/>
            </a:br>
            <a:r>
              <a:rPr lang="de-DE" sz="2000" dirty="0">
                <a:solidFill>
                  <a:schemeClr val="accent2"/>
                </a:solidFill>
              </a:rPr>
              <a:t>TRBS 2121 Teil 2 </a:t>
            </a:r>
            <a:endParaRPr lang="de-DE" dirty="0"/>
          </a:p>
        </p:txBody>
      </p:sp>
      <p:sp>
        <p:nvSpPr>
          <p:cNvPr id="3" name="Datumsplatzhalter 2">
            <a:extLst>
              <a:ext uri="{FF2B5EF4-FFF2-40B4-BE49-F238E27FC236}">
                <a16:creationId xmlns:a16="http://schemas.microsoft.com/office/drawing/2014/main" id="{688EDF29-D2DA-4385-C867-F9F3EBD6E724}"/>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EA981641-C832-8E71-4770-A2C80447DC8D}"/>
              </a:ext>
            </a:extLst>
          </p:cNvPr>
          <p:cNvSpPr>
            <a:spLocks noGrp="1"/>
          </p:cNvSpPr>
          <p:nvPr>
            <p:ph type="sldNum" sz="quarter" idx="12"/>
          </p:nvPr>
        </p:nvSpPr>
        <p:spPr/>
        <p:txBody>
          <a:bodyPr/>
          <a:lstStyle/>
          <a:p>
            <a:fld id="{D42DA815-CE49-4499-B3BB-5F7C969A1704}" type="slidenum">
              <a:rPr lang="de-DE" smtClean="0"/>
              <a:pPr/>
              <a:t>56</a:t>
            </a:fld>
            <a:endParaRPr lang="de-DE" dirty="0"/>
          </a:p>
        </p:txBody>
      </p:sp>
      <p:sp>
        <p:nvSpPr>
          <p:cNvPr id="5" name="Textplatzhalter 4">
            <a:extLst>
              <a:ext uri="{FF2B5EF4-FFF2-40B4-BE49-F238E27FC236}">
                <a16:creationId xmlns:a16="http://schemas.microsoft.com/office/drawing/2014/main" id="{11F16A98-C8D3-59BB-2EBD-0675D4CBB3F4}"/>
              </a:ext>
            </a:extLst>
          </p:cNvPr>
          <p:cNvSpPr>
            <a:spLocks noGrp="1"/>
          </p:cNvSpPr>
          <p:nvPr>
            <p:ph type="body" sz="quarter" idx="13"/>
          </p:nvPr>
        </p:nvSpPr>
        <p:spPr>
          <a:xfrm>
            <a:off x="529166" y="1556792"/>
            <a:ext cx="11178119" cy="4844008"/>
          </a:xfrm>
        </p:spPr>
        <p:txBody>
          <a:bodyPr/>
          <a:lstStyle/>
          <a:p>
            <a:pPr marL="0" indent="0">
              <a:buNone/>
            </a:pPr>
            <a:r>
              <a:rPr lang="de-DE" sz="1800" b="1" dirty="0"/>
              <a:t>Prüfung der Leiter nach BetrSichV durch eine zur Prüfung befähigte Person:</a:t>
            </a:r>
          </a:p>
          <a:p>
            <a:r>
              <a:rPr lang="de-DE" sz="1600" dirty="0"/>
              <a:t>Vor Inbetriebnahme </a:t>
            </a:r>
          </a:p>
          <a:p>
            <a:r>
              <a:rPr lang="de-DE" sz="1600" dirty="0"/>
              <a:t>Nach den in der Gefährdungsbeurteilung festgelegten Fristen, </a:t>
            </a:r>
          </a:p>
          <a:p>
            <a:r>
              <a:rPr lang="de-DE" sz="1600" dirty="0"/>
              <a:t>Nach außergewöhnlichen Ereignissen, Schäden und Veränderungen </a:t>
            </a:r>
          </a:p>
          <a:p>
            <a:r>
              <a:rPr lang="de-DE" sz="1600" dirty="0"/>
              <a:t>Nach Unfällen </a:t>
            </a:r>
          </a:p>
          <a:p>
            <a:endParaRPr lang="de-DE" sz="800" dirty="0"/>
          </a:p>
          <a:p>
            <a:pPr marL="0" indent="0">
              <a:buNone/>
            </a:pPr>
            <a:r>
              <a:rPr lang="de-DE" sz="1600" dirty="0">
                <a:sym typeface="Wingdings" panose="05000000000000000000" pitchFamily="2" charset="2"/>
              </a:rPr>
              <a:t></a:t>
            </a:r>
            <a:r>
              <a:rPr lang="de-DE" sz="1600" dirty="0">
                <a:solidFill>
                  <a:schemeClr val="accent5"/>
                </a:solidFill>
                <a:sym typeface="Wingdings" panose="05000000000000000000" pitchFamily="2" charset="2"/>
              </a:rPr>
              <a:t>Qualifikationsanforderung zur Prüfung befähigte Person Leitern</a:t>
            </a:r>
            <a:r>
              <a:rPr lang="de-DE" sz="1600" dirty="0">
                <a:sym typeface="Wingdings" panose="05000000000000000000" pitchFamily="2" charset="2"/>
              </a:rPr>
              <a:t>: I.d.R. ist eine eintägige Fortbildung erforderlich, eine Auffrischung der Kenntnisse wird alle 3-5 Jahre empfohlen. Weiter müssen eine a</a:t>
            </a:r>
            <a:r>
              <a:rPr lang="de-DE" sz="1600" dirty="0"/>
              <a:t>bgeschlossene Berufsausbildung und mehrjährige praktische Erfahrung im Umgang mit Leitern, Kenntnisse im Bereich des Arbeitsschutzes sowie der einschlägigen Gesetze und Vorschriften vorhanden sein. </a:t>
            </a:r>
          </a:p>
          <a:p>
            <a:pPr marL="0" indent="0">
              <a:buNone/>
            </a:pPr>
            <a:r>
              <a:rPr lang="de-DE" sz="1600" dirty="0">
                <a:sym typeface="Wingdings" panose="05000000000000000000" pitchFamily="2" charset="2"/>
              </a:rPr>
              <a:t> Der Auftraggeber muss die zur Prüfung befähigte Person schriftlich benennen.</a:t>
            </a:r>
            <a:endParaRPr lang="de-DE" sz="1600" dirty="0"/>
          </a:p>
          <a:p>
            <a:pPr marL="0" indent="0">
              <a:buNone/>
            </a:pPr>
            <a:endParaRPr lang="de-DE" sz="800" b="1" dirty="0"/>
          </a:p>
          <a:p>
            <a:pPr marL="0" indent="0">
              <a:buNone/>
            </a:pPr>
            <a:r>
              <a:rPr lang="de-DE" b="1" dirty="0"/>
              <a:t>Inaugenscheinnahme der Leiter durch eine qualifizierte Person:</a:t>
            </a:r>
          </a:p>
          <a:p>
            <a:r>
              <a:rPr lang="de-DE" sz="1600" dirty="0"/>
              <a:t>Vor jeder Benutzung</a:t>
            </a:r>
          </a:p>
          <a:p>
            <a:endParaRPr lang="de-DE" sz="800" dirty="0"/>
          </a:p>
          <a:p>
            <a:pPr>
              <a:buFont typeface="Wingdings" panose="05000000000000000000" pitchFamily="2" charset="2"/>
              <a:buChar char="è"/>
            </a:pPr>
            <a:r>
              <a:rPr lang="de-DE" sz="1600" dirty="0">
                <a:solidFill>
                  <a:schemeClr val="accent5"/>
                </a:solidFill>
                <a:sym typeface="Wingdings" panose="05000000000000000000" pitchFamily="2" charset="2"/>
              </a:rPr>
              <a:t>Qualifikationsanforderung Inaugenscheinnahme Leitern: </a:t>
            </a:r>
            <a:r>
              <a:rPr lang="de-DE" sz="1600" dirty="0">
                <a:sym typeface="Wingdings" panose="05000000000000000000" pitchFamily="2" charset="2"/>
              </a:rPr>
              <a:t>Keine Spezielle Ausbildung erforderlich, aber es sind eine Unterweisung </a:t>
            </a:r>
            <a:r>
              <a:rPr lang="de-DE" sz="1600" dirty="0"/>
              <a:t>und Grundkenntnisse erforderlich.</a:t>
            </a:r>
          </a:p>
          <a:p>
            <a:pPr marL="0" indent="0">
              <a:buNone/>
            </a:pPr>
            <a:r>
              <a:rPr lang="de-DE" sz="800" dirty="0"/>
              <a:t> </a:t>
            </a:r>
          </a:p>
          <a:p>
            <a:pPr marL="0" indent="0" algn="ctr">
              <a:buNone/>
            </a:pPr>
            <a:r>
              <a:rPr lang="de-DE" dirty="0">
                <a:solidFill>
                  <a:schemeClr val="accent5"/>
                </a:solidFill>
                <a:sym typeface="Wingdings" panose="05000000000000000000" pitchFamily="2" charset="2"/>
              </a:rPr>
              <a:t> </a:t>
            </a:r>
            <a:r>
              <a:rPr lang="de-DE" dirty="0">
                <a:solidFill>
                  <a:schemeClr val="accent5"/>
                </a:solidFill>
              </a:rPr>
              <a:t>Defekte Leitern sind sofort der Verwendung zu entziehen</a:t>
            </a:r>
          </a:p>
        </p:txBody>
      </p:sp>
    </p:spTree>
    <p:extLst>
      <p:ext uri="{BB962C8B-B14F-4D97-AF65-F5344CB8AC3E}">
        <p14:creationId xmlns:p14="http://schemas.microsoft.com/office/powerpoint/2010/main" val="1682253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AEE10-C98E-44CF-95E4-69BC81DF9E58}"/>
              </a:ext>
            </a:extLst>
          </p:cNvPr>
          <p:cNvSpPr>
            <a:spLocks noGrp="1"/>
          </p:cNvSpPr>
          <p:nvPr>
            <p:ph type="title"/>
          </p:nvPr>
        </p:nvSpPr>
        <p:spPr>
          <a:xfrm>
            <a:off x="529170" y="228600"/>
            <a:ext cx="8951206" cy="1143000"/>
          </a:xfrm>
        </p:spPr>
        <p:txBody>
          <a:bodyPr/>
          <a:lstStyle/>
          <a:p>
            <a:r>
              <a:rPr lang="de-DE" dirty="0"/>
              <a:t>Allgemeine Regeln zur Benutzung von Leitern</a:t>
            </a:r>
            <a:br>
              <a:rPr lang="de-DE" dirty="0"/>
            </a:br>
            <a:r>
              <a:rPr lang="de-DE" sz="2000" dirty="0">
                <a:solidFill>
                  <a:schemeClr val="accent2"/>
                </a:solidFill>
              </a:rPr>
              <a:t>DGUV Information 208-016</a:t>
            </a:r>
            <a:endParaRPr lang="de-DE" dirty="0"/>
          </a:p>
        </p:txBody>
      </p:sp>
      <p:sp>
        <p:nvSpPr>
          <p:cNvPr id="3" name="Datumsplatzhalter 2">
            <a:extLst>
              <a:ext uri="{FF2B5EF4-FFF2-40B4-BE49-F238E27FC236}">
                <a16:creationId xmlns:a16="http://schemas.microsoft.com/office/drawing/2014/main" id="{03589710-3EEE-5E88-B863-1167D98E5F27}"/>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3F2ECD05-2F63-836E-111C-30052ADA11C3}"/>
              </a:ext>
            </a:extLst>
          </p:cNvPr>
          <p:cNvSpPr>
            <a:spLocks noGrp="1"/>
          </p:cNvSpPr>
          <p:nvPr>
            <p:ph type="sldNum" sz="quarter" idx="12"/>
          </p:nvPr>
        </p:nvSpPr>
        <p:spPr/>
        <p:txBody>
          <a:bodyPr/>
          <a:lstStyle/>
          <a:p>
            <a:fld id="{D42DA815-CE49-4499-B3BB-5F7C969A1704}" type="slidenum">
              <a:rPr lang="de-DE" smtClean="0"/>
              <a:pPr/>
              <a:t>57</a:t>
            </a:fld>
            <a:endParaRPr lang="de-DE" dirty="0"/>
          </a:p>
        </p:txBody>
      </p:sp>
      <p:sp>
        <p:nvSpPr>
          <p:cNvPr id="5" name="Textplatzhalter 4">
            <a:extLst>
              <a:ext uri="{FF2B5EF4-FFF2-40B4-BE49-F238E27FC236}">
                <a16:creationId xmlns:a16="http://schemas.microsoft.com/office/drawing/2014/main" id="{B5B91A28-774E-63F4-4FCD-29548B0FF7BB}"/>
              </a:ext>
            </a:extLst>
          </p:cNvPr>
          <p:cNvSpPr>
            <a:spLocks noGrp="1"/>
          </p:cNvSpPr>
          <p:nvPr>
            <p:ph type="body" sz="quarter" idx="13"/>
          </p:nvPr>
        </p:nvSpPr>
        <p:spPr>
          <a:xfrm>
            <a:off x="529170" y="1556792"/>
            <a:ext cx="11275182" cy="4536504"/>
          </a:xfrm>
        </p:spPr>
        <p:txBody>
          <a:bodyPr/>
          <a:lstStyle/>
          <a:p>
            <a:pPr marL="0" indent="0">
              <a:buNone/>
            </a:pPr>
            <a:r>
              <a:rPr lang="de-DE" dirty="0"/>
              <a:t>Weitere wichtige Hinweise zur Verwendung von Leitern sind in der DGUV Information 208-016 zu finden </a:t>
            </a:r>
            <a:r>
              <a:rPr lang="de-DE" dirty="0">
                <a:sym typeface="Wingdings" panose="05000000000000000000" pitchFamily="2" charset="2"/>
              </a:rPr>
              <a:t> </a:t>
            </a:r>
            <a:r>
              <a:rPr lang="de-DE" dirty="0">
                <a:hlinkClick r:id="rId2"/>
              </a:rPr>
              <a:t> DGUV Information 208-016 „Die Verwendung von Leitern und Tritten“</a:t>
            </a:r>
            <a:r>
              <a:rPr lang="de-DE" dirty="0"/>
              <a:t> zum Beispiel auch zur Verwendung von Quertraversen mit Niveauausgleich oder die Verwendung auf gewachsenem, unebenem Boden.</a:t>
            </a:r>
          </a:p>
          <a:p>
            <a:pPr marL="533698" lvl="1" indent="-266700"/>
            <a:endParaRPr lang="de-DE" dirty="0"/>
          </a:p>
          <a:p>
            <a:pPr marL="533698" lvl="1" indent="-266700"/>
            <a:endParaRPr lang="de-DE" dirty="0"/>
          </a:p>
          <a:p>
            <a:pPr marL="533698" lvl="1" indent="-266700"/>
            <a:endParaRPr lang="de-DE" dirty="0"/>
          </a:p>
        </p:txBody>
      </p:sp>
      <p:pic>
        <p:nvPicPr>
          <p:cNvPr id="6" name="Grafik 5">
            <a:extLst>
              <a:ext uri="{FF2B5EF4-FFF2-40B4-BE49-F238E27FC236}">
                <a16:creationId xmlns:a16="http://schemas.microsoft.com/office/drawing/2014/main" id="{FD2EFF6F-0EEE-29D6-EF9C-73A6A4376FAA}"/>
              </a:ext>
            </a:extLst>
          </p:cNvPr>
          <p:cNvPicPr>
            <a:picLocks noChangeAspect="1"/>
          </p:cNvPicPr>
          <p:nvPr/>
        </p:nvPicPr>
        <p:blipFill>
          <a:blip r:embed="rId3"/>
          <a:stretch>
            <a:fillRect/>
          </a:stretch>
        </p:blipFill>
        <p:spPr>
          <a:xfrm>
            <a:off x="3694790" y="2798578"/>
            <a:ext cx="4943941" cy="3602222"/>
          </a:xfrm>
          <a:prstGeom prst="rect">
            <a:avLst/>
          </a:prstGeom>
        </p:spPr>
      </p:pic>
      <p:sp>
        <p:nvSpPr>
          <p:cNvPr id="7" name="Textfeld 6">
            <a:extLst>
              <a:ext uri="{FF2B5EF4-FFF2-40B4-BE49-F238E27FC236}">
                <a16:creationId xmlns:a16="http://schemas.microsoft.com/office/drawing/2014/main" id="{61346B43-1D28-AEC8-2A95-32B8FE650EE0}"/>
              </a:ext>
            </a:extLst>
          </p:cNvPr>
          <p:cNvSpPr txBox="1"/>
          <p:nvPr/>
        </p:nvSpPr>
        <p:spPr>
          <a:xfrm>
            <a:off x="4367808" y="6371924"/>
            <a:ext cx="4992554" cy="246221"/>
          </a:xfrm>
          <a:prstGeom prst="rect">
            <a:avLst/>
          </a:prstGeom>
          <a:noFill/>
        </p:spPr>
        <p:txBody>
          <a:bodyPr wrap="square" rtlCol="0">
            <a:spAutoFit/>
          </a:bodyPr>
          <a:lstStyle/>
          <a:p>
            <a:r>
              <a:rPr lang="de-DE" sz="1000" dirty="0">
                <a:solidFill>
                  <a:srgbClr val="0082B0"/>
                </a:solidFill>
                <a:latin typeface="+mn-lt"/>
              </a:rPr>
              <a:t>Quelle: </a:t>
            </a:r>
            <a:r>
              <a:rPr lang="de-DE" sz="1000" dirty="0">
                <a:hlinkClick r:id="rId2"/>
              </a:rPr>
              <a:t>DGUV Information 208-016 „Die Verwendung von Leitern und Tritten</a:t>
            </a:r>
            <a:r>
              <a:rPr lang="de-DE" sz="1000" dirty="0"/>
              <a:t>“</a:t>
            </a:r>
            <a:r>
              <a:rPr lang="de-DE" sz="1000" dirty="0">
                <a:solidFill>
                  <a:srgbClr val="0082B0"/>
                </a:solidFill>
                <a:latin typeface="+mn-lt"/>
              </a:rPr>
              <a:t> </a:t>
            </a:r>
          </a:p>
        </p:txBody>
      </p:sp>
    </p:spTree>
    <p:extLst>
      <p:ext uri="{BB962C8B-B14F-4D97-AF65-F5344CB8AC3E}">
        <p14:creationId xmlns:p14="http://schemas.microsoft.com/office/powerpoint/2010/main" val="2090414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834B2-8B74-1611-D089-9734CF6F460A}"/>
              </a:ext>
            </a:extLst>
          </p:cNvPr>
          <p:cNvSpPr>
            <a:spLocks noGrp="1"/>
          </p:cNvSpPr>
          <p:nvPr>
            <p:ph type="title"/>
          </p:nvPr>
        </p:nvSpPr>
        <p:spPr/>
        <p:txBody>
          <a:bodyPr/>
          <a:lstStyle/>
          <a:p>
            <a:r>
              <a:rPr lang="de-DE" dirty="0"/>
              <a:t>Verwendung von Leitern</a:t>
            </a:r>
            <a:br>
              <a:rPr lang="de-DE" dirty="0"/>
            </a:br>
            <a:r>
              <a:rPr lang="de-DE" sz="2000" dirty="0">
                <a:solidFill>
                  <a:schemeClr val="accent2"/>
                </a:solidFill>
              </a:rPr>
              <a:t>Bausteine der BG Bau</a:t>
            </a:r>
          </a:p>
        </p:txBody>
      </p:sp>
      <p:sp>
        <p:nvSpPr>
          <p:cNvPr id="3" name="Datumsplatzhalter 2">
            <a:extLst>
              <a:ext uri="{FF2B5EF4-FFF2-40B4-BE49-F238E27FC236}">
                <a16:creationId xmlns:a16="http://schemas.microsoft.com/office/drawing/2014/main" id="{D0253331-FE89-4DD4-0FE7-09001DB403CE}"/>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6527EE3D-60C7-8E21-088D-7AF91F865A96}"/>
              </a:ext>
            </a:extLst>
          </p:cNvPr>
          <p:cNvSpPr>
            <a:spLocks noGrp="1"/>
          </p:cNvSpPr>
          <p:nvPr>
            <p:ph type="sldNum" sz="quarter" idx="12"/>
          </p:nvPr>
        </p:nvSpPr>
        <p:spPr/>
        <p:txBody>
          <a:bodyPr/>
          <a:lstStyle/>
          <a:p>
            <a:fld id="{D42DA815-CE49-4499-B3BB-5F7C969A1704}" type="slidenum">
              <a:rPr lang="de-DE" smtClean="0"/>
              <a:pPr/>
              <a:t>58</a:t>
            </a:fld>
            <a:endParaRPr lang="de-DE" dirty="0"/>
          </a:p>
        </p:txBody>
      </p:sp>
      <p:sp>
        <p:nvSpPr>
          <p:cNvPr id="5" name="Textplatzhalter 4">
            <a:extLst>
              <a:ext uri="{FF2B5EF4-FFF2-40B4-BE49-F238E27FC236}">
                <a16:creationId xmlns:a16="http://schemas.microsoft.com/office/drawing/2014/main" id="{E4E5BC8F-D6E1-A9DC-DFF5-25446D943181}"/>
              </a:ext>
            </a:extLst>
          </p:cNvPr>
          <p:cNvSpPr>
            <a:spLocks noGrp="1"/>
          </p:cNvSpPr>
          <p:nvPr>
            <p:ph type="body" sz="quarter" idx="13"/>
          </p:nvPr>
        </p:nvSpPr>
        <p:spPr>
          <a:xfrm>
            <a:off x="529169" y="1484784"/>
            <a:ext cx="11178119" cy="4536504"/>
          </a:xfrm>
        </p:spPr>
        <p:txBody>
          <a:bodyPr/>
          <a:lstStyle/>
          <a:p>
            <a:pPr marL="0" indent="0">
              <a:buNone/>
            </a:pPr>
            <a:r>
              <a:rPr lang="de-DE" sz="1400" b="1" dirty="0"/>
              <a:t>Anlegeleitern		Steigleitern</a:t>
            </a:r>
          </a:p>
          <a:p>
            <a:pPr marL="0" indent="0">
              <a:buNone/>
            </a:pPr>
            <a:r>
              <a:rPr lang="de-DE" sz="1400" dirty="0"/>
              <a:t>Quelle: </a:t>
            </a:r>
            <a:r>
              <a:rPr lang="de-DE" sz="1400" dirty="0">
                <a:hlinkClick r:id="rId2"/>
              </a:rPr>
              <a:t>Anlegeleitern </a:t>
            </a:r>
            <a:r>
              <a:rPr lang="de-DE" sz="1400" dirty="0"/>
              <a:t>		Quelle: </a:t>
            </a:r>
            <a:r>
              <a:rPr lang="de-DE" sz="1400" dirty="0">
                <a:hlinkClick r:id="rId3"/>
              </a:rPr>
              <a:t> Steigleitern </a:t>
            </a:r>
            <a:r>
              <a:rPr lang="de-DE" sz="1400" dirty="0"/>
              <a:t>		</a:t>
            </a:r>
          </a:p>
          <a:p>
            <a:pPr marL="0" indent="0">
              <a:buNone/>
            </a:pPr>
            <a:r>
              <a:rPr lang="de-DE" sz="1400" dirty="0"/>
              <a:t>Baustein - Arbeitsmittel B 131	Baustein - Arbeitsmittel B 133</a:t>
            </a:r>
            <a:br>
              <a:rPr lang="de-DE" sz="1400" dirty="0"/>
            </a:br>
            <a:r>
              <a:rPr lang="de-DE" sz="1400" dirty="0"/>
              <a:t>Stand 07/2021		Stand 07/2021</a:t>
            </a:r>
            <a:br>
              <a:rPr lang="de-DE" sz="1400" dirty="0"/>
            </a:br>
            <a:r>
              <a:rPr lang="de-DE" sz="1400" dirty="0"/>
              <a:t>Herausgeber: BG BAU		Herausgeber: BG BAU</a:t>
            </a:r>
          </a:p>
          <a:p>
            <a:pPr marL="0" indent="0">
              <a:buNone/>
            </a:pPr>
            <a:endParaRPr lang="de-DE" sz="300" dirty="0"/>
          </a:p>
          <a:p>
            <a:pPr marL="0" indent="0">
              <a:buNone/>
            </a:pPr>
            <a:r>
              <a:rPr lang="de-DE" sz="1400" b="1" dirty="0"/>
              <a:t>Anlegeleitern richtig aufstellen</a:t>
            </a:r>
          </a:p>
          <a:p>
            <a:pPr marL="0" indent="0">
              <a:buNone/>
            </a:pPr>
            <a:r>
              <a:rPr lang="de-DE" sz="1400" dirty="0"/>
              <a:t>Quelle: </a:t>
            </a:r>
            <a:r>
              <a:rPr lang="de-DE" sz="1400" dirty="0">
                <a:hlinkClick r:id="rId4"/>
              </a:rPr>
              <a:t>Anlegeleitern richtig aufstellen </a:t>
            </a:r>
            <a:endParaRPr lang="de-DE" sz="1400" dirty="0"/>
          </a:p>
          <a:p>
            <a:pPr marL="0" indent="0">
              <a:buNone/>
            </a:pPr>
            <a:r>
              <a:rPr lang="de-DE" sz="1400" dirty="0"/>
              <a:t>Baustein - Arbeitsmittel | sehen + verstehen B 131-1</a:t>
            </a:r>
            <a:br>
              <a:rPr lang="de-DE" sz="1400" dirty="0"/>
            </a:br>
            <a:r>
              <a:rPr lang="de-DE" sz="1400" dirty="0"/>
              <a:t>Stand 01/2018</a:t>
            </a:r>
            <a:br>
              <a:rPr lang="de-DE" sz="1400" dirty="0"/>
            </a:br>
            <a:r>
              <a:rPr lang="de-DE" sz="1400" dirty="0"/>
              <a:t>Herausgeber: BG BAU</a:t>
            </a:r>
          </a:p>
          <a:p>
            <a:pPr marL="0" indent="0">
              <a:buNone/>
            </a:pPr>
            <a:endParaRPr lang="de-DE" sz="300" dirty="0"/>
          </a:p>
          <a:p>
            <a:pPr marL="0" indent="0">
              <a:buNone/>
            </a:pPr>
            <a:r>
              <a:rPr lang="de-DE" sz="1400" b="1" dirty="0"/>
              <a:t>Stehleitern - </a:t>
            </a:r>
            <a:r>
              <a:rPr lang="de-DE" sz="1400" b="1" dirty="0" err="1"/>
              <a:t>Podestleitern</a:t>
            </a:r>
            <a:r>
              <a:rPr lang="de-DE" sz="1400" b="1" dirty="0"/>
              <a:t> - Plattformleitern</a:t>
            </a:r>
          </a:p>
          <a:p>
            <a:pPr marL="0" indent="0">
              <a:buNone/>
            </a:pPr>
            <a:r>
              <a:rPr lang="de-DE" sz="1400" dirty="0"/>
              <a:t>Quelle: </a:t>
            </a:r>
            <a:r>
              <a:rPr lang="de-DE" sz="1400" dirty="0">
                <a:hlinkClick r:id="rId5"/>
              </a:rPr>
              <a:t>Stehleitern - </a:t>
            </a:r>
            <a:r>
              <a:rPr lang="de-DE" sz="1400" dirty="0" err="1">
                <a:hlinkClick r:id="rId5"/>
              </a:rPr>
              <a:t>Podestleitern</a:t>
            </a:r>
            <a:r>
              <a:rPr lang="de-DE" sz="1400" dirty="0">
                <a:hlinkClick r:id="rId5"/>
              </a:rPr>
              <a:t> - Plattformleitern </a:t>
            </a:r>
            <a:endParaRPr lang="de-DE" sz="1400" dirty="0"/>
          </a:p>
          <a:p>
            <a:pPr marL="0" indent="0">
              <a:buNone/>
            </a:pPr>
            <a:r>
              <a:rPr lang="de-DE" sz="1400" dirty="0"/>
              <a:t>Baustein - Arbeitsmittel B 132</a:t>
            </a:r>
            <a:br>
              <a:rPr lang="de-DE" sz="1400" dirty="0"/>
            </a:br>
            <a:r>
              <a:rPr lang="de-DE" sz="1400" dirty="0"/>
              <a:t>Stand 07/2021</a:t>
            </a:r>
            <a:br>
              <a:rPr lang="de-DE" sz="1400" dirty="0"/>
            </a:br>
            <a:r>
              <a:rPr lang="de-DE" sz="1400" dirty="0"/>
              <a:t>Herausgeber: BG BAU</a:t>
            </a:r>
          </a:p>
          <a:p>
            <a:endParaRPr lang="de-DE" sz="300" b="1" dirty="0"/>
          </a:p>
          <a:p>
            <a:pPr marL="0" indent="0">
              <a:buNone/>
            </a:pPr>
            <a:r>
              <a:rPr lang="de-DE" sz="1400" b="1" dirty="0"/>
              <a:t>Sichere Verwendung von Stehleitern</a:t>
            </a:r>
          </a:p>
          <a:p>
            <a:pPr marL="0" indent="0">
              <a:buNone/>
            </a:pPr>
            <a:r>
              <a:rPr lang="de-DE" sz="1400" dirty="0"/>
              <a:t>Quelle: </a:t>
            </a:r>
            <a:r>
              <a:rPr lang="de-DE" sz="1400" dirty="0">
                <a:hlinkClick r:id="rId6"/>
              </a:rPr>
              <a:t>Sichere Verwendung von Stehleitern </a:t>
            </a:r>
            <a:endParaRPr lang="de-DE" sz="1400" dirty="0"/>
          </a:p>
          <a:p>
            <a:pPr marL="0" indent="0">
              <a:buNone/>
            </a:pPr>
            <a:r>
              <a:rPr lang="de-DE" sz="1400" dirty="0"/>
              <a:t>Baustein - Arbeitsmittel | sehen + verstehen B 132-1</a:t>
            </a:r>
            <a:br>
              <a:rPr lang="de-DE" sz="1400" dirty="0"/>
            </a:br>
            <a:r>
              <a:rPr lang="de-DE" sz="1400" dirty="0"/>
              <a:t>Stand 01/2018</a:t>
            </a:r>
            <a:br>
              <a:rPr lang="de-DE" sz="1400" dirty="0"/>
            </a:br>
            <a:r>
              <a:rPr lang="de-DE" sz="1400" dirty="0"/>
              <a:t>Herausgeber: BG BAU</a:t>
            </a:r>
          </a:p>
          <a:p>
            <a:endParaRPr lang="de-DE" sz="800" b="1" dirty="0"/>
          </a:p>
        </p:txBody>
      </p:sp>
      <p:pic>
        <p:nvPicPr>
          <p:cNvPr id="9" name="Grafik 8">
            <a:extLst>
              <a:ext uri="{FF2B5EF4-FFF2-40B4-BE49-F238E27FC236}">
                <a16:creationId xmlns:a16="http://schemas.microsoft.com/office/drawing/2014/main" id="{A882BF9D-BB7F-7CA0-E45D-A7DA60B0F54A}"/>
              </a:ext>
            </a:extLst>
          </p:cNvPr>
          <p:cNvPicPr>
            <a:picLocks noChangeAspect="1"/>
          </p:cNvPicPr>
          <p:nvPr/>
        </p:nvPicPr>
        <p:blipFill>
          <a:blip r:embed="rId7"/>
          <a:srcRect l="25784" t="52197" r="57678" b="12640"/>
          <a:stretch>
            <a:fillRect/>
          </a:stretch>
        </p:blipFill>
        <p:spPr>
          <a:xfrm>
            <a:off x="6755696" y="112702"/>
            <a:ext cx="5405918" cy="6178192"/>
          </a:xfrm>
          <a:prstGeom prst="rect">
            <a:avLst/>
          </a:prstGeom>
        </p:spPr>
      </p:pic>
      <p:sp>
        <p:nvSpPr>
          <p:cNvPr id="6" name="Textfeld 5">
            <a:extLst>
              <a:ext uri="{FF2B5EF4-FFF2-40B4-BE49-F238E27FC236}">
                <a16:creationId xmlns:a16="http://schemas.microsoft.com/office/drawing/2014/main" id="{9D87D149-9C3F-A900-B846-E3422357ED4C}"/>
              </a:ext>
            </a:extLst>
          </p:cNvPr>
          <p:cNvSpPr txBox="1"/>
          <p:nvPr/>
        </p:nvSpPr>
        <p:spPr>
          <a:xfrm>
            <a:off x="7906038" y="6215637"/>
            <a:ext cx="3456384" cy="400110"/>
          </a:xfrm>
          <a:prstGeom prst="rect">
            <a:avLst/>
          </a:prstGeom>
          <a:noFill/>
        </p:spPr>
        <p:txBody>
          <a:bodyPr wrap="square" rtlCol="0">
            <a:spAutoFit/>
          </a:bodyPr>
          <a:lstStyle/>
          <a:p>
            <a:r>
              <a:rPr lang="de-DE" sz="1000" dirty="0">
                <a:solidFill>
                  <a:srgbClr val="0082B0"/>
                </a:solidFill>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4"/>
              </a:rPr>
              <a:t>Anlegeleitern richtig aufstellen | BG BAU </a:t>
            </a:r>
            <a:endParaRPr lang="de-DE" sz="1000" dirty="0">
              <a:latin typeface="Arial" panose="020B0604020202020204" pitchFamily="34" charset="0"/>
              <a:cs typeface="Arial" panose="020B0604020202020204" pitchFamily="34" charset="0"/>
            </a:endParaRPr>
          </a:p>
          <a:p>
            <a:endParaRPr lang="de-DE" sz="1000" dirty="0">
              <a:solidFill>
                <a:srgbClr val="0082B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318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C0FA3-1E9B-6BC1-DE0E-6B12D028646D}"/>
            </a:ext>
          </a:extLst>
        </p:cNvPr>
        <p:cNvGrpSpPr/>
        <p:nvPr/>
      </p:nvGrpSpPr>
      <p:grpSpPr>
        <a:xfrm>
          <a:off x="0" y="0"/>
          <a:ext cx="0" cy="0"/>
          <a:chOff x="0" y="0"/>
          <a:chExt cx="0" cy="0"/>
        </a:xfrm>
      </p:grpSpPr>
      <p:grpSp>
        <p:nvGrpSpPr>
          <p:cNvPr id="2" name="Gruppieren 9">
            <a:extLst>
              <a:ext uri="{FF2B5EF4-FFF2-40B4-BE49-F238E27FC236}">
                <a16:creationId xmlns:a16="http://schemas.microsoft.com/office/drawing/2014/main" id="{F2CA41C9-B58A-870F-3598-03F2B2A98A50}"/>
              </a:ext>
            </a:extLst>
          </p:cNvPr>
          <p:cNvGrpSpPr>
            <a:grpSpLocks/>
          </p:cNvGrpSpPr>
          <p:nvPr/>
        </p:nvGrpSpPr>
        <p:grpSpPr bwMode="auto">
          <a:xfrm>
            <a:off x="1920876" y="2143123"/>
            <a:ext cx="8373133" cy="2928937"/>
            <a:chOff x="357188" y="2786063"/>
            <a:chExt cx="8429625" cy="2928937"/>
          </a:xfrm>
        </p:grpSpPr>
        <p:sp>
          <p:nvSpPr>
            <p:cNvPr id="5" name="Rechteck 4">
              <a:extLst>
                <a:ext uri="{FF2B5EF4-FFF2-40B4-BE49-F238E27FC236}">
                  <a16:creationId xmlns:a16="http://schemas.microsoft.com/office/drawing/2014/main" id="{D1F39750-B8FC-3FE7-3703-5C12E5C0E069}"/>
                </a:ext>
              </a:extLst>
            </p:cNvPr>
            <p:cNvSpPr/>
            <p:nvPr/>
          </p:nvSpPr>
          <p:spPr bwMode="auto">
            <a:xfrm>
              <a:off x="357188" y="2786063"/>
              <a:ext cx="8429625" cy="2928937"/>
            </a:xfrm>
            <a:prstGeom prst="rect">
              <a:avLst/>
            </a:prstGeom>
            <a:solidFill>
              <a:schemeClr val="bg1">
                <a:lumMod val="95000"/>
              </a:schemeClr>
            </a:solidFill>
            <a:ln w="9525" cap="flat" cmpd="sng" algn="ctr">
              <a:solidFill>
                <a:schemeClr val="accent1"/>
              </a:solidFill>
              <a:prstDash val="sysDash"/>
              <a:round/>
              <a:headEnd type="none" w="med" len="med"/>
              <a:tailEnd type="none" w="med" len="med"/>
            </a:ln>
            <a:effectLst/>
          </p:spPr>
          <p:txBody>
            <a:bodyPr anchor="ctr"/>
            <a:lstStyle/>
            <a:p>
              <a:pPr eaLnBrk="0" hangingPunct="0">
                <a:spcBef>
                  <a:spcPts val="600"/>
                </a:spcBef>
                <a:spcAft>
                  <a:spcPts val="600"/>
                </a:spcAft>
                <a:defRPr/>
              </a:pPr>
              <a:endParaRPr lang="de-DE" sz="2000" dirty="0">
                <a:solidFill>
                  <a:schemeClr val="accent2"/>
                </a:solidFill>
                <a:ea typeface="ＭＳ Ｐゴシック" charset="-128"/>
                <a:cs typeface="ＭＳ Ｐゴシック"/>
              </a:endParaRPr>
            </a:p>
          </p:txBody>
        </p:sp>
        <p:sp>
          <p:nvSpPr>
            <p:cNvPr id="17412" name="Rechteck 6">
              <a:extLst>
                <a:ext uri="{FF2B5EF4-FFF2-40B4-BE49-F238E27FC236}">
                  <a16:creationId xmlns:a16="http://schemas.microsoft.com/office/drawing/2014/main" id="{B1298965-C6E4-C246-9F94-C42DDBB1F714}"/>
                </a:ext>
              </a:extLst>
            </p:cNvPr>
            <p:cNvSpPr>
              <a:spLocks noChangeArrowheads="1"/>
            </p:cNvSpPr>
            <p:nvPr/>
          </p:nvSpPr>
          <p:spPr bwMode="auto">
            <a:xfrm>
              <a:off x="4357688" y="2928938"/>
              <a:ext cx="4286250" cy="2643187"/>
            </a:xfrm>
            <a:prstGeom prst="rect">
              <a:avLst/>
            </a:prstGeom>
            <a:solidFill>
              <a:schemeClr val="bg1"/>
            </a:solidFill>
            <a:ln w="9525" algn="ctr">
              <a:solidFill>
                <a:schemeClr val="accent1"/>
              </a:solidFill>
              <a:round/>
              <a:headEnd/>
              <a:tailEnd/>
            </a:ln>
          </p:spPr>
          <p:txBody>
            <a:bodyPr/>
            <a:lstStyle/>
            <a:p>
              <a:pPr eaLnBrk="0" hangingPunct="0"/>
              <a:endParaRPr lang="de-DE" altLang="de-DE" dirty="0">
                <a:solidFill>
                  <a:schemeClr val="accent2"/>
                </a:solidFill>
              </a:endParaRPr>
            </a:p>
          </p:txBody>
        </p:sp>
        <p:sp>
          <p:nvSpPr>
            <p:cNvPr id="17413" name="Rechteck 9">
              <a:extLst>
                <a:ext uri="{FF2B5EF4-FFF2-40B4-BE49-F238E27FC236}">
                  <a16:creationId xmlns:a16="http://schemas.microsoft.com/office/drawing/2014/main" id="{90075BCF-1E70-E589-8A20-1E2FD541A87E}"/>
                </a:ext>
              </a:extLst>
            </p:cNvPr>
            <p:cNvSpPr>
              <a:spLocks noChangeArrowheads="1"/>
            </p:cNvSpPr>
            <p:nvPr/>
          </p:nvSpPr>
          <p:spPr bwMode="auto">
            <a:xfrm>
              <a:off x="428334" y="2847805"/>
              <a:ext cx="3714750" cy="2643187"/>
            </a:xfrm>
            <a:prstGeom prst="rect">
              <a:avLst/>
            </a:prstGeom>
            <a:solidFill>
              <a:schemeClr val="bg1"/>
            </a:solidFill>
            <a:ln w="9525" algn="ctr">
              <a:solidFill>
                <a:schemeClr val="accent1"/>
              </a:solidFill>
              <a:round/>
              <a:headEnd/>
              <a:tailEnd/>
            </a:ln>
          </p:spPr>
          <p:txBody>
            <a:bodyPr anchor="ctr"/>
            <a:lstStyle/>
            <a:p>
              <a:pPr algn="ctr">
                <a:spcBef>
                  <a:spcPts val="600"/>
                </a:spcBef>
                <a:spcAft>
                  <a:spcPts val="600"/>
                </a:spcAft>
              </a:pPr>
              <a:r>
                <a:rPr lang="de-DE" altLang="de-DE" sz="2800" b="1" dirty="0">
                  <a:solidFill>
                    <a:schemeClr val="accent1"/>
                  </a:solidFill>
                  <a:latin typeface="+mj-lt"/>
                </a:rPr>
                <a:t>Hilfsmittel</a:t>
              </a:r>
            </a:p>
          </p:txBody>
        </p:sp>
        <p:pic>
          <p:nvPicPr>
            <p:cNvPr id="17414" name="Picture 8">
              <a:extLst>
                <a:ext uri="{FF2B5EF4-FFF2-40B4-BE49-F238E27FC236}">
                  <a16:creationId xmlns:a16="http://schemas.microsoft.com/office/drawing/2014/main" id="{F660B784-6CF6-5C48-4D41-78AD44FFD7A7}"/>
                </a:ext>
              </a:extLst>
            </p:cNvPr>
            <p:cNvPicPr>
              <a:picLocks noChangeAspect="1" noChangeArrowheads="1"/>
            </p:cNvPicPr>
            <p:nvPr/>
          </p:nvPicPr>
          <p:blipFill>
            <a:blip r:embed="rId3" cstate="print"/>
            <a:srcRect/>
            <a:stretch>
              <a:fillRect/>
            </a:stretch>
          </p:blipFill>
          <p:spPr bwMode="auto">
            <a:xfrm>
              <a:off x="4429124" y="3000372"/>
              <a:ext cx="4143375" cy="2500312"/>
            </a:xfrm>
            <a:prstGeom prst="rect">
              <a:avLst/>
            </a:prstGeom>
            <a:noFill/>
            <a:ln w="9525">
              <a:solidFill>
                <a:schemeClr val="bg1"/>
              </a:solidFill>
              <a:miter lim="800000"/>
              <a:headEnd/>
              <a:tailEnd/>
            </a:ln>
          </p:spPr>
        </p:pic>
      </p:grpSp>
      <p:sp>
        <p:nvSpPr>
          <p:cNvPr id="10" name="Datumsplatzhalter 9">
            <a:extLst>
              <a:ext uri="{FF2B5EF4-FFF2-40B4-BE49-F238E27FC236}">
                <a16:creationId xmlns:a16="http://schemas.microsoft.com/office/drawing/2014/main" id="{C9175DED-7C7A-4DC1-AED9-90D2E3A4F020}"/>
              </a:ext>
            </a:extLst>
          </p:cNvPr>
          <p:cNvSpPr>
            <a:spLocks noGrp="1"/>
          </p:cNvSpPr>
          <p:nvPr>
            <p:ph type="dt" sz="half" idx="10"/>
          </p:nvPr>
        </p:nvSpPr>
        <p:spPr/>
        <p:txBody>
          <a:bodyPr/>
          <a:lstStyle/>
          <a:p>
            <a:pPr>
              <a:defRPr/>
            </a:pPr>
            <a:r>
              <a:rPr lang="de-DE"/>
              <a:t>Schulung 2025/2026</a:t>
            </a:r>
            <a:endParaRPr lang="de-DE" dirty="0"/>
          </a:p>
        </p:txBody>
      </p:sp>
      <p:sp>
        <p:nvSpPr>
          <p:cNvPr id="8" name="Foliennummernplatzhalter 7">
            <a:extLst>
              <a:ext uri="{FF2B5EF4-FFF2-40B4-BE49-F238E27FC236}">
                <a16:creationId xmlns:a16="http://schemas.microsoft.com/office/drawing/2014/main" id="{222021C0-AAB0-BA83-8FC2-124C9FDC7960}"/>
              </a:ext>
            </a:extLst>
          </p:cNvPr>
          <p:cNvSpPr>
            <a:spLocks noGrp="1"/>
          </p:cNvSpPr>
          <p:nvPr>
            <p:ph type="sldNum" sz="quarter" idx="11"/>
          </p:nvPr>
        </p:nvSpPr>
        <p:spPr/>
        <p:txBody>
          <a:bodyPr/>
          <a:lstStyle/>
          <a:p>
            <a:pPr>
              <a:defRPr/>
            </a:pPr>
            <a:fld id="{42020CB9-598F-41BD-B058-380FB38EF93E}" type="slidenum">
              <a:rPr lang="de-DE" smtClean="0"/>
              <a:pPr>
                <a:defRPr/>
              </a:pPr>
              <a:t>59</a:t>
            </a:fld>
            <a:endParaRPr lang="de-DE" dirty="0"/>
          </a:p>
        </p:txBody>
      </p:sp>
    </p:spTree>
    <p:extLst>
      <p:ext uri="{BB962C8B-B14F-4D97-AF65-F5344CB8AC3E}">
        <p14:creationId xmlns:p14="http://schemas.microsoft.com/office/powerpoint/2010/main" val="361124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A3457-D133-C39C-9404-30F6D1626AC2}"/>
              </a:ext>
            </a:extLst>
          </p:cNvPr>
          <p:cNvSpPr>
            <a:spLocks noGrp="1"/>
          </p:cNvSpPr>
          <p:nvPr>
            <p:ph type="title"/>
          </p:nvPr>
        </p:nvSpPr>
        <p:spPr/>
        <p:txBody>
          <a:bodyPr/>
          <a:lstStyle/>
          <a:p>
            <a:r>
              <a:rPr lang="de-DE" dirty="0"/>
              <a:t>Absturzsicherung Umwehrungen/Geländer I </a:t>
            </a:r>
            <a:br>
              <a:rPr lang="de-DE" dirty="0"/>
            </a:br>
            <a:r>
              <a:rPr lang="de-DE" sz="2000" dirty="0">
                <a:solidFill>
                  <a:schemeClr val="accent2"/>
                </a:solidFill>
              </a:rPr>
              <a:t>ASR A2.1</a:t>
            </a:r>
            <a:endParaRPr lang="de-DE" sz="2000" dirty="0"/>
          </a:p>
        </p:txBody>
      </p:sp>
      <p:sp>
        <p:nvSpPr>
          <p:cNvPr id="3" name="Datumsplatzhalter 2">
            <a:extLst>
              <a:ext uri="{FF2B5EF4-FFF2-40B4-BE49-F238E27FC236}">
                <a16:creationId xmlns:a16="http://schemas.microsoft.com/office/drawing/2014/main" id="{FA1CC947-551B-5FE2-E1E6-72E9078B05A8}"/>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02E6CA38-D168-9129-B95B-D1065F82F9C7}"/>
              </a:ext>
            </a:extLst>
          </p:cNvPr>
          <p:cNvSpPr>
            <a:spLocks noGrp="1"/>
          </p:cNvSpPr>
          <p:nvPr>
            <p:ph type="sldNum" sz="quarter" idx="12"/>
          </p:nvPr>
        </p:nvSpPr>
        <p:spPr/>
        <p:txBody>
          <a:bodyPr/>
          <a:lstStyle/>
          <a:p>
            <a:fld id="{D42DA815-CE49-4499-B3BB-5F7C969A1704}" type="slidenum">
              <a:rPr lang="de-DE" smtClean="0"/>
              <a:pPr/>
              <a:t>6</a:t>
            </a:fld>
            <a:endParaRPr lang="de-DE" dirty="0"/>
          </a:p>
        </p:txBody>
      </p:sp>
      <p:sp>
        <p:nvSpPr>
          <p:cNvPr id="5" name="Textplatzhalter 4">
            <a:extLst>
              <a:ext uri="{FF2B5EF4-FFF2-40B4-BE49-F238E27FC236}">
                <a16:creationId xmlns:a16="http://schemas.microsoft.com/office/drawing/2014/main" id="{1F9DB429-FDD6-6545-9C93-70CF365B2BEB}"/>
              </a:ext>
            </a:extLst>
          </p:cNvPr>
          <p:cNvSpPr>
            <a:spLocks noGrp="1"/>
          </p:cNvSpPr>
          <p:nvPr>
            <p:ph type="body" sz="quarter" idx="13"/>
          </p:nvPr>
        </p:nvSpPr>
        <p:spPr>
          <a:xfrm>
            <a:off x="529169" y="1556792"/>
            <a:ext cx="6502935" cy="4680520"/>
          </a:xfrm>
        </p:spPr>
        <p:txBody>
          <a:bodyPr/>
          <a:lstStyle/>
          <a:p>
            <a:pPr marL="0" indent="0">
              <a:buNone/>
            </a:pPr>
            <a:r>
              <a:rPr lang="de-DE" b="1" dirty="0"/>
              <a:t>Allgemeine Anforderungen an Geländer:</a:t>
            </a:r>
            <a:endParaRPr lang="de-DE" dirty="0"/>
          </a:p>
          <a:p>
            <a:r>
              <a:rPr lang="de-DE" sz="1600" dirty="0"/>
              <a:t>Müssen stabil genug sein, um erwartete Belastungen auszuhalten</a:t>
            </a:r>
          </a:p>
          <a:p>
            <a:r>
              <a:rPr lang="de-DE" sz="1600" dirty="0"/>
              <a:t>Müssen das Hinüber- oder Hindurchfallen von Personen verhindern</a:t>
            </a:r>
          </a:p>
          <a:p>
            <a:r>
              <a:rPr lang="de-DE" sz="1600" dirty="0"/>
              <a:t>Dürfen sich nicht in Richtung des Absturzbereichs öffnen lassen</a:t>
            </a:r>
          </a:p>
          <a:p>
            <a:pPr marL="0" indent="0">
              <a:buNone/>
            </a:pPr>
            <a:endParaRPr lang="de-DE" sz="800" b="1" dirty="0"/>
          </a:p>
          <a:p>
            <a:pPr marL="0" indent="0">
              <a:buNone/>
            </a:pPr>
            <a:r>
              <a:rPr lang="de-DE" b="1" dirty="0"/>
              <a:t>Mindesthöhen:</a:t>
            </a:r>
            <a:endParaRPr lang="de-DE" dirty="0"/>
          </a:p>
          <a:p>
            <a:r>
              <a:rPr lang="de-DE" sz="1600" dirty="0"/>
              <a:t>Standardhöhe: 1,00 m</a:t>
            </a:r>
          </a:p>
          <a:p>
            <a:r>
              <a:rPr lang="de-DE" sz="1600" dirty="0"/>
              <a:t>Brüstungen: min. 0,80 m, wenn 0,20 m tief und gleichwertiger Schutz gegeben</a:t>
            </a:r>
          </a:p>
          <a:p>
            <a:r>
              <a:rPr lang="de-DE" sz="1600" dirty="0"/>
              <a:t>Absturzhöhe über 12 m: min. 1,10 m</a:t>
            </a:r>
          </a:p>
          <a:p>
            <a:pPr marL="0" indent="0">
              <a:buNone/>
            </a:pPr>
            <a:endParaRPr lang="de-DE" sz="800" b="1" dirty="0"/>
          </a:p>
          <a:p>
            <a:pPr marL="0" indent="0">
              <a:buNone/>
            </a:pPr>
            <a:r>
              <a:rPr lang="de-DE" b="1" dirty="0"/>
              <a:t>Werden Geländer verwendet, müssen diese eine</a:t>
            </a:r>
            <a:endParaRPr lang="de-DE" dirty="0"/>
          </a:p>
          <a:p>
            <a:r>
              <a:rPr lang="de-DE" sz="1600" dirty="0"/>
              <a:t>geschlossene Füllung oder</a:t>
            </a:r>
          </a:p>
          <a:p>
            <a:r>
              <a:rPr lang="de-DE" sz="1600" dirty="0"/>
              <a:t>senkrechte Stäbe haben sowie</a:t>
            </a:r>
          </a:p>
          <a:p>
            <a:r>
              <a:rPr lang="de-DE" sz="1600" dirty="0"/>
              <a:t>aus Handlauf, Knie- und Fußleiste bestehen.</a:t>
            </a:r>
          </a:p>
          <a:p>
            <a:endParaRPr lang="de-DE" dirty="0"/>
          </a:p>
        </p:txBody>
      </p:sp>
      <p:pic>
        <p:nvPicPr>
          <p:cNvPr id="6" name="Grafik 5" descr="Erstelle eine Grafik zum Thema 'Hierarchie der Schutzmaßnahmen' für Tätigkeiten in der Höhe. Die Überschrift der Grafik soll 'Hierarchie der Schutzmaßnahmen' lauten. Korrigiere den Schreibfehler im Text: Es muss 'Schutzwände' statt 'Schutzvände' heißen. Zeige die drei Stufen der Schutzmaßnahmen in einer klaren, übersichtlichen Hierarchie: 1. Absturzsicherungen (z. B. Geländer, Schutzwände, Abdeckungen), 2. Auffangeinrichtungen (z. B. Schutznetze, Fanggerüste), 3. Persönliche Schutzausrüstung (PSAgA). Verwende ein sachliches, professionelles Design mit klaren Symbolen für jede Maßnahme, dezente Farben wie Blau- und Grautöne, und eine gut lesbare, moderne Schriftart. Die Grafik soll informativ und strukturiert wirken, geeignet für eine Präsentation im Arbeitsschutz.">
            <a:extLst>
              <a:ext uri="{FF2B5EF4-FFF2-40B4-BE49-F238E27FC236}">
                <a16:creationId xmlns:a16="http://schemas.microsoft.com/office/drawing/2014/main" id="{567E4684-6033-B0E0-B090-67EA1A577EE5}"/>
              </a:ext>
            </a:extLst>
          </p:cNvPr>
          <p:cNvPicPr>
            <a:picLocks noChangeAspect="1"/>
          </p:cNvPicPr>
          <p:nvPr/>
        </p:nvPicPr>
        <p:blipFill>
          <a:blip r:embed="rId3"/>
          <a:stretch>
            <a:fillRect/>
          </a:stretch>
        </p:blipFill>
        <p:spPr>
          <a:xfrm>
            <a:off x="6934947" y="1628800"/>
            <a:ext cx="4899991" cy="4899991"/>
          </a:xfrm>
          <a:prstGeom prst="rect">
            <a:avLst/>
          </a:prstGeom>
        </p:spPr>
      </p:pic>
      <p:sp>
        <p:nvSpPr>
          <p:cNvPr id="7" name="Ellipse 6">
            <a:extLst>
              <a:ext uri="{FF2B5EF4-FFF2-40B4-BE49-F238E27FC236}">
                <a16:creationId xmlns:a16="http://schemas.microsoft.com/office/drawing/2014/main" id="{A2C1CAE3-ABCE-69AD-D646-A7C700C59498}"/>
              </a:ext>
            </a:extLst>
          </p:cNvPr>
          <p:cNvSpPr/>
          <p:nvPr/>
        </p:nvSpPr>
        <p:spPr bwMode="auto">
          <a:xfrm>
            <a:off x="7104112" y="2420888"/>
            <a:ext cx="4558719" cy="1944216"/>
          </a:xfrm>
          <a:prstGeom prst="ellipse">
            <a:avLst/>
          </a:prstGeom>
          <a:no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err="1">
              <a:ln>
                <a:noFill/>
              </a:ln>
              <a:solidFill>
                <a:srgbClr val="0082B0"/>
              </a:solidFill>
              <a:effectLst/>
              <a:latin typeface="+mn-lt"/>
              <a:ea typeface="ＭＳ Ｐゴシック" pitchFamily="1" charset="-128"/>
            </a:endParaRPr>
          </a:p>
        </p:txBody>
      </p:sp>
      <p:sp>
        <p:nvSpPr>
          <p:cNvPr id="8" name="Textfeld 7">
            <a:extLst>
              <a:ext uri="{FF2B5EF4-FFF2-40B4-BE49-F238E27FC236}">
                <a16:creationId xmlns:a16="http://schemas.microsoft.com/office/drawing/2014/main" id="{CEC5E52E-414E-17C0-75CF-7640D02A770E}"/>
              </a:ext>
            </a:extLst>
          </p:cNvPr>
          <p:cNvSpPr txBox="1"/>
          <p:nvPr/>
        </p:nvSpPr>
        <p:spPr>
          <a:xfrm>
            <a:off x="8784298" y="6519480"/>
            <a:ext cx="1539204"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 KI-generiert</a:t>
            </a:r>
          </a:p>
        </p:txBody>
      </p:sp>
    </p:spTree>
    <p:extLst>
      <p:ext uri="{BB962C8B-B14F-4D97-AF65-F5344CB8AC3E}">
        <p14:creationId xmlns:p14="http://schemas.microsoft.com/office/powerpoint/2010/main" val="13226420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8C788-B32A-8ECD-3BBC-AB01421C7437}"/>
              </a:ext>
            </a:extLst>
          </p:cNvPr>
          <p:cNvSpPr>
            <a:spLocks noGrp="1"/>
          </p:cNvSpPr>
          <p:nvPr>
            <p:ph type="title"/>
          </p:nvPr>
        </p:nvSpPr>
        <p:spPr/>
        <p:txBody>
          <a:bodyPr/>
          <a:lstStyle/>
          <a:p>
            <a:r>
              <a:rPr lang="de-DE" dirty="0"/>
              <a:t>Weitere Hilfsmittel</a:t>
            </a:r>
            <a:br>
              <a:rPr lang="de-DE" dirty="0"/>
            </a:br>
            <a:r>
              <a:rPr lang="de-DE" sz="2000" dirty="0">
                <a:solidFill>
                  <a:schemeClr val="accent2"/>
                </a:solidFill>
              </a:rPr>
              <a:t>der DGUV</a:t>
            </a:r>
          </a:p>
        </p:txBody>
      </p:sp>
      <p:sp>
        <p:nvSpPr>
          <p:cNvPr id="3" name="Datumsplatzhalter 2">
            <a:extLst>
              <a:ext uri="{FF2B5EF4-FFF2-40B4-BE49-F238E27FC236}">
                <a16:creationId xmlns:a16="http://schemas.microsoft.com/office/drawing/2014/main" id="{2D6753E4-9DCD-1A2C-86AD-CEFAF3AC087E}"/>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C40B04F7-DFC8-1C44-FAB4-6EB8AC27AC98}"/>
              </a:ext>
            </a:extLst>
          </p:cNvPr>
          <p:cNvSpPr>
            <a:spLocks noGrp="1"/>
          </p:cNvSpPr>
          <p:nvPr>
            <p:ph type="sldNum" sz="quarter" idx="12"/>
          </p:nvPr>
        </p:nvSpPr>
        <p:spPr/>
        <p:txBody>
          <a:bodyPr/>
          <a:lstStyle/>
          <a:p>
            <a:fld id="{D42DA815-CE49-4499-B3BB-5F7C969A1704}" type="slidenum">
              <a:rPr lang="de-DE" smtClean="0"/>
              <a:pPr/>
              <a:t>60</a:t>
            </a:fld>
            <a:endParaRPr lang="de-DE" dirty="0"/>
          </a:p>
        </p:txBody>
      </p:sp>
      <p:sp>
        <p:nvSpPr>
          <p:cNvPr id="5" name="Textplatzhalter 4">
            <a:extLst>
              <a:ext uri="{FF2B5EF4-FFF2-40B4-BE49-F238E27FC236}">
                <a16:creationId xmlns:a16="http://schemas.microsoft.com/office/drawing/2014/main" id="{D60FCDF5-50E3-4DC6-70B6-30A1DCD9BB42}"/>
              </a:ext>
            </a:extLst>
          </p:cNvPr>
          <p:cNvSpPr>
            <a:spLocks noGrp="1"/>
          </p:cNvSpPr>
          <p:nvPr>
            <p:ph type="body" sz="quarter" idx="13"/>
          </p:nvPr>
        </p:nvSpPr>
        <p:spPr>
          <a:xfrm>
            <a:off x="529169" y="1556792"/>
            <a:ext cx="11543495" cy="4536504"/>
          </a:xfrm>
        </p:spPr>
        <p:txBody>
          <a:bodyPr/>
          <a:lstStyle/>
          <a:p>
            <a:pPr marL="0" indent="0">
              <a:buNone/>
            </a:pPr>
            <a:r>
              <a:rPr lang="de-DE" sz="1800" b="1" dirty="0"/>
              <a:t>Unfallverhütungsvorschriften </a:t>
            </a:r>
          </a:p>
          <a:p>
            <a:pPr marL="358775" indent="-358775"/>
            <a:r>
              <a:rPr lang="de-DE" sz="1600" dirty="0"/>
              <a:t>DGUV Vorschrift 1 „Grundsätze der Prävention“ </a:t>
            </a:r>
          </a:p>
          <a:p>
            <a:pPr marL="0" indent="0">
              <a:buNone/>
            </a:pPr>
            <a:r>
              <a:rPr lang="de-DE" sz="1800" b="1" dirty="0"/>
              <a:t>Regeln</a:t>
            </a:r>
          </a:p>
          <a:p>
            <a:pPr marL="358775" indent="-358775"/>
            <a:r>
              <a:rPr lang="de-DE" sz="1600" dirty="0"/>
              <a:t>DGUV Regel 112-199 „Retten aus Höhen und Tiefen mit persönlichen Absturzschutzausrüstungen“</a:t>
            </a:r>
          </a:p>
          <a:p>
            <a:pPr marL="0" indent="0">
              <a:buNone/>
            </a:pPr>
            <a:r>
              <a:rPr lang="de-DE" sz="1800" b="1" dirty="0"/>
              <a:t>Informationen </a:t>
            </a:r>
          </a:p>
          <a:p>
            <a:pPr marL="358775" indent="-358775"/>
            <a:r>
              <a:rPr lang="de-DE" sz="1600" dirty="0"/>
              <a:t>DGUV Information 201-056 „Planungsgrundlagen von Anschlageinrichtungen auf Dächern“</a:t>
            </a:r>
          </a:p>
          <a:p>
            <a:pPr marL="358775" indent="-358775"/>
            <a:r>
              <a:rPr lang="de-DE" sz="1600" dirty="0"/>
              <a:t>DGUV Information 204-011 „Erste Hilfe-Notfallsituation: Hängetrauma“</a:t>
            </a:r>
          </a:p>
          <a:p>
            <a:pPr marL="358775" indent="-358775"/>
            <a:r>
              <a:rPr lang="de-DE" sz="1600" dirty="0"/>
              <a:t>DGUV Information 208-032 „Auswahl und Benutzung von Steigleitern“</a:t>
            </a:r>
          </a:p>
          <a:p>
            <a:pPr marL="358775" indent="-358775"/>
            <a:r>
              <a:rPr lang="de-DE" sz="1600" dirty="0"/>
              <a:t>DGUV Information 212-001 „Arbeiten unter Verwendung von seilunterstützten Zugangs- und Positionierungsverfahren“</a:t>
            </a:r>
          </a:p>
          <a:p>
            <a:pPr marL="358775" indent="-358775"/>
            <a:r>
              <a:rPr lang="de-DE" sz="1600" dirty="0"/>
              <a:t>DGUV Information 240-410 „Handlungsanleitung für die arbeitsmedizinische Vorsorge nach dem Berufsgenossenschaftlichen Grundsatz G 41 Arbeiten mit Absturzgefahr“ </a:t>
            </a:r>
          </a:p>
        </p:txBody>
      </p:sp>
    </p:spTree>
    <p:extLst>
      <p:ext uri="{BB962C8B-B14F-4D97-AF65-F5344CB8AC3E}">
        <p14:creationId xmlns:p14="http://schemas.microsoft.com/office/powerpoint/2010/main" val="831368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18B9A-03BC-6186-160C-A65D720C2815}"/>
              </a:ext>
            </a:extLst>
          </p:cNvPr>
          <p:cNvSpPr>
            <a:spLocks noGrp="1"/>
          </p:cNvSpPr>
          <p:nvPr>
            <p:ph type="title"/>
          </p:nvPr>
        </p:nvSpPr>
        <p:spPr/>
        <p:txBody>
          <a:bodyPr/>
          <a:lstStyle/>
          <a:p>
            <a:r>
              <a:rPr lang="de-DE" dirty="0"/>
              <a:t>Weitere Hilfsmittel</a:t>
            </a:r>
            <a:br>
              <a:rPr lang="de-DE" dirty="0"/>
            </a:br>
            <a:r>
              <a:rPr lang="de-DE" sz="2000" dirty="0">
                <a:solidFill>
                  <a:schemeClr val="accent2"/>
                </a:solidFill>
              </a:rPr>
              <a:t>der DGUV</a:t>
            </a:r>
            <a:endParaRPr lang="de-DE" dirty="0"/>
          </a:p>
        </p:txBody>
      </p:sp>
      <p:sp>
        <p:nvSpPr>
          <p:cNvPr id="3" name="Datumsplatzhalter 2">
            <a:extLst>
              <a:ext uri="{FF2B5EF4-FFF2-40B4-BE49-F238E27FC236}">
                <a16:creationId xmlns:a16="http://schemas.microsoft.com/office/drawing/2014/main" id="{8C9EE56D-CAE3-2F45-0215-69ED1F5C71FF}"/>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BEB6BC51-2680-7FA3-8772-C64718A7FE41}"/>
              </a:ext>
            </a:extLst>
          </p:cNvPr>
          <p:cNvSpPr>
            <a:spLocks noGrp="1"/>
          </p:cNvSpPr>
          <p:nvPr>
            <p:ph type="sldNum" sz="quarter" idx="12"/>
          </p:nvPr>
        </p:nvSpPr>
        <p:spPr/>
        <p:txBody>
          <a:bodyPr/>
          <a:lstStyle/>
          <a:p>
            <a:fld id="{D42DA815-CE49-4499-B3BB-5F7C969A1704}" type="slidenum">
              <a:rPr lang="de-DE" smtClean="0"/>
              <a:pPr/>
              <a:t>61</a:t>
            </a:fld>
            <a:endParaRPr lang="de-DE" dirty="0"/>
          </a:p>
        </p:txBody>
      </p:sp>
      <p:sp>
        <p:nvSpPr>
          <p:cNvPr id="5" name="Textplatzhalter 4">
            <a:extLst>
              <a:ext uri="{FF2B5EF4-FFF2-40B4-BE49-F238E27FC236}">
                <a16:creationId xmlns:a16="http://schemas.microsoft.com/office/drawing/2014/main" id="{779F7276-2344-28FC-7886-A69AC2039D89}"/>
              </a:ext>
            </a:extLst>
          </p:cNvPr>
          <p:cNvSpPr>
            <a:spLocks noGrp="1"/>
          </p:cNvSpPr>
          <p:nvPr>
            <p:ph type="body" sz="quarter" idx="13"/>
          </p:nvPr>
        </p:nvSpPr>
        <p:spPr/>
        <p:txBody>
          <a:bodyPr/>
          <a:lstStyle/>
          <a:p>
            <a:pPr marL="0" indent="0">
              <a:buNone/>
            </a:pPr>
            <a:r>
              <a:rPr lang="de-DE" b="1" dirty="0"/>
              <a:t>Grundsätze </a:t>
            </a:r>
          </a:p>
          <a:p>
            <a:pPr marL="358775" indent="-358775"/>
            <a:r>
              <a:rPr lang="de-DE" sz="1800" dirty="0"/>
              <a:t>DGUV Grundsatz 312-001 „Anforderungen an Ausbildende und Ausbildungsstätten zur Durchführung von Unterweisungen mit praktischen Übungen bei Benutzung von persönlichen Schutzausrüstungen gegen Absturz und Rettungsausrüstungen“ </a:t>
            </a:r>
          </a:p>
          <a:p>
            <a:pPr marL="358775" indent="-358775"/>
            <a:r>
              <a:rPr lang="de-DE" sz="1800" dirty="0"/>
              <a:t>DGUV Grundsatz 312-906 „Grundlagen zur Qualifizierung von Personen für die sachkundige Überprüfung und Beurteilung von persönlichen Absturzschutzausrüstungen“</a:t>
            </a:r>
          </a:p>
          <a:p>
            <a:pPr marL="0" indent="0">
              <a:buNone/>
            </a:pPr>
            <a:endParaRPr lang="de-DE" sz="1800" dirty="0">
              <a:hlinkClick r:id="rId2"/>
            </a:endParaRPr>
          </a:p>
          <a:p>
            <a:pPr marL="0" indent="0">
              <a:buNone/>
            </a:pPr>
            <a:r>
              <a:rPr lang="de-DE" b="1" dirty="0">
                <a:hlinkClick r:id="rId2">
                  <a:extLst>
                    <a:ext uri="{A12FA001-AC4F-418D-AE19-62706E023703}">
                      <ahyp:hlinkClr xmlns:ahyp="http://schemas.microsoft.com/office/drawing/2018/hyperlinkcolor" val="tx"/>
                    </a:ext>
                  </a:extLst>
                </a:hlinkClick>
              </a:rPr>
              <a:t>Weitere Informationen:</a:t>
            </a:r>
          </a:p>
          <a:p>
            <a:r>
              <a:rPr lang="de-DE" sz="1800" dirty="0">
                <a:hlinkClick r:id="rId2"/>
              </a:rPr>
              <a:t>BGHM: 056 - Arbeiten mit Hubarbeitsbühnen</a:t>
            </a:r>
            <a:endParaRPr lang="de-DE" sz="1800" dirty="0"/>
          </a:p>
          <a:p>
            <a:r>
              <a:rPr lang="de-DE" sz="1800" dirty="0">
                <a:hlinkClick r:id="rId3"/>
              </a:rPr>
              <a:t>BGHM: Personenbeförderung mit Fahrzeugkranen - Spezielle Regelungen</a:t>
            </a:r>
            <a:endParaRPr lang="de-DE" sz="1800" dirty="0"/>
          </a:p>
          <a:p>
            <a:r>
              <a:rPr lang="de-DE" sz="1800" dirty="0">
                <a:solidFill>
                  <a:schemeClr val="accent1"/>
                </a:solidFill>
              </a:rPr>
              <a:t>APP der BG BAU: Bausteine der BG BAU</a:t>
            </a:r>
          </a:p>
          <a:p>
            <a:endParaRPr lang="de-DE" dirty="0"/>
          </a:p>
        </p:txBody>
      </p:sp>
    </p:spTree>
    <p:extLst>
      <p:ext uri="{BB962C8B-B14F-4D97-AF65-F5344CB8AC3E}">
        <p14:creationId xmlns:p14="http://schemas.microsoft.com/office/powerpoint/2010/main" val="2015127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Schulung 2025/2026</a:t>
            </a:r>
            <a:endParaRPr lang="de-DE" dirty="0"/>
          </a:p>
        </p:txBody>
      </p:sp>
      <p:sp>
        <p:nvSpPr>
          <p:cNvPr id="5" name="Foliennummernplatzhalter 4"/>
          <p:cNvSpPr>
            <a:spLocks noGrp="1"/>
          </p:cNvSpPr>
          <p:nvPr>
            <p:ph type="sldNum" sz="quarter" idx="12"/>
          </p:nvPr>
        </p:nvSpPr>
        <p:spPr/>
        <p:txBody>
          <a:bodyPr/>
          <a:lstStyle/>
          <a:p>
            <a:pPr>
              <a:defRPr/>
            </a:pPr>
            <a:fld id="{12AF9BAD-775A-4C64-ACE3-76CB4F6FA34E}" type="slidenum">
              <a:rPr lang="de-DE" smtClean="0"/>
              <a:pPr>
                <a:defRPr/>
              </a:pPr>
              <a:t>62</a:t>
            </a:fld>
            <a:endParaRPr lang="de-DE" dirty="0"/>
          </a:p>
        </p:txBody>
      </p:sp>
      <p:sp>
        <p:nvSpPr>
          <p:cNvPr id="30723" name="Inhaltsplatzhalter 2"/>
          <p:cNvSpPr>
            <a:spLocks noGrp="1"/>
          </p:cNvSpPr>
          <p:nvPr>
            <p:ph type="body" sz="quarter" idx="13"/>
          </p:nvPr>
        </p:nvSpPr>
        <p:spPr>
          <a:xfrm>
            <a:off x="2063552" y="2276873"/>
            <a:ext cx="8604448" cy="714375"/>
          </a:xfrm>
          <a:prstGeom prst="rect">
            <a:avLst/>
          </a:prstGeom>
        </p:spPr>
        <p:txBody>
          <a:bodyPr/>
          <a:lstStyle/>
          <a:p>
            <a:pPr>
              <a:buFontTx/>
              <a:buNone/>
              <a:defRPr/>
            </a:pPr>
            <a:r>
              <a:rPr lang="de-DE" sz="3600" b="0" dirty="0">
                <a:solidFill>
                  <a:schemeClr val="accent3"/>
                </a:solidFill>
                <a:cs typeface="TradeGothic Bold"/>
              </a:rPr>
              <a:t>Vielen Dank für Ihre Aufmerksamkeit!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29CA7-F89B-66D9-DADF-0D9873006B15}"/>
              </a:ext>
            </a:extLst>
          </p:cNvPr>
          <p:cNvSpPr>
            <a:spLocks noGrp="1"/>
          </p:cNvSpPr>
          <p:nvPr>
            <p:ph type="title"/>
          </p:nvPr>
        </p:nvSpPr>
        <p:spPr/>
        <p:txBody>
          <a:bodyPr/>
          <a:lstStyle/>
          <a:p>
            <a:r>
              <a:rPr lang="de-DE" dirty="0"/>
              <a:t>Absturzsicherung Umwehrungen/Geländer II</a:t>
            </a:r>
            <a:br>
              <a:rPr lang="de-DE" dirty="0"/>
            </a:br>
            <a:r>
              <a:rPr lang="de-DE" sz="2000" dirty="0">
                <a:solidFill>
                  <a:schemeClr val="accent2"/>
                </a:solidFill>
              </a:rPr>
              <a:t>ASR A2.1</a:t>
            </a:r>
            <a:endParaRPr lang="de-DE" dirty="0"/>
          </a:p>
        </p:txBody>
      </p:sp>
      <p:sp>
        <p:nvSpPr>
          <p:cNvPr id="3" name="Datumsplatzhalter 2">
            <a:extLst>
              <a:ext uri="{FF2B5EF4-FFF2-40B4-BE49-F238E27FC236}">
                <a16:creationId xmlns:a16="http://schemas.microsoft.com/office/drawing/2014/main" id="{0BA9A85C-87BA-90CD-7AC8-D59DB1A3EBD2}"/>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52FB1A48-D613-ED5F-45A8-59879F991E24}"/>
              </a:ext>
            </a:extLst>
          </p:cNvPr>
          <p:cNvSpPr>
            <a:spLocks noGrp="1"/>
          </p:cNvSpPr>
          <p:nvPr>
            <p:ph type="sldNum" sz="quarter" idx="12"/>
          </p:nvPr>
        </p:nvSpPr>
        <p:spPr/>
        <p:txBody>
          <a:bodyPr/>
          <a:lstStyle/>
          <a:p>
            <a:fld id="{D42DA815-CE49-4499-B3BB-5F7C969A1704}" type="slidenum">
              <a:rPr lang="de-DE" smtClean="0"/>
              <a:pPr/>
              <a:t>7</a:t>
            </a:fld>
            <a:endParaRPr lang="de-DE" dirty="0"/>
          </a:p>
        </p:txBody>
      </p:sp>
      <p:sp>
        <p:nvSpPr>
          <p:cNvPr id="6" name="Rectangle 1">
            <a:extLst>
              <a:ext uri="{FF2B5EF4-FFF2-40B4-BE49-F238E27FC236}">
                <a16:creationId xmlns:a16="http://schemas.microsoft.com/office/drawing/2014/main" id="{3D72BBA3-0419-9348-74E3-7F238560AD9D}"/>
              </a:ext>
            </a:extLst>
          </p:cNvPr>
          <p:cNvSpPr>
            <a:spLocks noGrp="1" noChangeArrowheads="1"/>
          </p:cNvSpPr>
          <p:nvPr>
            <p:ph type="body" sz="quarter" idx="13"/>
          </p:nvPr>
        </p:nvSpPr>
        <p:spPr bwMode="auto">
          <a:xfrm>
            <a:off x="431743" y="1417162"/>
            <a:ext cx="11469626" cy="173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latinLnBrk="0">
              <a:lnSpc>
                <a:spcPct val="100000"/>
              </a:lnSpc>
              <a:buSzTx/>
              <a:buNone/>
              <a:tabLst/>
            </a:pPr>
            <a:r>
              <a:rPr lang="de-DE" altLang="de-DE" sz="1800" b="1" dirty="0"/>
              <a:t>Maßangaben zu Geländern:</a:t>
            </a:r>
          </a:p>
          <a:p>
            <a:pPr marR="0" lvl="0" defTabSz="914400" latinLnBrk="0">
              <a:lnSpc>
                <a:spcPct val="100000"/>
              </a:lnSpc>
              <a:buSzTx/>
              <a:tabLst/>
            </a:pPr>
            <a:r>
              <a:rPr lang="de-DE" altLang="de-DE" sz="1600" dirty="0"/>
              <a:t>Füllstabgeländer: Max. 0,18 m Stababstand und Abstand zur Bodenoberfläche</a:t>
            </a:r>
          </a:p>
          <a:p>
            <a:pPr marR="0" lvl="0" defTabSz="914400" latinLnBrk="0">
              <a:lnSpc>
                <a:spcPct val="100000"/>
              </a:lnSpc>
              <a:buSzTx/>
              <a:tabLst/>
            </a:pPr>
            <a:r>
              <a:rPr lang="de-DE" altLang="de-DE" sz="1600" dirty="0"/>
              <a:t>Bei vorgesetzten Geländern: Spalt max. 0,06 m zur Absturzkante</a:t>
            </a:r>
          </a:p>
          <a:p>
            <a:r>
              <a:rPr lang="de-DE" altLang="de-DE" sz="1600" dirty="0"/>
              <a:t>Knieleistengeländer: Max. 0,50 m Abstand zwischen Leisten; Fußleiste mind. 0,05 m hoch</a:t>
            </a:r>
          </a:p>
          <a:p>
            <a:pPr marL="0" marR="0" lvl="0" indent="0" defTabSz="914400" latinLnBrk="0">
              <a:lnSpc>
                <a:spcPct val="100000"/>
              </a:lnSpc>
              <a:buSzTx/>
              <a:buNone/>
              <a:tabLst/>
            </a:pPr>
            <a:endParaRPr lang="de-DE" altLang="de-DE" sz="800" dirty="0"/>
          </a:p>
          <a:p>
            <a:pPr marL="150912" marR="0" lvl="1" indent="-150912" defTabSz="914400" latinLnBrk="0">
              <a:lnSpc>
                <a:spcPct val="100000"/>
              </a:lnSpc>
              <a:buClr>
                <a:srgbClr val="007FAC"/>
              </a:buClr>
              <a:buSzTx/>
              <a:buFont typeface="Arial" pitchFamily="34" charset="0"/>
              <a:buChar char="•"/>
              <a:tabLst/>
            </a:pPr>
            <a:endParaRPr lang="de-DE" altLang="de-DE" sz="1800" dirty="0">
              <a:solidFill>
                <a:srgbClr val="0082B0"/>
              </a:solidFill>
            </a:endParaRPr>
          </a:p>
        </p:txBody>
      </p:sp>
      <p:pic>
        <p:nvPicPr>
          <p:cNvPr id="10" name="Grafik 9">
            <a:extLst>
              <a:ext uri="{FF2B5EF4-FFF2-40B4-BE49-F238E27FC236}">
                <a16:creationId xmlns:a16="http://schemas.microsoft.com/office/drawing/2014/main" id="{8134C038-4003-9DE2-DFE9-A3478EE9C02E}"/>
              </a:ext>
            </a:extLst>
          </p:cNvPr>
          <p:cNvPicPr>
            <a:picLocks noChangeAspect="1"/>
          </p:cNvPicPr>
          <p:nvPr/>
        </p:nvPicPr>
        <p:blipFill>
          <a:blip r:embed="rId3"/>
          <a:stretch>
            <a:fillRect/>
          </a:stretch>
        </p:blipFill>
        <p:spPr>
          <a:xfrm>
            <a:off x="9150345" y="2860369"/>
            <a:ext cx="2437041" cy="3332653"/>
          </a:xfrm>
          <a:prstGeom prst="rect">
            <a:avLst/>
          </a:prstGeom>
          <a:ln>
            <a:solidFill>
              <a:schemeClr val="accent1"/>
            </a:solidFill>
          </a:ln>
        </p:spPr>
      </p:pic>
      <p:pic>
        <p:nvPicPr>
          <p:cNvPr id="7" name="Grafik 6">
            <a:extLst>
              <a:ext uri="{FF2B5EF4-FFF2-40B4-BE49-F238E27FC236}">
                <a16:creationId xmlns:a16="http://schemas.microsoft.com/office/drawing/2014/main" id="{4CDBBD23-B607-BCDA-C182-F99216A1F86B}"/>
              </a:ext>
            </a:extLst>
          </p:cNvPr>
          <p:cNvPicPr>
            <a:picLocks noChangeAspect="1"/>
          </p:cNvPicPr>
          <p:nvPr/>
        </p:nvPicPr>
        <p:blipFill>
          <a:blip r:embed="rId4"/>
          <a:stretch>
            <a:fillRect/>
          </a:stretch>
        </p:blipFill>
        <p:spPr>
          <a:xfrm>
            <a:off x="3719736" y="2853749"/>
            <a:ext cx="2179018" cy="3339274"/>
          </a:xfrm>
          <a:prstGeom prst="rect">
            <a:avLst/>
          </a:prstGeom>
          <a:ln>
            <a:solidFill>
              <a:schemeClr val="accent1"/>
            </a:solidFill>
          </a:ln>
        </p:spPr>
      </p:pic>
      <p:sp>
        <p:nvSpPr>
          <p:cNvPr id="8" name="Textfeld 7">
            <a:extLst>
              <a:ext uri="{FF2B5EF4-FFF2-40B4-BE49-F238E27FC236}">
                <a16:creationId xmlns:a16="http://schemas.microsoft.com/office/drawing/2014/main" id="{BF66CF56-8BA9-0D65-9171-1E89B1FF39E9}"/>
              </a:ext>
            </a:extLst>
          </p:cNvPr>
          <p:cNvSpPr txBox="1"/>
          <p:nvPr/>
        </p:nvSpPr>
        <p:spPr>
          <a:xfrm>
            <a:off x="6384032" y="6270256"/>
            <a:ext cx="3526605" cy="246221"/>
          </a:xfrm>
          <a:prstGeom prst="rect">
            <a:avLst/>
          </a:prstGeom>
          <a:noFill/>
        </p:spPr>
        <p:txBody>
          <a:bodyPr wrap="square" rtlCol="0">
            <a:spAutoFit/>
          </a:bodyPr>
          <a:lstStyle/>
          <a:p>
            <a:r>
              <a:rPr lang="de-DE" sz="1000" dirty="0">
                <a:solidFill>
                  <a:srgbClr val="0082B0"/>
                </a:solidFill>
                <a:latin typeface="Arial" panose="020B0604020202020204" pitchFamily="34" charset="0"/>
                <a:cs typeface="Arial" panose="020B0604020202020204" pitchFamily="34" charset="0"/>
              </a:rPr>
              <a:t>Quelle Abbildungen: ASR A2.1 5.1 </a:t>
            </a:r>
          </a:p>
        </p:txBody>
      </p:sp>
      <p:pic>
        <p:nvPicPr>
          <p:cNvPr id="12" name="Grafik 11">
            <a:extLst>
              <a:ext uri="{FF2B5EF4-FFF2-40B4-BE49-F238E27FC236}">
                <a16:creationId xmlns:a16="http://schemas.microsoft.com/office/drawing/2014/main" id="{6AEFEDC7-5588-0546-C9C6-B0A8963227F0}"/>
              </a:ext>
            </a:extLst>
          </p:cNvPr>
          <p:cNvPicPr>
            <a:picLocks noChangeAspect="1"/>
          </p:cNvPicPr>
          <p:nvPr/>
        </p:nvPicPr>
        <p:blipFill>
          <a:blip r:embed="rId5"/>
          <a:stretch>
            <a:fillRect/>
          </a:stretch>
        </p:blipFill>
        <p:spPr>
          <a:xfrm>
            <a:off x="6029824" y="2852936"/>
            <a:ext cx="2965274" cy="3332653"/>
          </a:xfrm>
          <a:prstGeom prst="rect">
            <a:avLst/>
          </a:prstGeom>
          <a:ln>
            <a:solidFill>
              <a:schemeClr val="accent1"/>
            </a:solidFill>
          </a:ln>
        </p:spPr>
      </p:pic>
      <p:sp>
        <p:nvSpPr>
          <p:cNvPr id="14" name="Textfeld 13">
            <a:extLst>
              <a:ext uri="{FF2B5EF4-FFF2-40B4-BE49-F238E27FC236}">
                <a16:creationId xmlns:a16="http://schemas.microsoft.com/office/drawing/2014/main" id="{9DA53086-6665-2392-80FC-6A36B0605F34}"/>
              </a:ext>
            </a:extLst>
          </p:cNvPr>
          <p:cNvSpPr txBox="1"/>
          <p:nvPr/>
        </p:nvSpPr>
        <p:spPr>
          <a:xfrm>
            <a:off x="431373" y="2852936"/>
            <a:ext cx="3360371" cy="2566857"/>
          </a:xfrm>
          <a:prstGeom prst="rect">
            <a:avLst/>
          </a:prstGeom>
          <a:noFill/>
        </p:spPr>
        <p:txBody>
          <a:bodyPr wrap="square">
            <a:spAutoFit/>
          </a:bodyPr>
          <a:lstStyle/>
          <a:p>
            <a:pPr marL="0" marR="0" lvl="0" indent="0" defTabSz="914400" latinLnBrk="0">
              <a:lnSpc>
                <a:spcPct val="100000"/>
              </a:lnSpc>
              <a:buSzTx/>
              <a:buNone/>
              <a:tabLst/>
            </a:pPr>
            <a:r>
              <a:rPr lang="de-DE" altLang="de-DE" sz="2000" b="1" dirty="0">
                <a:solidFill>
                  <a:srgbClr val="0082B0"/>
                </a:solidFill>
                <a:latin typeface="Arial" pitchFamily="34" charset="0"/>
                <a:cs typeface="Arial" pitchFamily="34" charset="0"/>
              </a:rPr>
              <a:t>Belastbarkeit:</a:t>
            </a:r>
          </a:p>
          <a:p>
            <a:pPr marL="150912" indent="-150912" fontAlgn="base">
              <a:spcBef>
                <a:spcPct val="20000"/>
              </a:spcBef>
              <a:spcAft>
                <a:spcPct val="0"/>
              </a:spcAft>
              <a:buClr>
                <a:srgbClr val="007FAC"/>
              </a:buClr>
              <a:buFont typeface="Arial" pitchFamily="34" charset="0"/>
              <a:buChar char="•"/>
            </a:pPr>
            <a:r>
              <a:rPr lang="de-DE" altLang="de-DE" sz="1600" dirty="0">
                <a:solidFill>
                  <a:srgbClr val="0082B0"/>
                </a:solidFill>
                <a:latin typeface="Arial" pitchFamily="34" charset="0"/>
                <a:cs typeface="Arial" pitchFamily="34" charset="0"/>
              </a:rPr>
              <a:t>Geländer müssen eine Horizontallast von 1000 N/m aufnehmen können</a:t>
            </a:r>
          </a:p>
          <a:p>
            <a:pPr marL="150912" indent="-150912" fontAlgn="base">
              <a:spcBef>
                <a:spcPct val="20000"/>
              </a:spcBef>
              <a:spcAft>
                <a:spcPct val="0"/>
              </a:spcAft>
              <a:buClr>
                <a:srgbClr val="007FAC"/>
              </a:buClr>
              <a:buFont typeface="Arial" pitchFamily="34" charset="0"/>
              <a:buChar char="•"/>
            </a:pPr>
            <a:endParaRPr lang="de-DE" altLang="de-DE" sz="800" dirty="0">
              <a:solidFill>
                <a:srgbClr val="0082B0"/>
              </a:solidFill>
              <a:latin typeface="Arial" pitchFamily="34" charset="0"/>
              <a:cs typeface="Arial" pitchFamily="34" charset="0"/>
            </a:endParaRPr>
          </a:p>
          <a:p>
            <a:pPr marL="0" marR="0" lvl="0" indent="0" defTabSz="914400" latinLnBrk="0">
              <a:lnSpc>
                <a:spcPct val="100000"/>
              </a:lnSpc>
              <a:buSzTx/>
              <a:buNone/>
              <a:tabLst/>
            </a:pPr>
            <a:r>
              <a:rPr lang="de-DE" altLang="de-DE" sz="1600" b="1" dirty="0">
                <a:solidFill>
                  <a:srgbClr val="0082B0"/>
                </a:solidFill>
                <a:latin typeface="Arial" pitchFamily="34" charset="0"/>
                <a:cs typeface="Arial" pitchFamily="34" charset="0"/>
              </a:rPr>
              <a:t>Ausnahmen:</a:t>
            </a:r>
          </a:p>
          <a:p>
            <a:pPr marL="150912" lvl="1" indent="-150912">
              <a:buClr>
                <a:srgbClr val="007FAC"/>
              </a:buClr>
              <a:buFont typeface="Arial" pitchFamily="34" charset="0"/>
              <a:buChar char="•"/>
            </a:pPr>
            <a:r>
              <a:rPr lang="de-DE" altLang="de-DE" sz="1600" dirty="0">
                <a:solidFill>
                  <a:srgbClr val="0082B0"/>
                </a:solidFill>
                <a:latin typeface="Arial" pitchFamily="34" charset="0"/>
                <a:cs typeface="Arial" pitchFamily="34" charset="0"/>
              </a:rPr>
              <a:t>500 N/m für Bühnen/Laufstege mit Verkehrslasten ≤ 5000 N/m²</a:t>
            </a:r>
          </a:p>
          <a:p>
            <a:pPr marL="150912" lvl="1" indent="-150912">
              <a:buClr>
                <a:srgbClr val="007FAC"/>
              </a:buClr>
              <a:buFont typeface="Arial" pitchFamily="34" charset="0"/>
              <a:buChar char="•"/>
            </a:pPr>
            <a:r>
              <a:rPr lang="de-DE" altLang="de-DE" sz="1600" dirty="0">
                <a:solidFill>
                  <a:srgbClr val="0082B0"/>
                </a:solidFill>
                <a:latin typeface="Arial" pitchFamily="34" charset="0"/>
                <a:cs typeface="Arial" pitchFamily="34" charset="0"/>
              </a:rPr>
              <a:t>300 N/m für reine Wartungs- und Inspektionsbereiche</a:t>
            </a:r>
          </a:p>
        </p:txBody>
      </p:sp>
    </p:spTree>
    <p:extLst>
      <p:ext uri="{BB962C8B-B14F-4D97-AF65-F5344CB8AC3E}">
        <p14:creationId xmlns:p14="http://schemas.microsoft.com/office/powerpoint/2010/main" val="647750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C835A-CDCE-489C-3086-C59311FC2EDA}"/>
              </a:ext>
            </a:extLst>
          </p:cNvPr>
          <p:cNvSpPr>
            <a:spLocks noGrp="1"/>
          </p:cNvSpPr>
          <p:nvPr>
            <p:ph type="title"/>
          </p:nvPr>
        </p:nvSpPr>
        <p:spPr>
          <a:xfrm>
            <a:off x="529168" y="228600"/>
            <a:ext cx="9815304" cy="1143000"/>
          </a:xfrm>
        </p:spPr>
        <p:txBody>
          <a:bodyPr/>
          <a:lstStyle/>
          <a:p>
            <a:r>
              <a:rPr lang="de-DE" dirty="0"/>
              <a:t>Auffangeinrichtungen – Schutznetze und Fanggerüste I </a:t>
            </a:r>
            <a:br>
              <a:rPr lang="de-DE" dirty="0"/>
            </a:br>
            <a:r>
              <a:rPr lang="de-DE" sz="2000" dirty="0">
                <a:solidFill>
                  <a:schemeClr val="accent2"/>
                </a:solidFill>
              </a:rPr>
              <a:t>ASR A2.1</a:t>
            </a:r>
            <a:endParaRPr lang="de-DE" dirty="0"/>
          </a:p>
        </p:txBody>
      </p:sp>
      <p:sp>
        <p:nvSpPr>
          <p:cNvPr id="3" name="Datumsplatzhalter 2">
            <a:extLst>
              <a:ext uri="{FF2B5EF4-FFF2-40B4-BE49-F238E27FC236}">
                <a16:creationId xmlns:a16="http://schemas.microsoft.com/office/drawing/2014/main" id="{71A81B9D-20CB-0B47-23F4-D0402338CE95}"/>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F4755323-2285-4AC7-3E4C-E41B125602E3}"/>
              </a:ext>
            </a:extLst>
          </p:cNvPr>
          <p:cNvSpPr>
            <a:spLocks noGrp="1"/>
          </p:cNvSpPr>
          <p:nvPr>
            <p:ph type="sldNum" sz="quarter" idx="12"/>
          </p:nvPr>
        </p:nvSpPr>
        <p:spPr/>
        <p:txBody>
          <a:bodyPr/>
          <a:lstStyle/>
          <a:p>
            <a:fld id="{D42DA815-CE49-4499-B3BB-5F7C969A1704}" type="slidenum">
              <a:rPr lang="de-DE" smtClean="0"/>
              <a:pPr/>
              <a:t>8</a:t>
            </a:fld>
            <a:endParaRPr lang="de-DE" dirty="0"/>
          </a:p>
        </p:txBody>
      </p:sp>
      <p:sp>
        <p:nvSpPr>
          <p:cNvPr id="5" name="Textplatzhalter 4">
            <a:extLst>
              <a:ext uri="{FF2B5EF4-FFF2-40B4-BE49-F238E27FC236}">
                <a16:creationId xmlns:a16="http://schemas.microsoft.com/office/drawing/2014/main" id="{0421A515-56F5-E6F2-210D-02C402D8C4FF}"/>
              </a:ext>
            </a:extLst>
          </p:cNvPr>
          <p:cNvSpPr>
            <a:spLocks noGrp="1"/>
          </p:cNvSpPr>
          <p:nvPr>
            <p:ph type="body" sz="quarter" idx="13"/>
          </p:nvPr>
        </p:nvSpPr>
        <p:spPr>
          <a:xfrm>
            <a:off x="529169" y="1556792"/>
            <a:ext cx="6233671" cy="4536504"/>
          </a:xfrm>
        </p:spPr>
        <p:txBody>
          <a:bodyPr/>
          <a:lstStyle/>
          <a:p>
            <a:pPr marL="266700" indent="-266700"/>
            <a:r>
              <a:rPr lang="de-DE" dirty="0"/>
              <a:t>Beim Einsatz von Fanggerüsten oder Arbeitsplattformnetzen ist an Verkehrswegen und Arbeitsplätzen eine Absturzhöhe in die Auffangeinrichtung bis 2,00 m zulässig. </a:t>
            </a:r>
          </a:p>
          <a:p>
            <a:pPr marL="266700" indent="-266700"/>
            <a:r>
              <a:rPr lang="de-DE" dirty="0"/>
              <a:t>Beim Einsatz von Schutznetzen sind an Verkehrswegen und Arbeitsplätzen Absturzhöhen in die Auffangeinrichtung bis 3,00 m zulässig. </a:t>
            </a:r>
          </a:p>
          <a:p>
            <a:endParaRPr lang="de-DE" dirty="0"/>
          </a:p>
          <a:p>
            <a:pPr marL="0" indent="0">
              <a:buNone/>
            </a:pPr>
            <a:r>
              <a:rPr lang="de-DE" dirty="0">
                <a:sym typeface="Wingdings" panose="05000000000000000000" pitchFamily="2" charset="2"/>
              </a:rPr>
              <a:t> Derzeit wird in der AG sichere Instandhaltung des Fachverband Biogas e.V. geprüft, unter welchen Umständen Entschwefelungsnetzte als Arbeitsplattformnetze genutzt werden können, dies würde die Absturzsicherung bei Arbeiten auf Gärbehältern erheblich erleichtern.</a:t>
            </a:r>
            <a:endParaRPr lang="de-DE" dirty="0"/>
          </a:p>
          <a:p>
            <a:pPr marL="0" indent="0">
              <a:buNone/>
            </a:pPr>
            <a:endParaRPr lang="de-DE" dirty="0"/>
          </a:p>
        </p:txBody>
      </p:sp>
      <p:pic>
        <p:nvPicPr>
          <p:cNvPr id="7" name="Grafik 6" descr="Erstelle eine Grafik zum Thema 'Hierarchie der Schutzmaßnahmen' für Tätigkeiten in der Höhe. Die Überschrift der Grafik soll 'Hierarchie der Schutzmaßnahmen' lauten. Korrigiere den Schreibfehler im Text: Es muss 'Schutzwände' statt 'Schutzvände' heißen. Zeige die drei Stufen der Schutzmaßnahmen in einer klaren, übersichtlichen Hierarchie: 1. Absturzsicherungen (z. B. Geländer, Schutzwände, Abdeckungen), 2. Auffangeinrichtungen (z. B. Schutznetze, Fanggerüste), 3. Persönliche Schutzausrüstung (PSAgA). Verwende ein sachliches, professionelles Design mit klaren Symbolen für jede Maßnahme, dezente Farben wie Blau- und Grautöne, und eine gut lesbare, moderne Schriftart. Die Grafik soll informativ und strukturiert wirken, geeignet für eine Präsentation im Arbeitsschutz.">
            <a:extLst>
              <a:ext uri="{FF2B5EF4-FFF2-40B4-BE49-F238E27FC236}">
                <a16:creationId xmlns:a16="http://schemas.microsoft.com/office/drawing/2014/main" id="{8ED112AC-2F47-D651-5AFF-F0A770059B72}"/>
              </a:ext>
            </a:extLst>
          </p:cNvPr>
          <p:cNvPicPr>
            <a:picLocks noChangeAspect="1"/>
          </p:cNvPicPr>
          <p:nvPr/>
        </p:nvPicPr>
        <p:blipFill>
          <a:blip r:embed="rId2"/>
          <a:stretch>
            <a:fillRect/>
          </a:stretch>
        </p:blipFill>
        <p:spPr>
          <a:xfrm>
            <a:off x="7036557" y="1628800"/>
            <a:ext cx="4798381" cy="4798381"/>
          </a:xfrm>
          <a:prstGeom prst="rect">
            <a:avLst/>
          </a:prstGeom>
        </p:spPr>
      </p:pic>
      <p:sp>
        <p:nvSpPr>
          <p:cNvPr id="8" name="Ellipse 7">
            <a:extLst>
              <a:ext uri="{FF2B5EF4-FFF2-40B4-BE49-F238E27FC236}">
                <a16:creationId xmlns:a16="http://schemas.microsoft.com/office/drawing/2014/main" id="{AAA88707-0A64-B694-3BF7-2A3E533DE64C}"/>
              </a:ext>
            </a:extLst>
          </p:cNvPr>
          <p:cNvSpPr/>
          <p:nvPr/>
        </p:nvSpPr>
        <p:spPr bwMode="auto">
          <a:xfrm>
            <a:off x="7104112" y="4005064"/>
            <a:ext cx="4558719" cy="1512168"/>
          </a:xfrm>
          <a:prstGeom prst="ellipse">
            <a:avLst/>
          </a:prstGeom>
          <a:no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err="1">
              <a:ln>
                <a:noFill/>
              </a:ln>
              <a:solidFill>
                <a:srgbClr val="0082B0"/>
              </a:solidFill>
              <a:effectLst/>
              <a:latin typeface="+mn-lt"/>
              <a:ea typeface="ＭＳ Ｐゴシック" pitchFamily="1" charset="-128"/>
            </a:endParaRPr>
          </a:p>
        </p:txBody>
      </p:sp>
      <p:sp>
        <p:nvSpPr>
          <p:cNvPr id="9" name="Textfeld 8">
            <a:extLst>
              <a:ext uri="{FF2B5EF4-FFF2-40B4-BE49-F238E27FC236}">
                <a16:creationId xmlns:a16="http://schemas.microsoft.com/office/drawing/2014/main" id="{014FBAAC-81C5-5DD9-9C63-CA2572B12F56}"/>
              </a:ext>
            </a:extLst>
          </p:cNvPr>
          <p:cNvSpPr txBox="1"/>
          <p:nvPr/>
        </p:nvSpPr>
        <p:spPr>
          <a:xfrm>
            <a:off x="8784298" y="6438160"/>
            <a:ext cx="1539204" cy="246221"/>
          </a:xfrm>
          <a:prstGeom prst="rect">
            <a:avLst/>
          </a:prstGeom>
          <a:noFill/>
        </p:spPr>
        <p:txBody>
          <a:bodyPr wrap="none" rtlCol="0">
            <a:spAutoFit/>
          </a:bodyPr>
          <a:lstStyle/>
          <a:p>
            <a:r>
              <a:rPr lang="de-DE" sz="1000" dirty="0">
                <a:solidFill>
                  <a:srgbClr val="0082B0"/>
                </a:solidFill>
                <a:latin typeface="Arial" panose="020B0604020202020204" pitchFamily="34" charset="0"/>
                <a:cs typeface="Arial" panose="020B0604020202020204" pitchFamily="34" charset="0"/>
              </a:rPr>
              <a:t>Quelle Bild: KI-generiert</a:t>
            </a:r>
          </a:p>
        </p:txBody>
      </p:sp>
    </p:spTree>
    <p:extLst>
      <p:ext uri="{BB962C8B-B14F-4D97-AF65-F5344CB8AC3E}">
        <p14:creationId xmlns:p14="http://schemas.microsoft.com/office/powerpoint/2010/main" val="1805885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57A4E-9A58-F52F-26E1-9A9C678BAB19}"/>
              </a:ext>
            </a:extLst>
          </p:cNvPr>
          <p:cNvSpPr>
            <a:spLocks noGrp="1"/>
          </p:cNvSpPr>
          <p:nvPr>
            <p:ph type="title"/>
          </p:nvPr>
        </p:nvSpPr>
        <p:spPr>
          <a:xfrm>
            <a:off x="529170" y="228600"/>
            <a:ext cx="9887310" cy="1143000"/>
          </a:xfrm>
        </p:spPr>
        <p:txBody>
          <a:bodyPr/>
          <a:lstStyle/>
          <a:p>
            <a:r>
              <a:rPr lang="de-DE" dirty="0"/>
              <a:t>Auffangeinrichtungen – Schutznetze und Fanggerüste II </a:t>
            </a:r>
            <a:br>
              <a:rPr lang="de-DE" dirty="0"/>
            </a:br>
            <a:r>
              <a:rPr lang="de-DE" sz="2000" dirty="0">
                <a:solidFill>
                  <a:schemeClr val="accent2"/>
                </a:solidFill>
              </a:rPr>
              <a:t>Bausteine der BG BAU</a:t>
            </a:r>
          </a:p>
        </p:txBody>
      </p:sp>
      <p:sp>
        <p:nvSpPr>
          <p:cNvPr id="3" name="Datumsplatzhalter 2">
            <a:extLst>
              <a:ext uri="{FF2B5EF4-FFF2-40B4-BE49-F238E27FC236}">
                <a16:creationId xmlns:a16="http://schemas.microsoft.com/office/drawing/2014/main" id="{95CD8DEF-C943-02A4-70A9-5E0BDF54D370}"/>
              </a:ext>
            </a:extLst>
          </p:cNvPr>
          <p:cNvSpPr>
            <a:spLocks noGrp="1"/>
          </p:cNvSpPr>
          <p:nvPr>
            <p:ph type="dt" sz="half" idx="10"/>
          </p:nvPr>
        </p:nvSpPr>
        <p:spPr/>
        <p:txBody>
          <a:bodyPr/>
          <a:lstStyle/>
          <a:p>
            <a:r>
              <a:rPr lang="de-DE"/>
              <a:t>Schulung 2025/2026</a:t>
            </a:r>
            <a:endParaRPr lang="de-DE" dirty="0"/>
          </a:p>
        </p:txBody>
      </p:sp>
      <p:sp>
        <p:nvSpPr>
          <p:cNvPr id="4" name="Foliennummernplatzhalter 3">
            <a:extLst>
              <a:ext uri="{FF2B5EF4-FFF2-40B4-BE49-F238E27FC236}">
                <a16:creationId xmlns:a16="http://schemas.microsoft.com/office/drawing/2014/main" id="{D816FB74-D4B2-B4BD-7AEF-B942E8B913E5}"/>
              </a:ext>
            </a:extLst>
          </p:cNvPr>
          <p:cNvSpPr>
            <a:spLocks noGrp="1"/>
          </p:cNvSpPr>
          <p:nvPr>
            <p:ph type="sldNum" sz="quarter" idx="12"/>
          </p:nvPr>
        </p:nvSpPr>
        <p:spPr/>
        <p:txBody>
          <a:bodyPr/>
          <a:lstStyle/>
          <a:p>
            <a:fld id="{D42DA815-CE49-4499-B3BB-5F7C969A1704}" type="slidenum">
              <a:rPr lang="de-DE" smtClean="0"/>
              <a:pPr/>
              <a:t>9</a:t>
            </a:fld>
            <a:endParaRPr lang="de-DE" dirty="0"/>
          </a:p>
        </p:txBody>
      </p:sp>
      <p:sp>
        <p:nvSpPr>
          <p:cNvPr id="5" name="Textplatzhalter 4">
            <a:extLst>
              <a:ext uri="{FF2B5EF4-FFF2-40B4-BE49-F238E27FC236}">
                <a16:creationId xmlns:a16="http://schemas.microsoft.com/office/drawing/2014/main" id="{5CF4D831-5A3E-DD18-A11D-5256DC47696A}"/>
              </a:ext>
            </a:extLst>
          </p:cNvPr>
          <p:cNvSpPr>
            <a:spLocks noGrp="1"/>
          </p:cNvSpPr>
          <p:nvPr>
            <p:ph type="body" sz="quarter" idx="13"/>
          </p:nvPr>
        </p:nvSpPr>
        <p:spPr/>
        <p:txBody>
          <a:bodyPr/>
          <a:lstStyle/>
          <a:p>
            <a:pPr marL="0" indent="0">
              <a:buNone/>
            </a:pPr>
            <a:r>
              <a:rPr lang="de-DE" sz="1600" b="1" dirty="0"/>
              <a:t>Schutznetze</a:t>
            </a:r>
          </a:p>
          <a:p>
            <a:pPr marL="0" indent="0">
              <a:buNone/>
            </a:pPr>
            <a:r>
              <a:rPr lang="de-DE" sz="1600" dirty="0"/>
              <a:t>Quelle: </a:t>
            </a:r>
            <a:r>
              <a:rPr lang="de-DE" sz="1600" dirty="0">
                <a:hlinkClick r:id="rId2"/>
              </a:rPr>
              <a:t>B 102 Schutznetze</a:t>
            </a:r>
            <a:endParaRPr lang="de-DE" sz="1600" dirty="0"/>
          </a:p>
          <a:p>
            <a:pPr marL="0" indent="0">
              <a:buNone/>
            </a:pPr>
            <a:r>
              <a:rPr lang="de-DE" sz="1600" dirty="0"/>
              <a:t>Baustein - Arbeitsmittel  B 102 Schutznetze</a:t>
            </a:r>
            <a:br>
              <a:rPr lang="de-DE" sz="1600" dirty="0"/>
            </a:br>
            <a:r>
              <a:rPr lang="de-DE" sz="1600" dirty="0"/>
              <a:t>Stand 07/2021</a:t>
            </a:r>
            <a:br>
              <a:rPr lang="de-DE" sz="1600" dirty="0"/>
            </a:br>
            <a:r>
              <a:rPr lang="de-DE" sz="1600" dirty="0"/>
              <a:t>Herausgeber: BG BAU</a:t>
            </a:r>
          </a:p>
          <a:p>
            <a:pPr marL="0" indent="0">
              <a:buNone/>
            </a:pPr>
            <a:endParaRPr lang="de-DE" sz="800" dirty="0"/>
          </a:p>
          <a:p>
            <a:pPr marL="0" indent="0">
              <a:buNone/>
            </a:pPr>
            <a:r>
              <a:rPr lang="de-DE" sz="1600" b="1" dirty="0"/>
              <a:t>Kleinformatige Schutznetze</a:t>
            </a:r>
          </a:p>
          <a:p>
            <a:pPr marL="0" indent="0">
              <a:buNone/>
            </a:pPr>
            <a:r>
              <a:rPr lang="de-DE" sz="1600" dirty="0"/>
              <a:t>Quelle: </a:t>
            </a:r>
            <a:r>
              <a:rPr lang="de-DE" sz="1600" dirty="0">
                <a:hlinkClick r:id="rId3"/>
              </a:rPr>
              <a:t>Kleinformatige Schutznetze </a:t>
            </a:r>
            <a:endParaRPr lang="de-DE" sz="1600" dirty="0"/>
          </a:p>
          <a:p>
            <a:pPr marL="0" indent="0">
              <a:buNone/>
            </a:pPr>
            <a:r>
              <a:rPr lang="de-DE" sz="1600" dirty="0"/>
              <a:t>Baustein - Arbeitsmittel B 106</a:t>
            </a:r>
            <a:br>
              <a:rPr lang="de-DE" sz="1600" dirty="0"/>
            </a:br>
            <a:r>
              <a:rPr lang="de-DE" sz="1600" dirty="0"/>
              <a:t>Stand 07/2021</a:t>
            </a:r>
            <a:br>
              <a:rPr lang="de-DE" sz="1600" dirty="0"/>
            </a:br>
            <a:r>
              <a:rPr lang="de-DE" sz="1600" dirty="0"/>
              <a:t>Herausgeber: BG BAU</a:t>
            </a:r>
          </a:p>
          <a:p>
            <a:pPr marL="0" indent="0">
              <a:buNone/>
            </a:pPr>
            <a:endParaRPr lang="de-DE" sz="800" dirty="0"/>
          </a:p>
          <a:p>
            <a:pPr marL="0" indent="0">
              <a:buNone/>
            </a:pPr>
            <a:r>
              <a:rPr lang="de-DE" sz="1600" b="1" dirty="0"/>
              <a:t>Arbeitsplattformnetze</a:t>
            </a:r>
          </a:p>
          <a:p>
            <a:pPr marL="0" indent="0">
              <a:buNone/>
            </a:pPr>
            <a:r>
              <a:rPr lang="de-DE" sz="1600" dirty="0"/>
              <a:t>Quelle: </a:t>
            </a:r>
            <a:r>
              <a:rPr lang="de-DE" sz="1600" dirty="0">
                <a:hlinkClick r:id="rId4"/>
              </a:rPr>
              <a:t>B 105 Arbeitsplattformnetze</a:t>
            </a:r>
            <a:endParaRPr lang="de-DE" sz="1600" dirty="0">
              <a:hlinkClick r:id="rId2"/>
            </a:endParaRPr>
          </a:p>
          <a:p>
            <a:pPr marL="0" indent="0">
              <a:buNone/>
            </a:pPr>
            <a:r>
              <a:rPr lang="de-DE" sz="1600" dirty="0"/>
              <a:t>Baustein - Arbeitsmittel  B 105 Arbeitsplattformnetze</a:t>
            </a:r>
            <a:br>
              <a:rPr lang="de-DE" sz="1600" dirty="0"/>
            </a:br>
            <a:r>
              <a:rPr lang="de-DE" sz="1600" dirty="0"/>
              <a:t>Stand 07/2021</a:t>
            </a:r>
            <a:br>
              <a:rPr lang="de-DE" sz="1600" dirty="0"/>
            </a:br>
            <a:r>
              <a:rPr lang="de-DE" sz="1600" dirty="0"/>
              <a:t>Herausgeber: BG BAU</a:t>
            </a:r>
          </a:p>
          <a:p>
            <a:pPr marL="0" indent="0">
              <a:buNone/>
            </a:pPr>
            <a:endParaRPr lang="de-DE" sz="1600" dirty="0"/>
          </a:p>
          <a:p>
            <a:endParaRPr lang="de-DE" sz="1600" dirty="0"/>
          </a:p>
        </p:txBody>
      </p:sp>
      <p:pic>
        <p:nvPicPr>
          <p:cNvPr id="7" name="Grafik 6">
            <a:extLst>
              <a:ext uri="{FF2B5EF4-FFF2-40B4-BE49-F238E27FC236}">
                <a16:creationId xmlns:a16="http://schemas.microsoft.com/office/drawing/2014/main" id="{2464C492-949C-802F-6ECA-EEA8BAE13FA5}"/>
              </a:ext>
            </a:extLst>
          </p:cNvPr>
          <p:cNvPicPr>
            <a:picLocks noChangeAspect="1"/>
          </p:cNvPicPr>
          <p:nvPr/>
        </p:nvPicPr>
        <p:blipFill>
          <a:blip r:embed="rId5"/>
          <a:srcRect l="52953" t="25826" r="29919" b="50000"/>
          <a:stretch>
            <a:fillRect/>
          </a:stretch>
        </p:blipFill>
        <p:spPr>
          <a:xfrm>
            <a:off x="5663951" y="1562740"/>
            <a:ext cx="2554989" cy="1938267"/>
          </a:xfrm>
          <a:prstGeom prst="rect">
            <a:avLst/>
          </a:prstGeom>
        </p:spPr>
      </p:pic>
      <p:pic>
        <p:nvPicPr>
          <p:cNvPr id="6" name="Grafik 5">
            <a:extLst>
              <a:ext uri="{FF2B5EF4-FFF2-40B4-BE49-F238E27FC236}">
                <a16:creationId xmlns:a16="http://schemas.microsoft.com/office/drawing/2014/main" id="{FADE88D6-00F4-2E19-2DE5-41EE39454DCF}"/>
              </a:ext>
            </a:extLst>
          </p:cNvPr>
          <p:cNvPicPr>
            <a:picLocks noChangeAspect="1"/>
          </p:cNvPicPr>
          <p:nvPr/>
        </p:nvPicPr>
        <p:blipFill>
          <a:blip r:embed="rId6"/>
          <a:srcRect l="46456" t="18605" r="24013" b="11541"/>
          <a:stretch>
            <a:fillRect/>
          </a:stretch>
        </p:blipFill>
        <p:spPr>
          <a:xfrm>
            <a:off x="8205063" y="1556792"/>
            <a:ext cx="3114935" cy="3960440"/>
          </a:xfrm>
          <a:prstGeom prst="rect">
            <a:avLst/>
          </a:prstGeom>
        </p:spPr>
      </p:pic>
      <p:pic>
        <p:nvPicPr>
          <p:cNvPr id="8" name="Grafik 7">
            <a:extLst>
              <a:ext uri="{FF2B5EF4-FFF2-40B4-BE49-F238E27FC236}">
                <a16:creationId xmlns:a16="http://schemas.microsoft.com/office/drawing/2014/main" id="{1EE47332-BEA8-BC00-774E-4D53ACCC0BFB}"/>
              </a:ext>
            </a:extLst>
          </p:cNvPr>
          <p:cNvPicPr>
            <a:picLocks noChangeAspect="1"/>
          </p:cNvPicPr>
          <p:nvPr/>
        </p:nvPicPr>
        <p:blipFill>
          <a:blip r:embed="rId7"/>
          <a:srcRect l="36416" t="25826" r="19878" b="14838"/>
          <a:stretch>
            <a:fillRect/>
          </a:stretch>
        </p:blipFill>
        <p:spPr>
          <a:xfrm>
            <a:off x="5718291" y="3654648"/>
            <a:ext cx="2455225" cy="1862584"/>
          </a:xfrm>
          <a:prstGeom prst="rect">
            <a:avLst/>
          </a:prstGeom>
        </p:spPr>
      </p:pic>
    </p:spTree>
    <p:extLst>
      <p:ext uri="{BB962C8B-B14F-4D97-AF65-F5344CB8AC3E}">
        <p14:creationId xmlns:p14="http://schemas.microsoft.com/office/powerpoint/2010/main" val="563045476"/>
      </p:ext>
    </p:extLst>
  </p:cSld>
  <p:clrMapOvr>
    <a:masterClrMapping/>
  </p:clrMapOvr>
</p:sld>
</file>

<file path=ppt/theme/theme1.xml><?xml version="1.0" encoding="utf-8"?>
<a:theme xmlns:a="http://schemas.openxmlformats.org/drawingml/2006/main" name="Folienmaster">
  <a:themeElements>
    <a:clrScheme name="FvB">
      <a:dk1>
        <a:srgbClr val="0082B0"/>
      </a:dk1>
      <a:lt1>
        <a:sysClr val="window" lastClr="FFFFFF"/>
      </a:lt1>
      <a:dk2>
        <a:srgbClr val="003399"/>
      </a:dk2>
      <a:lt2>
        <a:srgbClr val="F8F8F8"/>
      </a:lt2>
      <a:accent1>
        <a:srgbClr val="0082B0"/>
      </a:accent1>
      <a:accent2>
        <a:srgbClr val="FF6600"/>
      </a:accent2>
      <a:accent3>
        <a:srgbClr val="849E00"/>
      </a:accent3>
      <a:accent4>
        <a:srgbClr val="7F7F7F"/>
      </a:accent4>
      <a:accent5>
        <a:srgbClr val="C40823"/>
      </a:accent5>
      <a:accent6>
        <a:srgbClr val="FFFF00"/>
      </a:accent6>
      <a:hlink>
        <a:srgbClr val="0000FF"/>
      </a:hlink>
      <a:folHlink>
        <a:srgbClr val="800080"/>
      </a:folHlink>
    </a:clrScheme>
    <a:fontScheme name="Benutzerdefiniert 1">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rgbClr val="0082B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rgbClr val="0082B0"/>
            </a:solidFill>
            <a:effectLst/>
            <a:latin typeface="+mn-lt"/>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lnDef>
    <a:txDef>
      <a:spPr>
        <a:noFill/>
      </a:spPr>
      <a:bodyPr wrap="square" rtlCol="0">
        <a:spAutoFit/>
      </a:bodyPr>
      <a:lstStyle>
        <a:defPPr>
          <a:defRPr sz="1600" dirty="0" err="1" smtClean="0">
            <a:solidFill>
              <a:srgbClr val="0082B0"/>
            </a:solidFill>
            <a:latin typeface="+mn-lt"/>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olienmaster" id="{ABE4170C-ECBB-4C12-9CDB-1438AA076A2B}" vid="{E59A8CF6-1544-412F-BD41-23A8175CDA0C}"/>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Folienmaster</Template>
  <TotalTime>0</TotalTime>
  <Words>6224</Words>
  <Application>Microsoft Office PowerPoint</Application>
  <PresentationFormat>Breitbild</PresentationFormat>
  <Paragraphs>775</Paragraphs>
  <Slides>62</Slides>
  <Notes>19</Notes>
  <HiddenSlides>1</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62</vt:i4>
      </vt:variant>
    </vt:vector>
  </HeadingPairs>
  <TitlesOfParts>
    <vt:vector size="72" baseType="lpstr">
      <vt:lpstr>ＭＳ Ｐゴシック</vt:lpstr>
      <vt:lpstr>Arial</vt:lpstr>
      <vt:lpstr>Arial Narrow</vt:lpstr>
      <vt:lpstr>Calibri</vt:lpstr>
      <vt:lpstr>Helvetica</vt:lpstr>
      <vt:lpstr>Symbol</vt:lpstr>
      <vt:lpstr>Times</vt:lpstr>
      <vt:lpstr>TradeGothic Bold</vt:lpstr>
      <vt:lpstr>Wingdings</vt:lpstr>
      <vt:lpstr>Folienmaster</vt:lpstr>
      <vt:lpstr>Tätigkeiten in der Höhe – Gefährdungen und Schutzmaßnahmen</vt:lpstr>
      <vt:lpstr>Agenda Tätigkeiten in Höhe – Gefährdungen und Schutzmaßnahmen</vt:lpstr>
      <vt:lpstr>Gefährdungen durch Arbeiten in der Höhe</vt:lpstr>
      <vt:lpstr>Grundlagen Gefährdungen durch Absturz ArbSchG, BetrSichV, ASR A2.1 </vt:lpstr>
      <vt:lpstr>Hierarchie der Schutzmaßnahmen bei Absturzgefahr ASR A2.1 und TRBS 2121 </vt:lpstr>
      <vt:lpstr>Absturzsicherung Umwehrungen/Geländer I  ASR A2.1</vt:lpstr>
      <vt:lpstr>Absturzsicherung Umwehrungen/Geländer II ASR A2.1</vt:lpstr>
      <vt:lpstr>Auffangeinrichtungen – Schutznetze und Fanggerüste I  ASR A2.1</vt:lpstr>
      <vt:lpstr>Auffangeinrichtungen – Schutznetze und Fanggerüste II  Bausteine der BG BAU</vt:lpstr>
      <vt:lpstr>Persönliche Schutzausrüstung gegen Absturz (PSAgA) DGUV R 112-198</vt:lpstr>
      <vt:lpstr>PowerPoint-Präsentation</vt:lpstr>
      <vt:lpstr>Aufgaben des Gerüsterstellers TRBS 2121 Teil 1</vt:lpstr>
      <vt:lpstr>Wann dürfen Gerüste genutzt werden? TRBS 2121 Teil 1</vt:lpstr>
      <vt:lpstr>Prüfung und Inaugenscheinnahme von Gerüsten TRBS 2121 Teil 1, TRBS 1203</vt:lpstr>
      <vt:lpstr>Auf-, Um- und Abbau von Gerüsten Bausteine der BG BAU</vt:lpstr>
      <vt:lpstr>Prüfung und Inaugenscheinnahme von Gerüsten Bausteine der BG BAU</vt:lpstr>
      <vt:lpstr>Formulare Gerüste Bausteine der BG BAU</vt:lpstr>
      <vt:lpstr>Verwendung von Fanggerüsten Bausteine der BG BAU</vt:lpstr>
      <vt:lpstr>Verwendung von fahrbaren Arbeitsbühnen/Rollgerüsten</vt:lpstr>
      <vt:lpstr>Fahrbare Arbeitsbühnen sicher verwenden Bausteine der BG Bau</vt:lpstr>
      <vt:lpstr>Prüfung Fahrbare Arbeitsbühnen Bausteine der BG Bau</vt:lpstr>
      <vt:lpstr>PowerPoint-Präsentation</vt:lpstr>
      <vt:lpstr>Verwendung ortfester umlaufender Arbeitsstege/-bühnen DGUV Regel 100-500, DGUV Information 208-019</vt:lpstr>
      <vt:lpstr>Unfallbeispiel Arbeitssteg Verpuffung beim Öffnen eines Gasspeichers </vt:lpstr>
      <vt:lpstr>Unfallbeispiel Arbeitssteg Verpuffung beim Öffnen eines Gasspeichers </vt:lpstr>
      <vt:lpstr>PowerPoint-Präsentation</vt:lpstr>
      <vt:lpstr>EXKURS: Was ist der Unterschied zwischen Arbeitskörben und Hubarbeitsbühnen?</vt:lpstr>
      <vt:lpstr>Gefährdungen durch Hubarbeitsbühnen</vt:lpstr>
      <vt:lpstr>Peitscheneffekt bei Hubarbeitsbühnen FBHL-002</vt:lpstr>
      <vt:lpstr>Tragen von PSAgA bei Hubarbeitsbühnen FBHL-002</vt:lpstr>
      <vt:lpstr>Grundlagen zur Verwendung von Hubarbeitsbühnen  DGUV I 208-019, DGUV G 308-008 </vt:lpstr>
      <vt:lpstr>Einsatz von Hubarbeitsbühnen Bausteine der BG Bau</vt:lpstr>
      <vt:lpstr>Der Überstieg von Hubarbeitsbühnen I DGUV 208-019</vt:lpstr>
      <vt:lpstr>Der Überstieg von Hubarbeitsbühnen II DGUV 208-019</vt:lpstr>
      <vt:lpstr>Der Überstieg von Hubarbeitsbühnen III DGUV 208-019</vt:lpstr>
      <vt:lpstr>Grundlagen zur Verwendung von Arbeitskörben DGUV Vorschrift 68, TRBS 2121 Teil 4, DGUV 208 - 031</vt:lpstr>
      <vt:lpstr>Prüfung von Hubarbeitsbühnen und Arbeitskörben BetrSichV, DGUV I 208-019</vt:lpstr>
      <vt:lpstr>PowerPoint-Präsentation</vt:lpstr>
      <vt:lpstr>Exkurs: Unterschied Personensicherung und Personenbeförderung</vt:lpstr>
      <vt:lpstr>Anforderungen an Kräne zur Personensicherung FBHM-100</vt:lpstr>
      <vt:lpstr>Anforderungen an den Anschlagpunkt am Kran bei der Personensicherung FBHM-100</vt:lpstr>
      <vt:lpstr>Wann und wie darf man Personen am Kran sichern? FBHM-100</vt:lpstr>
      <vt:lpstr>Prüfungen und Qualifikationen - Kran DGUV Regel 112-198, DGUV Vorschrift 52, DGUV Vorschrift 54</vt:lpstr>
      <vt:lpstr>Autokrane und richtiges Anschlagen von Lasten Bausteine der BG Bau</vt:lpstr>
      <vt:lpstr>Beauftragung Kranführer Bausteine der BG Bau</vt:lpstr>
      <vt:lpstr>PowerPoint-Präsentation</vt:lpstr>
      <vt:lpstr>Hochziehbare Personenaufnahmemittel Arbeitsschutz Kompakt Nr. 101</vt:lpstr>
      <vt:lpstr>Hochziehbare Personenaufnahmemittel Arbeitsschutz Kompakt Nr. 101</vt:lpstr>
      <vt:lpstr>Einsatz von Arbeitskörben, Arbeitssitzen und Arbeitsbühnen Bausteine der BG Bau</vt:lpstr>
      <vt:lpstr>Anzeige Personenaufnahmemittel Bausteine der BG Bau</vt:lpstr>
      <vt:lpstr>PowerPoint-Präsentation</vt:lpstr>
      <vt:lpstr>Wann ist der Einsatz Leitern zulässig</vt:lpstr>
      <vt:lpstr>Einsatz von Leitern als Arbeitsweg oder Arbeitsplatz I TRBS 2121 Teil 2;  BGHM 051 </vt:lpstr>
      <vt:lpstr>Einsatz von Leitern als Arbeitsweg oder Arbeitsplatz II TRBS 2121 Teil 2 </vt:lpstr>
      <vt:lpstr>Allgemeine Regeln zur Benutzung von Leitern DGUV Information 208-016</vt:lpstr>
      <vt:lpstr>Einsatz von Leitern – Prüfung und Inaugenscheinnahme TRBS 2121 Teil 2 </vt:lpstr>
      <vt:lpstr>Allgemeine Regeln zur Benutzung von Leitern DGUV Information 208-016</vt:lpstr>
      <vt:lpstr>Verwendung von Leitern Bausteine der BG Bau</vt:lpstr>
      <vt:lpstr>PowerPoint-Präsentation</vt:lpstr>
      <vt:lpstr>Weitere Hilfsmittel der DGUV</vt:lpstr>
      <vt:lpstr>Weitere Hilfsmittel der DGUV</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Geltende rechtliche Vorgaben: TI 4, TRGS 529, BetrSichV, GefStoffV...</dc:title>
  <dc:creator>Marion Wiesheu</dc:creator>
  <cp:lastModifiedBy>Marion Wiesheu</cp:lastModifiedBy>
  <cp:revision>240</cp:revision>
  <dcterms:created xsi:type="dcterms:W3CDTF">2017-10-26T11:06:29Z</dcterms:created>
  <dcterms:modified xsi:type="dcterms:W3CDTF">2025-12-18T11:27:34Z</dcterms:modified>
</cp:coreProperties>
</file>