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31"/>
  </p:notesMasterIdLst>
  <p:sldIdLst>
    <p:sldId id="1042" r:id="rId2"/>
    <p:sldId id="1043" r:id="rId3"/>
    <p:sldId id="1044" r:id="rId4"/>
    <p:sldId id="536" r:id="rId5"/>
    <p:sldId id="537" r:id="rId6"/>
    <p:sldId id="538" r:id="rId7"/>
    <p:sldId id="539" r:id="rId8"/>
    <p:sldId id="2061" r:id="rId9"/>
    <p:sldId id="2057" r:id="rId10"/>
    <p:sldId id="1046" r:id="rId11"/>
    <p:sldId id="540" r:id="rId12"/>
    <p:sldId id="1047" r:id="rId13"/>
    <p:sldId id="1048" r:id="rId14"/>
    <p:sldId id="1045" r:id="rId15"/>
    <p:sldId id="1049" r:id="rId16"/>
    <p:sldId id="2060" r:id="rId17"/>
    <p:sldId id="2056" r:id="rId18"/>
    <p:sldId id="2050" r:id="rId19"/>
    <p:sldId id="2051" r:id="rId20"/>
    <p:sldId id="2053" r:id="rId21"/>
    <p:sldId id="2052" r:id="rId22"/>
    <p:sldId id="2055" r:id="rId23"/>
    <p:sldId id="2059" r:id="rId24"/>
    <p:sldId id="553" r:id="rId25"/>
    <p:sldId id="554" r:id="rId26"/>
    <p:sldId id="555" r:id="rId27"/>
    <p:sldId id="556" r:id="rId28"/>
    <p:sldId id="2058" r:id="rId29"/>
    <p:sldId id="507"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 initials="M" lastIdx="1" clrIdx="0"/>
  <p:cmAuthor id="1" name="MW" initials="M"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93557" autoAdjust="0"/>
  </p:normalViewPr>
  <p:slideViewPr>
    <p:cSldViewPr>
      <p:cViewPr varScale="1">
        <p:scale>
          <a:sx n="92" d="100"/>
          <a:sy n="92" d="100"/>
        </p:scale>
        <p:origin x="942" y="306"/>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Wiesheu" userId="e31b03c9-5b94-4bcb-bb10-ddf71751b58d" providerId="ADAL" clId="{45678F6F-C969-47BB-89DF-7BAFD8C57504}"/>
    <pc:docChg chg="modSld">
      <pc:chgData name="Marion Wiesheu" userId="e31b03c9-5b94-4bcb-bb10-ddf71751b58d" providerId="ADAL" clId="{45678F6F-C969-47BB-89DF-7BAFD8C57504}" dt="2025-07-28T19:15:40.019" v="18" actId="20577"/>
      <pc:docMkLst>
        <pc:docMk/>
      </pc:docMkLst>
      <pc:sldChg chg="modSp mod">
        <pc:chgData name="Marion Wiesheu" userId="e31b03c9-5b94-4bcb-bb10-ddf71751b58d" providerId="ADAL" clId="{45678F6F-C969-47BB-89DF-7BAFD8C57504}" dt="2025-07-28T19:15:40.019" v="18" actId="20577"/>
        <pc:sldMkLst>
          <pc:docMk/>
          <pc:sldMk cId="2498857649" sldId="1043"/>
        </pc:sldMkLst>
        <pc:spChg chg="mod">
          <ac:chgData name="Marion Wiesheu" userId="e31b03c9-5b94-4bcb-bb10-ddf71751b58d" providerId="ADAL" clId="{45678F6F-C969-47BB-89DF-7BAFD8C57504}" dt="2025-07-28T19:15:40.019" v="18" actId="20577"/>
          <ac:spMkLst>
            <pc:docMk/>
            <pc:sldMk cId="2498857649" sldId="104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51A8D-0E74-40BC-AE41-1EDAD05F0A88}" type="datetimeFigureOut">
              <a:rPr lang="de-DE" smtClean="0"/>
              <a:pPr/>
              <a:t>18.12.2025</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A5948-EBBC-4295-B51E-00EC22312DB5}" type="slidenum">
              <a:rPr lang="de-DE" smtClean="0"/>
              <a:pPr/>
              <a:t>‹Nr.›</a:t>
            </a:fld>
            <a:endParaRPr lang="de-DE" dirty="0"/>
          </a:p>
        </p:txBody>
      </p:sp>
    </p:spTree>
    <p:extLst>
      <p:ext uri="{BB962C8B-B14F-4D97-AF65-F5344CB8AC3E}">
        <p14:creationId xmlns:p14="http://schemas.microsoft.com/office/powerpoint/2010/main" val="31206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2</a:t>
            </a:fld>
            <a:endParaRPr lang="de-DE" dirty="0"/>
          </a:p>
        </p:txBody>
      </p:sp>
    </p:spTree>
    <p:extLst>
      <p:ext uri="{BB962C8B-B14F-4D97-AF65-F5344CB8AC3E}">
        <p14:creationId xmlns:p14="http://schemas.microsoft.com/office/powerpoint/2010/main" val="2526111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D4A5948-EBBC-4295-B51E-00EC22312DB5}" type="slidenum">
              <a:rPr lang="de-DE" smtClean="0"/>
              <a:pPr/>
              <a:t>4</a:t>
            </a:fld>
            <a:endParaRPr lang="de-DE" dirty="0"/>
          </a:p>
        </p:txBody>
      </p:sp>
    </p:spTree>
    <p:extLst>
      <p:ext uri="{BB962C8B-B14F-4D97-AF65-F5344CB8AC3E}">
        <p14:creationId xmlns:p14="http://schemas.microsoft.com/office/powerpoint/2010/main" val="67438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EDB49-AD38-DDEC-BF06-8F52CB584BE6}"/>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6813C229-0275-98B9-3384-552A3EE31AD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0037970C-E5E3-8C64-8EFF-5FB9607CABC8}"/>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10E7F9AA-A414-3E52-4051-B6C55CB55D6A}"/>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9</a:t>
            </a:fld>
            <a:endParaRPr lang="de-DE" altLang="de-DE" dirty="0">
              <a:ea typeface="ＭＳ Ｐゴシック" pitchFamily="1" charset="-128"/>
            </a:endParaRPr>
          </a:p>
        </p:txBody>
      </p:sp>
    </p:spTree>
    <p:extLst>
      <p:ext uri="{BB962C8B-B14F-4D97-AF65-F5344CB8AC3E}">
        <p14:creationId xmlns:p14="http://schemas.microsoft.com/office/powerpoint/2010/main" val="1844716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5451A-13C1-2F00-76BC-8FBE545B8F97}"/>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451895FD-5F7A-62E5-D470-651D252308B3}"/>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14710284-9EE3-06EC-08CE-90A9648AC6FD}"/>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E4F60236-34D8-516A-BFF5-1C3D0BFDBBA2}"/>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17</a:t>
            </a:fld>
            <a:endParaRPr lang="de-DE" altLang="de-DE" dirty="0">
              <a:ea typeface="ＭＳ Ｐゴシック" pitchFamily="1" charset="-128"/>
            </a:endParaRPr>
          </a:p>
        </p:txBody>
      </p:sp>
    </p:spTree>
    <p:extLst>
      <p:ext uri="{BB962C8B-B14F-4D97-AF65-F5344CB8AC3E}">
        <p14:creationId xmlns:p14="http://schemas.microsoft.com/office/powerpoint/2010/main" val="234220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D4A5948-EBBC-4295-B51E-00EC22312DB5}" type="slidenum">
              <a:rPr lang="de-DE" smtClean="0"/>
              <a:pPr/>
              <a:t>18</a:t>
            </a:fld>
            <a:endParaRPr lang="de-DE" dirty="0"/>
          </a:p>
        </p:txBody>
      </p:sp>
    </p:spTree>
    <p:extLst>
      <p:ext uri="{BB962C8B-B14F-4D97-AF65-F5344CB8AC3E}">
        <p14:creationId xmlns:p14="http://schemas.microsoft.com/office/powerpoint/2010/main" val="30645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87325-C2CD-8D8B-929F-0F99762B0E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3DCD9D5-97D9-BC3E-D38D-BC1E8D362C7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4F7FF09-BC06-7AA4-B316-F60E6B7C8F21}"/>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0281C504-C4E9-B632-6C18-397AAC8954DD}"/>
              </a:ext>
            </a:extLst>
          </p:cNvPr>
          <p:cNvSpPr>
            <a:spLocks noGrp="1"/>
          </p:cNvSpPr>
          <p:nvPr>
            <p:ph type="sldNum" sz="quarter" idx="5"/>
          </p:nvPr>
        </p:nvSpPr>
        <p:spPr/>
        <p:txBody>
          <a:bodyPr/>
          <a:lstStyle/>
          <a:p>
            <a:fld id="{ED4A5948-EBBC-4295-B51E-00EC22312DB5}" type="slidenum">
              <a:rPr lang="de-DE" smtClean="0"/>
              <a:pPr/>
              <a:t>22</a:t>
            </a:fld>
            <a:endParaRPr lang="de-DE" dirty="0"/>
          </a:p>
        </p:txBody>
      </p:sp>
    </p:spTree>
    <p:extLst>
      <p:ext uri="{BB962C8B-B14F-4D97-AF65-F5344CB8AC3E}">
        <p14:creationId xmlns:p14="http://schemas.microsoft.com/office/powerpoint/2010/main" val="333143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24</a:t>
            </a:fld>
            <a:endParaRPr lang="de-DE" altLang="de-DE" dirty="0">
              <a:ea typeface="ＭＳ Ｐゴシック" pitchFamily="1" charset="-128"/>
            </a:endParaRPr>
          </a:p>
        </p:txBody>
      </p:sp>
    </p:spTree>
    <p:extLst>
      <p:ext uri="{BB962C8B-B14F-4D97-AF65-F5344CB8AC3E}">
        <p14:creationId xmlns:p14="http://schemas.microsoft.com/office/powerpoint/2010/main" val="829677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26</a:t>
            </a:fld>
            <a:endParaRPr lang="de-DE" dirty="0"/>
          </a:p>
        </p:txBody>
      </p:sp>
    </p:spTree>
    <p:extLst>
      <p:ext uri="{BB962C8B-B14F-4D97-AF65-F5344CB8AC3E}">
        <p14:creationId xmlns:p14="http://schemas.microsoft.com/office/powerpoint/2010/main" val="188156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29</a:t>
            </a:fld>
            <a:endParaRPr lang="de-DE" dirty="0"/>
          </a:p>
        </p:txBody>
      </p:sp>
    </p:spTree>
    <p:extLst>
      <p:ext uri="{BB962C8B-B14F-4D97-AF65-F5344CB8AC3E}">
        <p14:creationId xmlns:p14="http://schemas.microsoft.com/office/powerpoint/2010/main" val="2434512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376446"/>
            <a:ext cx="9927205" cy="217865"/>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 – Fachkunde sichere Instandhaltung</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Tree>
    <p:extLst>
      <p:ext uri="{BB962C8B-B14F-4D97-AF65-F5344CB8AC3E}">
        <p14:creationId xmlns:p14="http://schemas.microsoft.com/office/powerpoint/2010/main" val="2523692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42DA815-CE49-4499-B3BB-5F7C969A1704}" type="slidenum">
              <a:rPr lang="de-DE" smtClean="0"/>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56850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53504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7" name="Foliennummernplatzhalter 6"/>
          <p:cNvSpPr>
            <a:spLocks noGrp="1"/>
          </p:cNvSpPr>
          <p:nvPr>
            <p:ph type="sldNum" sz="quarter" idx="12"/>
          </p:nvPr>
        </p:nvSpPr>
        <p:spPr/>
        <p:txBody>
          <a:bodyPr/>
          <a:lstStyle>
            <a:lvl1pPr algn="ctr">
              <a:defRPr sz="1000"/>
            </a:lvl1pPr>
          </a:lstStyle>
          <a:p>
            <a:fld id="{D42DA815-CE49-4499-B3BB-5F7C969A1704}" type="slidenum">
              <a:rPr lang="de-DE" smtClean="0"/>
              <a:pPr/>
              <a:t>‹Nr.›</a:t>
            </a:fld>
            <a:endParaRPr lang="de-DE" dirty="0"/>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Tree>
    <p:extLst>
      <p:ext uri="{BB962C8B-B14F-4D97-AF65-F5344CB8AC3E}">
        <p14:creationId xmlns:p14="http://schemas.microsoft.com/office/powerpoint/2010/main" val="7499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37687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42DA815-CE49-4499-B3BB-5F7C969A1704}" type="slidenum">
              <a:rPr lang="de-DE" smtClean="0"/>
              <a:pPr/>
              <a:t>‹Nr.›</a:t>
            </a:fld>
            <a:endParaRPr lang="de-DE" dirty="0"/>
          </a:p>
        </p:txBody>
      </p:sp>
    </p:spTree>
    <p:extLst>
      <p:ext uri="{BB962C8B-B14F-4D97-AF65-F5344CB8AC3E}">
        <p14:creationId xmlns:p14="http://schemas.microsoft.com/office/powerpoint/2010/main" val="203033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pPr algn="r">
              <a:defRPr/>
            </a:pPr>
            <a:fld id="{42020CB9-598F-41BD-B058-380FB38EF93E}" type="slidenum">
              <a:rPr lang="de-DE" smtClean="0"/>
              <a:pPr algn="r">
                <a:defRPr/>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8BFF8C21-B3BF-F761-55A4-E28B22197D41}"/>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27463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007FAC"/>
                </a:solidFill>
                <a:latin typeface="Arial" pitchFamily="34" charset="0"/>
                <a:cs typeface="Arial" pitchFamily="34" charset="0"/>
              </a:defRPr>
            </a:lvl1pPr>
          </a:lstStyle>
          <a:p>
            <a:r>
              <a:rPr lang="de-DE"/>
              <a:t>Schulung 2025/2026</a:t>
            </a:r>
            <a:endParaRPr lang="de-DE" dirty="0"/>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21388828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atemschutz-guide.bgrci.de/" TargetMode="External"/><Relationship Id="rId2" Type="http://schemas.openxmlformats.org/officeDocument/2006/relationships/hyperlink" Target="https://www.bgbau.de/service/angebote/medien-center-suche/medium/atemschutz-filtergeraete"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gbau.de/service/angebote/medien-center-suche/medium/persoenliche-schutzausruestungen-gegen-absturz"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dn.svlfg.de/fiona8-blobs/public/svlfgonpremiseproduction/b20067e9d0248316/27d5bfc3e128/b34-broschuere-hautschutz.pdf"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hyperlink" Target="https://medien.bgetem.de/medienportal/artikel/QlowMDU-" TargetMode="External"/><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ECvuZ-V0VuM"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medien.bgetem.de/medienportal/artikel/QlowMDU-"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hyperlink" Target="https://www.bgbau.de/service/angebote/medien-center-suche/medium/gehoerschutz-2" TargetMode="External"/><Relationship Id="rId3" Type="http://schemas.openxmlformats.org/officeDocument/2006/relationships/hyperlink" Target="https://www.bgbau.de/service/angebote/medien-center-suche/medium/kopfschutz-industrieschutzhelme" TargetMode="External"/><Relationship Id="rId7" Type="http://schemas.openxmlformats.org/officeDocument/2006/relationships/hyperlink" Target="https://www.bgbau.de/service/angebote/medien-center-suche/medium/augen-und-gesichtsschutz" TargetMode="External"/><Relationship Id="rId2" Type="http://schemas.openxmlformats.org/officeDocument/2006/relationships/hyperlink" Target="https://www.bgbau.de/service/angebote/medien-center-suche/medium/fussschutz" TargetMode="External"/><Relationship Id="rId1" Type="http://schemas.openxmlformats.org/officeDocument/2006/relationships/slideLayout" Target="../slideLayouts/slideLayout5.xml"/><Relationship Id="rId6" Type="http://schemas.openxmlformats.org/officeDocument/2006/relationships/hyperlink" Target="https://www.bgbau.de/service/angebote/medien-center-suche/medium/schutzkleidung" TargetMode="External"/><Relationship Id="rId5" Type="http://schemas.openxmlformats.org/officeDocument/2006/relationships/hyperlink" Target="https://www.bgbau.de/service/angebote/medien-center-suche/medium/hautschutz" TargetMode="External"/><Relationship Id="rId4" Type="http://schemas.openxmlformats.org/officeDocument/2006/relationships/hyperlink" Target="https://www.bgbau.de/service/angebote/medien-center-suche/medium/schutzhandschuh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7214" y="2060848"/>
            <a:ext cx="11463441" cy="1439590"/>
          </a:xfrm>
        </p:spPr>
        <p:txBody>
          <a:bodyPr/>
          <a:lstStyle/>
          <a:p>
            <a:r>
              <a:rPr lang="de-DE" dirty="0"/>
              <a:t>Arbeitsbekleidung, persönliche Schutzausrüstung und Hygiene bei Instandhaltungstätigkeiten</a:t>
            </a:r>
          </a:p>
        </p:txBody>
      </p:sp>
      <p:sp>
        <p:nvSpPr>
          <p:cNvPr id="3" name="Rectangle 3">
            <a:extLst>
              <a:ext uri="{FF2B5EF4-FFF2-40B4-BE49-F238E27FC236}">
                <a16:creationId xmlns:a16="http://schemas.microsoft.com/office/drawing/2014/main" id="{924B3021-39E9-43A7-B55F-AC4EBC12CDB0}"/>
              </a:ext>
            </a:extLst>
          </p:cNvPr>
          <p:cNvSpPr txBox="1">
            <a:spLocks noChangeArrowheads="1"/>
          </p:cNvSpPr>
          <p:nvPr/>
        </p:nvSpPr>
        <p:spPr bwMode="auto">
          <a:xfrm>
            <a:off x="431371" y="5877272"/>
            <a:ext cx="1055999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r>
              <a:rPr lang="de-DE" sz="2000" dirty="0">
                <a:solidFill>
                  <a:schemeClr val="bg1"/>
                </a:solidFill>
              </a:rPr>
              <a:t>Vorname Nachname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E911B15-4212-5529-75B1-E0292832CF7F}"/>
              </a:ext>
            </a:extLst>
          </p:cNvPr>
          <p:cNvPicPr>
            <a:picLocks noChangeAspect="1"/>
          </p:cNvPicPr>
          <p:nvPr/>
        </p:nvPicPr>
        <p:blipFill>
          <a:blip r:embed="rId2"/>
          <a:stretch>
            <a:fillRect/>
          </a:stretch>
        </p:blipFill>
        <p:spPr>
          <a:xfrm>
            <a:off x="1031832" y="1299712"/>
            <a:ext cx="10283792" cy="5101088"/>
          </a:xfrm>
          <a:prstGeom prst="rect">
            <a:avLst/>
          </a:prstGeom>
        </p:spPr>
      </p:pic>
      <p:sp>
        <p:nvSpPr>
          <p:cNvPr id="2" name="Titel 1">
            <a:extLst>
              <a:ext uri="{FF2B5EF4-FFF2-40B4-BE49-F238E27FC236}">
                <a16:creationId xmlns:a16="http://schemas.microsoft.com/office/drawing/2014/main" id="{FBDBB6F4-6418-AA6B-A4A6-D3DAD33C7654}"/>
              </a:ext>
            </a:extLst>
          </p:cNvPr>
          <p:cNvSpPr>
            <a:spLocks noGrp="1"/>
          </p:cNvSpPr>
          <p:nvPr>
            <p:ph type="title"/>
          </p:nvPr>
        </p:nvSpPr>
        <p:spPr/>
        <p:txBody>
          <a:bodyPr/>
          <a:lstStyle/>
          <a:p>
            <a:r>
              <a:rPr lang="de-DE" dirty="0">
                <a:solidFill>
                  <a:schemeClr val="accent5"/>
                </a:solidFill>
              </a:rPr>
              <a:t>Exkurs: </a:t>
            </a:r>
            <a:r>
              <a:rPr lang="de-DE" dirty="0"/>
              <a:t>Atemschutzgeräte I </a:t>
            </a:r>
            <a:br>
              <a:rPr lang="de-DE" dirty="0"/>
            </a:br>
            <a:r>
              <a:rPr lang="de-DE" sz="2000" dirty="0">
                <a:solidFill>
                  <a:schemeClr val="accent2"/>
                </a:solidFill>
              </a:rPr>
              <a:t>DGUV Regel 112-190 Abb.1 Einteilung der Atemschutzgeräte</a:t>
            </a:r>
          </a:p>
        </p:txBody>
      </p:sp>
      <p:sp>
        <p:nvSpPr>
          <p:cNvPr id="3" name="Datumsplatzhalter 2">
            <a:extLst>
              <a:ext uri="{FF2B5EF4-FFF2-40B4-BE49-F238E27FC236}">
                <a16:creationId xmlns:a16="http://schemas.microsoft.com/office/drawing/2014/main" id="{CD1E46EE-FC07-20CD-7A7E-A08CC0DB53CF}"/>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BBE6A231-9841-85E5-B8D3-9A852B754537}"/>
              </a:ext>
            </a:extLst>
          </p:cNvPr>
          <p:cNvSpPr>
            <a:spLocks noGrp="1"/>
          </p:cNvSpPr>
          <p:nvPr>
            <p:ph type="sldNum" sz="quarter" idx="12"/>
          </p:nvPr>
        </p:nvSpPr>
        <p:spPr/>
        <p:txBody>
          <a:bodyPr/>
          <a:lstStyle/>
          <a:p>
            <a:fld id="{D42DA815-CE49-4499-B3BB-5F7C969A1704}" type="slidenum">
              <a:rPr lang="de-DE" smtClean="0"/>
              <a:pPr/>
              <a:t>10</a:t>
            </a:fld>
            <a:endParaRPr lang="de-DE" dirty="0"/>
          </a:p>
        </p:txBody>
      </p:sp>
      <p:sp>
        <p:nvSpPr>
          <p:cNvPr id="6" name="Textplatzhalter 5">
            <a:extLst>
              <a:ext uri="{FF2B5EF4-FFF2-40B4-BE49-F238E27FC236}">
                <a16:creationId xmlns:a16="http://schemas.microsoft.com/office/drawing/2014/main" id="{1C6086D1-F00C-6EEF-93E1-3F368F7C56BE}"/>
              </a:ext>
            </a:extLst>
          </p:cNvPr>
          <p:cNvSpPr>
            <a:spLocks noGrp="1"/>
          </p:cNvSpPr>
          <p:nvPr>
            <p:ph type="body" sz="quarter" idx="13"/>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b="0" dirty="0">
                <a:solidFill>
                  <a:schemeClr val="accent5"/>
                </a:solidFill>
              </a:rPr>
              <a:t>	Wann ist welches Atemschutzgerät erforderlich?</a:t>
            </a:r>
          </a:p>
        </p:txBody>
      </p:sp>
      <p:sp>
        <p:nvSpPr>
          <p:cNvPr id="9" name="Textfeld 8">
            <a:extLst>
              <a:ext uri="{FF2B5EF4-FFF2-40B4-BE49-F238E27FC236}">
                <a16:creationId xmlns:a16="http://schemas.microsoft.com/office/drawing/2014/main" id="{6B642CF4-64F1-BED4-94B5-AEA04F350358}"/>
              </a:ext>
            </a:extLst>
          </p:cNvPr>
          <p:cNvSpPr txBox="1"/>
          <p:nvPr/>
        </p:nvSpPr>
        <p:spPr>
          <a:xfrm>
            <a:off x="4935965" y="6471866"/>
            <a:ext cx="2302233" cy="246221"/>
          </a:xfrm>
          <a:prstGeom prst="rect">
            <a:avLst/>
          </a:prstGeom>
          <a:noFill/>
        </p:spPr>
        <p:txBody>
          <a:bodyPr wrap="none" rtlCol="0">
            <a:spAutoFit/>
          </a:bodyPr>
          <a:lstStyle/>
          <a:p>
            <a:r>
              <a:rPr lang="de-DE" sz="1000" dirty="0">
                <a:solidFill>
                  <a:srgbClr val="0082B0"/>
                </a:solidFill>
                <a:latin typeface="Arial" panose="020B0604020202020204" pitchFamily="34" charset="0"/>
                <a:cs typeface="Arial" panose="020B0604020202020204" pitchFamily="34" charset="0"/>
              </a:rPr>
              <a:t>Quelle:  </a:t>
            </a:r>
            <a:r>
              <a:rPr lang="de-DE" sz="1000" dirty="0">
                <a:latin typeface="Arial" panose="020B0604020202020204" pitchFamily="34" charset="0"/>
                <a:cs typeface="Arial" panose="020B0604020202020204" pitchFamily="34" charset="0"/>
              </a:rPr>
              <a:t>DGUV Regel 112-190 </a:t>
            </a:r>
            <a:r>
              <a:rPr lang="de-DE" sz="1000" dirty="0">
                <a:solidFill>
                  <a:srgbClr val="0082B0"/>
                </a:solidFill>
                <a:latin typeface="Arial" panose="020B0604020202020204" pitchFamily="34" charset="0"/>
                <a:cs typeface="Arial" panose="020B0604020202020204" pitchFamily="34" charset="0"/>
              </a:rPr>
              <a:t>Abb.1 </a:t>
            </a:r>
          </a:p>
        </p:txBody>
      </p:sp>
    </p:spTree>
    <p:extLst>
      <p:ext uri="{BB962C8B-B14F-4D97-AF65-F5344CB8AC3E}">
        <p14:creationId xmlns:p14="http://schemas.microsoft.com/office/powerpoint/2010/main" val="110972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5"/>
                </a:solidFill>
              </a:rPr>
              <a:t>Exkurs: </a:t>
            </a:r>
            <a:r>
              <a:rPr lang="de-DE" dirty="0"/>
              <a:t>Atemschutzgeräte II</a:t>
            </a:r>
            <a:br>
              <a:rPr lang="de-DE" dirty="0"/>
            </a:br>
            <a:r>
              <a:rPr lang="de-DE" sz="2000" dirty="0">
                <a:solidFill>
                  <a:schemeClr val="accent2"/>
                </a:solidFill>
              </a:rPr>
              <a:t>TRGS 529 Nr. 4.3 und </a:t>
            </a:r>
            <a:r>
              <a:rPr lang="de-DE" altLang="de-DE" sz="2000" dirty="0">
                <a:solidFill>
                  <a:schemeClr val="accent2"/>
                </a:solidFill>
              </a:rPr>
              <a:t>DGUV 112/190</a:t>
            </a:r>
            <a:r>
              <a:rPr lang="de-DE" sz="2000" dirty="0">
                <a:solidFill>
                  <a:schemeClr val="accent2"/>
                </a:solidFill>
              </a:rPr>
              <a:t> </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11</a:t>
            </a:fld>
            <a:endParaRPr lang="de-DE" dirty="0"/>
          </a:p>
        </p:txBody>
      </p:sp>
      <p:sp>
        <p:nvSpPr>
          <p:cNvPr id="5" name="Textplatzhalter 4"/>
          <p:cNvSpPr>
            <a:spLocks noGrp="1"/>
          </p:cNvSpPr>
          <p:nvPr>
            <p:ph type="body" sz="quarter" idx="13"/>
          </p:nvPr>
        </p:nvSpPr>
        <p:spPr>
          <a:xfrm>
            <a:off x="529169" y="1556792"/>
            <a:ext cx="11275183" cy="4536504"/>
          </a:xfrm>
        </p:spPr>
        <p:txBody>
          <a:bodyPr/>
          <a:lstStyle/>
          <a:p>
            <a:pPr marL="0" indent="0">
              <a:buNone/>
              <a:tabLst>
                <a:tab pos="266700" algn="l"/>
              </a:tabLst>
              <a:defRPr/>
            </a:pPr>
            <a:r>
              <a:rPr lang="de-DE" b="1" dirty="0">
                <a:latin typeface="Arial"/>
              </a:rPr>
              <a:t>Bei Tätigkeiten, bei denen mit einer Exposition der Mitarbeitenden gegenüber Biogas zu rechnen ist und die technischen und organisatorischen Schutzmaßnahmen bereits ausgeschöpft sind, muss </a:t>
            </a:r>
            <a:r>
              <a:rPr lang="de-DE" b="1" dirty="0">
                <a:solidFill>
                  <a:schemeClr val="accent5"/>
                </a:solidFill>
                <a:latin typeface="Arial"/>
              </a:rPr>
              <a:t>als Persönliche Schutzausrüstung </a:t>
            </a:r>
            <a:r>
              <a:rPr lang="de-DE" b="1" dirty="0">
                <a:latin typeface="Arial"/>
              </a:rPr>
              <a:t>Atemschutz getragen werden. Die richtige Auswahl des Atemschutzes ist in der Gefährdungsbeurteilung festzuhalten. </a:t>
            </a:r>
          </a:p>
          <a:p>
            <a:pPr marL="0" indent="0">
              <a:buNone/>
              <a:tabLst>
                <a:tab pos="266700" algn="l"/>
              </a:tabLst>
              <a:defRPr/>
            </a:pPr>
            <a:endParaRPr lang="de-DE" sz="800" b="1" dirty="0">
              <a:latin typeface="Arial"/>
            </a:endParaRPr>
          </a:p>
          <a:p>
            <a:pPr marL="0" indent="0">
              <a:buNone/>
              <a:tabLst>
                <a:tab pos="266700" algn="l"/>
              </a:tabLst>
              <a:defRPr/>
            </a:pPr>
            <a:r>
              <a:rPr lang="de-DE" sz="1800" b="1" dirty="0">
                <a:solidFill>
                  <a:schemeClr val="accent5"/>
                </a:solidFill>
                <a:latin typeface="Arial"/>
              </a:rPr>
              <a:t>Auswahlprinzip: </a:t>
            </a:r>
            <a:r>
              <a:rPr lang="de-DE" sz="1800" dirty="0">
                <a:solidFill>
                  <a:schemeClr val="accent5"/>
                </a:solidFill>
              </a:rPr>
              <a:t>SO VIEL SCHUTZ WIE NÖTIG, SO WENIG BELASTUNG WIE MÖGLICH!</a:t>
            </a:r>
            <a:endParaRPr lang="de-DE" sz="1800" b="1" dirty="0">
              <a:solidFill>
                <a:schemeClr val="accent5"/>
              </a:solidFill>
              <a:latin typeface="Arial"/>
            </a:endParaRPr>
          </a:p>
          <a:p>
            <a:pPr marL="0" indent="0">
              <a:buNone/>
              <a:tabLst>
                <a:tab pos="266700" algn="l"/>
              </a:tabLst>
              <a:defRPr/>
            </a:pPr>
            <a:endParaRPr lang="de-DE" sz="800" b="1" dirty="0">
              <a:latin typeface="Arial"/>
            </a:endParaRPr>
          </a:p>
          <a:p>
            <a:pPr marL="342900" indent="-342900">
              <a:buFont typeface="Arial" panose="020B0604020202020204" pitchFamily="34" charset="0"/>
              <a:buChar char="•"/>
              <a:tabLst>
                <a:tab pos="266700" algn="l"/>
              </a:tabLst>
              <a:defRPr/>
            </a:pPr>
            <a:r>
              <a:rPr lang="de-DE" sz="1800" b="0" dirty="0">
                <a:solidFill>
                  <a:schemeClr val="accent5"/>
                </a:solidFill>
                <a:latin typeface="Arial"/>
              </a:rPr>
              <a:t>Filtergeräte mit Filtertyp BK </a:t>
            </a:r>
            <a:r>
              <a:rPr lang="de-DE" sz="1800" b="0" dirty="0">
                <a:latin typeface="Arial"/>
              </a:rPr>
              <a:t>(Filterklasse 2) dürfen nur bei ausreichender Sauerstoffkonzentration und Konzentrationsüberwachung im Arbeitsbereich bis 0,5 Vol</a:t>
            </a:r>
            <a:r>
              <a:rPr lang="de-DE" sz="1800" dirty="0">
                <a:latin typeface="Arial"/>
              </a:rPr>
              <a:t>. % Ammoniak und Schwefelwasserstoff eingesetzt werden.</a:t>
            </a:r>
          </a:p>
          <a:p>
            <a:pPr marL="342900" indent="-342900">
              <a:buFont typeface="Arial" panose="020B0604020202020204" pitchFamily="34" charset="0"/>
              <a:buChar char="•"/>
              <a:tabLst>
                <a:tab pos="266700" algn="l"/>
              </a:tabLst>
              <a:defRPr/>
            </a:pPr>
            <a:endParaRPr lang="de-DE" sz="800" b="0" dirty="0">
              <a:latin typeface="Arial"/>
            </a:endParaRPr>
          </a:p>
          <a:p>
            <a:pPr marL="342900" indent="-342900">
              <a:buFont typeface="Arial" panose="020B0604020202020204" pitchFamily="34" charset="0"/>
              <a:buChar char="•"/>
              <a:tabLst>
                <a:tab pos="266700" algn="l"/>
              </a:tabLst>
              <a:defRPr/>
            </a:pPr>
            <a:r>
              <a:rPr lang="de-DE" sz="1800" b="0" dirty="0">
                <a:solidFill>
                  <a:schemeClr val="accent5"/>
                </a:solidFill>
                <a:latin typeface="Arial"/>
              </a:rPr>
              <a:t>Bei höheren Konzentrationen von Ammoniak und Schwefelwasserstoff u./o. zu geringer Sauerstoffkonzentration </a:t>
            </a:r>
            <a:r>
              <a:rPr lang="de-DE" sz="1800" b="0" dirty="0">
                <a:latin typeface="Arial"/>
              </a:rPr>
              <a:t>sind ausschließlich </a:t>
            </a:r>
            <a:r>
              <a:rPr lang="de-DE" sz="1800" b="0" dirty="0">
                <a:latin typeface="Arial" charset="0"/>
              </a:rPr>
              <a:t>Isoliergeräte (z.B. Druckluft-Schlauchgerät, Frischluft-Druckschlauchgerät)</a:t>
            </a:r>
            <a:r>
              <a:rPr lang="de-DE" sz="1800" b="0" dirty="0">
                <a:latin typeface="Arial"/>
              </a:rPr>
              <a:t> zu verwenden.  </a:t>
            </a:r>
          </a:p>
          <a:p>
            <a:pPr marL="817562" lvl="1" indent="-342900">
              <a:buFont typeface="Arial" panose="020B0604020202020204" pitchFamily="34" charset="0"/>
              <a:buChar char="•"/>
              <a:tabLst>
                <a:tab pos="266700" algn="l"/>
              </a:tabLst>
              <a:defRPr/>
            </a:pPr>
            <a:r>
              <a:rPr lang="de-DE" sz="1800" b="0" dirty="0">
                <a:solidFill>
                  <a:schemeClr val="accent1"/>
                </a:solidFill>
                <a:latin typeface="Arial"/>
              </a:rPr>
              <a:t>Das ausgewählte Isoliergerät muss für den Einsatz in explosionsgefährdeten Bereichen geeignet sein</a:t>
            </a:r>
          </a:p>
          <a:p>
            <a:pPr marL="817562" lvl="1" indent="-342900">
              <a:buFont typeface="Arial" panose="020B0604020202020204" pitchFamily="34" charset="0"/>
              <a:buChar char="•"/>
              <a:tabLst>
                <a:tab pos="266700" algn="l"/>
              </a:tabLst>
              <a:defRPr/>
            </a:pPr>
            <a:r>
              <a:rPr lang="de-DE" altLang="de-DE" sz="1800" b="0" dirty="0">
                <a:solidFill>
                  <a:schemeClr val="accent1"/>
                </a:solidFill>
              </a:rPr>
              <a:t>Verwendung von leitfähig ausgeführten Schläuchen und Kupplungen.</a:t>
            </a:r>
          </a:p>
          <a:p>
            <a:pPr marL="342900" indent="-342900">
              <a:buFont typeface="Arial" panose="020B0604020202020204" pitchFamily="34" charset="0"/>
              <a:buChar char="•"/>
              <a:tabLst>
                <a:tab pos="266700" algn="l"/>
              </a:tabLst>
              <a:defRPr/>
            </a:pPr>
            <a:endParaRPr lang="de-DE" altLang="de-DE" sz="1000" b="0" dirty="0"/>
          </a:p>
          <a:p>
            <a:pPr marL="342900" indent="-342900">
              <a:buFont typeface="Arial" panose="020B0604020202020204" pitchFamily="34" charset="0"/>
              <a:buChar char="•"/>
              <a:tabLst>
                <a:tab pos="266700" algn="l"/>
              </a:tabLst>
              <a:defRPr/>
            </a:pPr>
            <a:endParaRPr lang="de-DE" altLang="de-DE" sz="1800" b="0" dirty="0"/>
          </a:p>
          <a:p>
            <a:pPr marL="342900" indent="-342900">
              <a:buFont typeface="Arial" panose="020B0604020202020204" pitchFamily="34" charset="0"/>
              <a:buChar char="•"/>
              <a:tabLst>
                <a:tab pos="266700" algn="l"/>
              </a:tabLst>
              <a:defRPr/>
            </a:pPr>
            <a:endParaRPr lang="de-DE" altLang="de-DE" sz="1800" b="0" dirty="0"/>
          </a:p>
          <a:p>
            <a:pPr>
              <a:buFontTx/>
              <a:buChar char="•"/>
              <a:tabLst>
                <a:tab pos="266700" algn="l"/>
              </a:tabLst>
              <a:defRPr/>
            </a:pPr>
            <a:endParaRPr lang="de-DE" sz="1800" b="0" dirty="0">
              <a:solidFill>
                <a:srgbClr val="000000"/>
              </a:solidFill>
              <a:latin typeface="Arial"/>
            </a:endParaRPr>
          </a:p>
        </p:txBody>
      </p:sp>
    </p:spTree>
    <p:extLst>
      <p:ext uri="{BB962C8B-B14F-4D97-AF65-F5344CB8AC3E}">
        <p14:creationId xmlns:p14="http://schemas.microsoft.com/office/powerpoint/2010/main" val="89742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5228F-2E7C-EBF8-34FF-DE38E7658F69}"/>
              </a:ext>
            </a:extLst>
          </p:cNvPr>
          <p:cNvSpPr>
            <a:spLocks noGrp="1"/>
          </p:cNvSpPr>
          <p:nvPr>
            <p:ph type="title"/>
          </p:nvPr>
        </p:nvSpPr>
        <p:spPr>
          <a:xfrm>
            <a:off x="529170" y="228600"/>
            <a:ext cx="8447150" cy="1143000"/>
          </a:xfrm>
        </p:spPr>
        <p:txBody>
          <a:bodyPr/>
          <a:lstStyle/>
          <a:p>
            <a:r>
              <a:rPr lang="de-DE" dirty="0">
                <a:solidFill>
                  <a:schemeClr val="accent5"/>
                </a:solidFill>
              </a:rPr>
              <a:t>Exkurs: </a:t>
            </a:r>
            <a:r>
              <a:rPr lang="de-DE" dirty="0"/>
              <a:t>Atemschutzgeräte III</a:t>
            </a:r>
            <a:br>
              <a:rPr lang="de-DE" dirty="0"/>
            </a:br>
            <a:r>
              <a:rPr lang="de-DE" sz="2000" dirty="0">
                <a:solidFill>
                  <a:schemeClr val="accent2"/>
                </a:solidFill>
              </a:rPr>
              <a:t>DGUV Grundsatz 312-190 </a:t>
            </a:r>
          </a:p>
        </p:txBody>
      </p:sp>
      <p:sp>
        <p:nvSpPr>
          <p:cNvPr id="3" name="Datumsplatzhalter 2">
            <a:extLst>
              <a:ext uri="{FF2B5EF4-FFF2-40B4-BE49-F238E27FC236}">
                <a16:creationId xmlns:a16="http://schemas.microsoft.com/office/drawing/2014/main" id="{E67D4352-5686-5DF6-37BE-B5966D306094}"/>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06E58939-7477-E41D-B5E3-2930C3F5C479}"/>
              </a:ext>
            </a:extLst>
          </p:cNvPr>
          <p:cNvSpPr>
            <a:spLocks noGrp="1"/>
          </p:cNvSpPr>
          <p:nvPr>
            <p:ph type="sldNum" sz="quarter" idx="12"/>
          </p:nvPr>
        </p:nvSpPr>
        <p:spPr/>
        <p:txBody>
          <a:bodyPr/>
          <a:lstStyle/>
          <a:p>
            <a:fld id="{D42DA815-CE49-4499-B3BB-5F7C969A1704}" type="slidenum">
              <a:rPr lang="de-DE" smtClean="0"/>
              <a:pPr/>
              <a:t>12</a:t>
            </a:fld>
            <a:endParaRPr lang="de-DE" dirty="0"/>
          </a:p>
        </p:txBody>
      </p:sp>
      <p:sp>
        <p:nvSpPr>
          <p:cNvPr id="5" name="Textplatzhalter 4">
            <a:extLst>
              <a:ext uri="{FF2B5EF4-FFF2-40B4-BE49-F238E27FC236}">
                <a16:creationId xmlns:a16="http://schemas.microsoft.com/office/drawing/2014/main" id="{2417DF3C-1704-A87C-8895-B541B4F6E190}"/>
              </a:ext>
            </a:extLst>
          </p:cNvPr>
          <p:cNvSpPr>
            <a:spLocks noGrp="1"/>
          </p:cNvSpPr>
          <p:nvPr>
            <p:ph type="body" sz="quarter" idx="13"/>
          </p:nvPr>
        </p:nvSpPr>
        <p:spPr/>
        <p:txBody>
          <a:bodyPr/>
          <a:lstStyle/>
          <a:p>
            <a:pPr marL="0" indent="0">
              <a:buNone/>
            </a:pPr>
            <a:r>
              <a:rPr lang="de-DE" b="1" dirty="0"/>
              <a:t>Unterweisung und Schulung der Mitarbeitenden</a:t>
            </a:r>
          </a:p>
          <a:p>
            <a:pPr marL="0" indent="0">
              <a:buNone/>
            </a:pPr>
            <a:r>
              <a:rPr lang="de-DE" sz="1800" dirty="0"/>
              <a:t>Der Unternehmer oder die Unternehmerin hat dafür zu sorgen, dass die Mitarbeitenden anhand der Betriebsanweisung </a:t>
            </a:r>
            <a:r>
              <a:rPr lang="de-DE" sz="1800" dirty="0">
                <a:solidFill>
                  <a:schemeClr val="accent5"/>
                </a:solidFill>
              </a:rPr>
              <a:t>vor der ersten Benutzung </a:t>
            </a:r>
            <a:r>
              <a:rPr lang="de-DE" sz="1800" dirty="0"/>
              <a:t>und danach wiederholt nach Bedarf, </a:t>
            </a:r>
            <a:r>
              <a:rPr lang="de-DE" sz="1800" dirty="0">
                <a:solidFill>
                  <a:schemeClr val="accent5"/>
                </a:solidFill>
              </a:rPr>
              <a:t>mindestens jedoch einmal jährlich</a:t>
            </a:r>
            <a:r>
              <a:rPr lang="de-DE" sz="1800" dirty="0"/>
              <a:t>, in einer </a:t>
            </a:r>
            <a:r>
              <a:rPr lang="de-DE" sz="1800" dirty="0">
                <a:solidFill>
                  <a:schemeClr val="accent5"/>
                </a:solidFill>
              </a:rPr>
              <a:t>theoretischen Unterweisung</a:t>
            </a:r>
            <a:r>
              <a:rPr lang="de-DE" sz="1800" dirty="0"/>
              <a:t> und </a:t>
            </a:r>
            <a:r>
              <a:rPr lang="de-DE" sz="1800" dirty="0">
                <a:solidFill>
                  <a:schemeClr val="accent5"/>
                </a:solidFill>
              </a:rPr>
              <a:t>praktischen Übungen </a:t>
            </a:r>
            <a:r>
              <a:rPr lang="de-DE" sz="1800" dirty="0"/>
              <a:t>unterwiesen werden. </a:t>
            </a:r>
          </a:p>
          <a:p>
            <a:pPr marL="0" indent="0">
              <a:buNone/>
            </a:pPr>
            <a:endParaRPr lang="de-DE" sz="800" dirty="0"/>
          </a:p>
          <a:p>
            <a:pPr marL="0" indent="0">
              <a:buNone/>
            </a:pPr>
            <a:r>
              <a:rPr lang="de-DE" sz="1800" dirty="0"/>
              <a:t>Der Inhalt und der zeitliche Umfang (1-24 Lehreinheiten) sind abhängig von den Vorkenntnissen der Beschäftigten und den zu verwendenden Atemschutzgeräten </a:t>
            </a:r>
            <a:r>
              <a:rPr lang="de-DE" sz="1800" dirty="0">
                <a:sym typeface="Wingdings" panose="05000000000000000000" pitchFamily="2" charset="2"/>
              </a:rPr>
              <a:t> Ausführliche Hinweise hierzu finden Sie im </a:t>
            </a:r>
            <a:r>
              <a:rPr lang="de-DE" sz="1800" dirty="0"/>
              <a:t>DGUV Grundsatz 312-190 Ausbildung, Fortbildung und Unterweisung im Atemschutz.</a:t>
            </a:r>
          </a:p>
          <a:p>
            <a:pPr marL="0" indent="0">
              <a:buNone/>
            </a:pPr>
            <a:endParaRPr lang="de-DE" sz="800" dirty="0"/>
          </a:p>
          <a:p>
            <a:pPr marL="0" indent="0">
              <a:buNone/>
            </a:pPr>
            <a:r>
              <a:rPr lang="de-DE" b="1" dirty="0"/>
              <a:t>Generelle Anforderungen an Atemschutz tragende Personen</a:t>
            </a:r>
          </a:p>
          <a:p>
            <a:r>
              <a:rPr lang="de-DE" sz="1800" dirty="0"/>
              <a:t>Angemessene geistige und charakterliche Eignung</a:t>
            </a:r>
          </a:p>
          <a:p>
            <a:r>
              <a:rPr lang="de-DE" sz="1800" dirty="0"/>
              <a:t>Körperliche Eignung (G 26 1-3)</a:t>
            </a:r>
          </a:p>
          <a:p>
            <a:r>
              <a:rPr lang="de-DE" sz="1800" dirty="0"/>
              <a:t>Bei Rettungsaufgabe: Eignungsuntersuchung und Ersthelfer-Ausbildung</a:t>
            </a:r>
          </a:p>
          <a:p>
            <a:pPr>
              <a:buFont typeface="Wingdings" panose="05000000000000000000" pitchFamily="2" charset="2"/>
              <a:buChar char="è"/>
            </a:pPr>
            <a:endParaRPr lang="de-DE" b="1" dirty="0"/>
          </a:p>
          <a:p>
            <a:pPr>
              <a:buFont typeface="Wingdings" panose="05000000000000000000" pitchFamily="2" charset="2"/>
              <a:buChar char="è"/>
            </a:pPr>
            <a:endParaRPr lang="de-DE" b="1" dirty="0"/>
          </a:p>
        </p:txBody>
      </p:sp>
    </p:spTree>
    <p:extLst>
      <p:ext uri="{BB962C8B-B14F-4D97-AF65-F5344CB8AC3E}">
        <p14:creationId xmlns:p14="http://schemas.microsoft.com/office/powerpoint/2010/main" val="2186390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E892A7-CA79-0E0D-C553-FF9DF0AA67C7}"/>
              </a:ext>
            </a:extLst>
          </p:cNvPr>
          <p:cNvSpPr>
            <a:spLocks noGrp="1"/>
          </p:cNvSpPr>
          <p:nvPr>
            <p:ph type="title"/>
          </p:nvPr>
        </p:nvSpPr>
        <p:spPr/>
        <p:txBody>
          <a:bodyPr/>
          <a:lstStyle/>
          <a:p>
            <a:r>
              <a:rPr lang="de-DE" dirty="0">
                <a:solidFill>
                  <a:schemeClr val="accent5"/>
                </a:solidFill>
              </a:rPr>
              <a:t>Exkurs: </a:t>
            </a:r>
            <a:r>
              <a:rPr lang="de-DE" dirty="0"/>
              <a:t>Atemschutzgeräte IV</a:t>
            </a:r>
            <a:br>
              <a:rPr lang="de-DE" dirty="0"/>
            </a:br>
            <a:r>
              <a:rPr lang="de-DE" altLang="de-DE" sz="2000" dirty="0">
                <a:solidFill>
                  <a:schemeClr val="accent2"/>
                </a:solidFill>
              </a:rPr>
              <a:t>TRGS 529, Nr. 5 und DGUV 112/190</a:t>
            </a:r>
            <a:r>
              <a:rPr lang="de-DE" sz="2000" dirty="0">
                <a:solidFill>
                  <a:schemeClr val="accent2"/>
                </a:solidFill>
              </a:rPr>
              <a:t> </a:t>
            </a:r>
            <a:endParaRPr lang="de-DE" sz="2000" dirty="0"/>
          </a:p>
        </p:txBody>
      </p:sp>
      <p:sp>
        <p:nvSpPr>
          <p:cNvPr id="3" name="Datumsplatzhalter 2">
            <a:extLst>
              <a:ext uri="{FF2B5EF4-FFF2-40B4-BE49-F238E27FC236}">
                <a16:creationId xmlns:a16="http://schemas.microsoft.com/office/drawing/2014/main" id="{1C94F664-2A53-5671-416A-750FD12E9BF6}"/>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036B5DCB-D9DA-D0E0-44F3-6CAF125C6514}"/>
              </a:ext>
            </a:extLst>
          </p:cNvPr>
          <p:cNvSpPr>
            <a:spLocks noGrp="1"/>
          </p:cNvSpPr>
          <p:nvPr>
            <p:ph type="sldNum" sz="quarter" idx="12"/>
          </p:nvPr>
        </p:nvSpPr>
        <p:spPr/>
        <p:txBody>
          <a:bodyPr/>
          <a:lstStyle/>
          <a:p>
            <a:fld id="{D42DA815-CE49-4499-B3BB-5F7C969A1704}" type="slidenum">
              <a:rPr lang="de-DE" smtClean="0"/>
              <a:pPr/>
              <a:t>13</a:t>
            </a:fld>
            <a:endParaRPr lang="de-DE" dirty="0"/>
          </a:p>
        </p:txBody>
      </p:sp>
      <p:sp>
        <p:nvSpPr>
          <p:cNvPr id="5" name="Textplatzhalter 4">
            <a:extLst>
              <a:ext uri="{FF2B5EF4-FFF2-40B4-BE49-F238E27FC236}">
                <a16:creationId xmlns:a16="http://schemas.microsoft.com/office/drawing/2014/main" id="{3C356D1D-C8AC-6D1F-7E6A-8171974CD5C2}"/>
              </a:ext>
            </a:extLst>
          </p:cNvPr>
          <p:cNvSpPr>
            <a:spLocks noGrp="1"/>
          </p:cNvSpPr>
          <p:nvPr>
            <p:ph type="body" sz="quarter" idx="13"/>
          </p:nvPr>
        </p:nvSpPr>
        <p:spPr/>
        <p:txBody>
          <a:bodyPr/>
          <a:lstStyle/>
          <a:p>
            <a:pPr marL="0" indent="0">
              <a:buNone/>
            </a:pPr>
            <a:r>
              <a:rPr lang="de-DE" b="1" dirty="0"/>
              <a:t>Arbeitsmedizinische Vorsorge</a:t>
            </a:r>
          </a:p>
          <a:p>
            <a:r>
              <a:rPr lang="de-DE" sz="1800" dirty="0">
                <a:solidFill>
                  <a:schemeClr val="accent5"/>
                </a:solidFill>
                <a:ea typeface="Calibri" panose="020F0502020204030204" pitchFamily="34" charset="0"/>
              </a:rPr>
              <a:t>Pflichtvorsorge</a:t>
            </a:r>
            <a:r>
              <a:rPr lang="de-DE" sz="1800" dirty="0">
                <a:solidFill>
                  <a:schemeClr val="accent5"/>
                </a:solidFill>
              </a:rPr>
              <a:t> </a:t>
            </a:r>
            <a:r>
              <a:rPr lang="de-DE" sz="1800" dirty="0">
                <a:solidFill>
                  <a:schemeClr val="accent1"/>
                </a:solidFill>
                <a:ea typeface="Calibri" panose="020F0502020204030204" pitchFamily="34" charset="0"/>
              </a:rPr>
              <a:t>bei </a:t>
            </a:r>
            <a:r>
              <a:rPr lang="de-DE" sz="1800" u="sng" dirty="0">
                <a:solidFill>
                  <a:schemeClr val="accent5"/>
                </a:solidFill>
                <a:ea typeface="Calibri" panose="020F0502020204030204" pitchFamily="34" charset="0"/>
              </a:rPr>
              <a:t>Tätigkeiten, die das Tragen von Atemschutzgeräten der Gruppen 2 und 3 erfordern </a:t>
            </a:r>
            <a:r>
              <a:rPr lang="de-DE" sz="1800" dirty="0">
                <a:solidFill>
                  <a:schemeClr val="accent1"/>
                </a:solidFill>
                <a:ea typeface="Calibri" panose="020F0502020204030204" pitchFamily="34" charset="0"/>
              </a:rPr>
              <a:t>(Anhang Teil 4 Absatz 1 Nummer 1 ArbMedVV; AMR 14.2 – Einteilung von Atemschutzgeräten in Gruppen)</a:t>
            </a:r>
            <a:endParaRPr lang="de-DE" sz="1800" dirty="0"/>
          </a:p>
          <a:p>
            <a:r>
              <a:rPr lang="de-DE" sz="1800" dirty="0">
                <a:solidFill>
                  <a:schemeClr val="accent5"/>
                </a:solidFill>
                <a:ea typeface="Calibri" panose="020F0502020204030204" pitchFamily="34" charset="0"/>
              </a:rPr>
              <a:t>Angebotsvorsorge</a:t>
            </a:r>
            <a:r>
              <a:rPr lang="de-DE" sz="1800" dirty="0">
                <a:solidFill>
                  <a:schemeClr val="accent1"/>
                </a:solidFill>
                <a:ea typeface="Calibri" panose="020F0502020204030204" pitchFamily="34" charset="0"/>
              </a:rPr>
              <a:t> bei </a:t>
            </a:r>
            <a:r>
              <a:rPr lang="de-DE" sz="1800" u="sng" dirty="0">
                <a:solidFill>
                  <a:schemeClr val="accent5"/>
                </a:solidFill>
                <a:ea typeface="Calibri" panose="020F0502020204030204" pitchFamily="34" charset="0"/>
              </a:rPr>
              <a:t>Tätigkeiten, die das Tragen von Atemschutzgeräten der Gruppe 1 erfordern</a:t>
            </a:r>
            <a:r>
              <a:rPr lang="de-DE" sz="1800" dirty="0">
                <a:solidFill>
                  <a:schemeClr val="accent5"/>
                </a:solidFill>
                <a:ea typeface="Calibri" panose="020F0502020204030204" pitchFamily="34" charset="0"/>
              </a:rPr>
              <a:t> </a:t>
            </a:r>
            <a:r>
              <a:rPr lang="de-DE" sz="1800" dirty="0">
                <a:solidFill>
                  <a:schemeClr val="accent1"/>
                </a:solidFill>
                <a:ea typeface="Calibri" panose="020F0502020204030204" pitchFamily="34" charset="0"/>
              </a:rPr>
              <a:t>(Anhang Teil 4 Absatz 2 Nummer 2 ArbMedVV; AMR 14.2 – Einteilung von Atemschutzgeräten in Gruppen)</a:t>
            </a:r>
            <a:endParaRPr lang="de-DE" sz="1800" dirty="0"/>
          </a:p>
          <a:p>
            <a:pPr marL="0" indent="0">
              <a:buNone/>
            </a:pPr>
            <a:endParaRPr lang="de-DE" dirty="0"/>
          </a:p>
          <a:p>
            <a:pPr marL="0" indent="0">
              <a:buNone/>
            </a:pPr>
            <a:r>
              <a:rPr lang="de-DE" b="1" dirty="0"/>
              <a:t>Gebrauchsdauerbegrenzungen / Tragezeiten beachten</a:t>
            </a:r>
          </a:p>
          <a:p>
            <a:pPr marL="0" indent="0">
              <a:buNone/>
            </a:pPr>
            <a:r>
              <a:rPr lang="de-DE" sz="1800" dirty="0"/>
              <a:t>Je  nach Gerätetyp sind unbedingt die Gebrauchsdauerbegrenzungen zu beachten. Sie sollen eine Überbeanspruchung der atemschutzgerättragenden Person vermeiden. Sie gelten für Arbeitseinsätze nach Betriebsanweisung, nicht aber für Einsätze in Notfällen, z.B. Rettung von Menschen, Brandbekämpfung, Beseitigung von Gasaustritten sowie bei Flucht oder Selbstrettung. </a:t>
            </a:r>
            <a:endParaRPr lang="de-DE" sz="1800" b="1" dirty="0"/>
          </a:p>
        </p:txBody>
      </p:sp>
    </p:spTree>
    <p:extLst>
      <p:ext uri="{BB962C8B-B14F-4D97-AF65-F5344CB8AC3E}">
        <p14:creationId xmlns:p14="http://schemas.microsoft.com/office/powerpoint/2010/main" val="2149636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29402E1-F7BE-19A1-F31F-5A0A1FAA30E9}"/>
              </a:ext>
            </a:extLst>
          </p:cNvPr>
          <p:cNvPicPr>
            <a:picLocks noChangeAspect="1"/>
          </p:cNvPicPr>
          <p:nvPr/>
        </p:nvPicPr>
        <p:blipFill>
          <a:blip r:embed="rId2"/>
          <a:stretch>
            <a:fillRect/>
          </a:stretch>
        </p:blipFill>
        <p:spPr>
          <a:xfrm>
            <a:off x="6744072" y="1282020"/>
            <a:ext cx="5328592" cy="5083285"/>
          </a:xfrm>
          <a:prstGeom prst="rect">
            <a:avLst/>
          </a:prstGeom>
        </p:spPr>
      </p:pic>
      <p:sp>
        <p:nvSpPr>
          <p:cNvPr id="2" name="Titel 1">
            <a:extLst>
              <a:ext uri="{FF2B5EF4-FFF2-40B4-BE49-F238E27FC236}">
                <a16:creationId xmlns:a16="http://schemas.microsoft.com/office/drawing/2014/main" id="{BEB82BF7-0F65-E741-E205-97ABBA82DC8E}"/>
              </a:ext>
            </a:extLst>
          </p:cNvPr>
          <p:cNvSpPr>
            <a:spLocks noGrp="1"/>
          </p:cNvSpPr>
          <p:nvPr>
            <p:ph type="title"/>
          </p:nvPr>
        </p:nvSpPr>
        <p:spPr/>
        <p:txBody>
          <a:bodyPr/>
          <a:lstStyle/>
          <a:p>
            <a:r>
              <a:rPr lang="de-DE" dirty="0">
                <a:solidFill>
                  <a:schemeClr val="accent5"/>
                </a:solidFill>
              </a:rPr>
              <a:t>Exkurs: </a:t>
            </a:r>
            <a:r>
              <a:rPr lang="de-DE" dirty="0"/>
              <a:t>Atemschutzgeräte V</a:t>
            </a:r>
            <a:br>
              <a:rPr lang="de-DE" dirty="0"/>
            </a:br>
            <a:r>
              <a:rPr lang="de-DE" sz="2000" dirty="0">
                <a:solidFill>
                  <a:schemeClr val="accent2"/>
                </a:solidFill>
              </a:rPr>
              <a:t>TRGS 529 Nr. 4.3 und </a:t>
            </a:r>
            <a:r>
              <a:rPr lang="de-DE" altLang="de-DE" sz="2000" dirty="0">
                <a:solidFill>
                  <a:schemeClr val="accent2"/>
                </a:solidFill>
              </a:rPr>
              <a:t>DGUV 112/190</a:t>
            </a:r>
            <a:endParaRPr lang="de-DE" sz="2000" dirty="0"/>
          </a:p>
        </p:txBody>
      </p:sp>
      <p:sp>
        <p:nvSpPr>
          <p:cNvPr id="3" name="Datumsplatzhalter 2">
            <a:extLst>
              <a:ext uri="{FF2B5EF4-FFF2-40B4-BE49-F238E27FC236}">
                <a16:creationId xmlns:a16="http://schemas.microsoft.com/office/drawing/2014/main" id="{D2D0B59D-00FB-78D0-2351-E12307D1CA47}"/>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4E4B011F-77FA-9F07-50A1-482676F3A252}"/>
              </a:ext>
            </a:extLst>
          </p:cNvPr>
          <p:cNvSpPr>
            <a:spLocks noGrp="1"/>
          </p:cNvSpPr>
          <p:nvPr>
            <p:ph type="sldNum" sz="quarter" idx="12"/>
          </p:nvPr>
        </p:nvSpPr>
        <p:spPr/>
        <p:txBody>
          <a:bodyPr/>
          <a:lstStyle/>
          <a:p>
            <a:fld id="{D42DA815-CE49-4499-B3BB-5F7C969A1704}" type="slidenum">
              <a:rPr lang="de-DE" smtClean="0"/>
              <a:pPr/>
              <a:t>14</a:t>
            </a:fld>
            <a:endParaRPr lang="de-DE" dirty="0"/>
          </a:p>
        </p:txBody>
      </p:sp>
      <p:sp>
        <p:nvSpPr>
          <p:cNvPr id="5" name="Textplatzhalter 4">
            <a:extLst>
              <a:ext uri="{FF2B5EF4-FFF2-40B4-BE49-F238E27FC236}">
                <a16:creationId xmlns:a16="http://schemas.microsoft.com/office/drawing/2014/main" id="{434370DC-CBA2-45F4-E0C1-131466451100}"/>
              </a:ext>
            </a:extLst>
          </p:cNvPr>
          <p:cNvSpPr>
            <a:spLocks noGrp="1"/>
          </p:cNvSpPr>
          <p:nvPr>
            <p:ph type="body" sz="quarter" idx="13"/>
          </p:nvPr>
        </p:nvSpPr>
        <p:spPr>
          <a:xfrm>
            <a:off x="529169" y="1556792"/>
            <a:ext cx="6214903" cy="4680520"/>
          </a:xfrm>
        </p:spPr>
        <p:txBody>
          <a:bodyPr/>
          <a:lstStyle/>
          <a:p>
            <a:pPr marL="0" indent="0">
              <a:buNone/>
              <a:tabLst>
                <a:tab pos="266700" algn="l"/>
              </a:tabLst>
              <a:defRPr/>
            </a:pPr>
            <a:r>
              <a:rPr lang="de-DE" altLang="de-DE" sz="1800" b="1" dirty="0">
                <a:sym typeface="Wingdings" panose="05000000000000000000" pitchFamily="2" charset="2"/>
              </a:rPr>
              <a:t>Lagerung </a:t>
            </a:r>
          </a:p>
          <a:p>
            <a:pPr marL="185738" lvl="1" indent="-185738">
              <a:buClr>
                <a:srgbClr val="007FAC"/>
              </a:buClr>
              <a:buFont typeface="Arial" pitchFamily="34" charset="0"/>
              <a:buChar char="•"/>
              <a:tabLst>
                <a:tab pos="185738" algn="l"/>
              </a:tabLst>
              <a:defRPr/>
            </a:pPr>
            <a:r>
              <a:rPr lang="de-DE" sz="1800" dirty="0">
                <a:solidFill>
                  <a:srgbClr val="0082B0"/>
                </a:solidFill>
                <a:latin typeface="Arial"/>
              </a:rPr>
              <a:t>Schutz vor </a:t>
            </a:r>
            <a:r>
              <a:rPr lang="de-DE" sz="1800" dirty="0">
                <a:latin typeface="Arial"/>
              </a:rPr>
              <a:t>schädlichen Einwirkungen</a:t>
            </a:r>
            <a:r>
              <a:rPr lang="de-DE" sz="1800" dirty="0">
                <a:solidFill>
                  <a:srgbClr val="0082B0"/>
                </a:solidFill>
                <a:latin typeface="Arial"/>
              </a:rPr>
              <a:t>, z.B. Staub, Feuchtigkeit, Wärme, Kälte, Sonnenlicht sowie Gefahrstoffe</a:t>
            </a:r>
          </a:p>
          <a:p>
            <a:pPr marL="185738" lvl="1" indent="-185738">
              <a:buClr>
                <a:srgbClr val="007FAC"/>
              </a:buClr>
              <a:buFont typeface="Arial" pitchFamily="34" charset="0"/>
              <a:buChar char="•"/>
              <a:tabLst>
                <a:tab pos="185738" algn="l"/>
              </a:tabLst>
              <a:defRPr/>
            </a:pPr>
            <a:r>
              <a:rPr lang="de-DE" sz="1800" dirty="0">
                <a:latin typeface="Arial"/>
              </a:rPr>
              <a:t>Lagerfristen</a:t>
            </a:r>
          </a:p>
          <a:p>
            <a:pPr marL="185738" lvl="1" indent="-185738">
              <a:buClr>
                <a:srgbClr val="007FAC"/>
              </a:buClr>
              <a:buFont typeface="Arial" pitchFamily="34" charset="0"/>
              <a:buChar char="•"/>
              <a:tabLst>
                <a:tab pos="185738" algn="l"/>
              </a:tabLst>
              <a:defRPr/>
            </a:pPr>
            <a:endParaRPr lang="de-DE" sz="800" dirty="0"/>
          </a:p>
          <a:p>
            <a:pPr marL="0" indent="0">
              <a:buNone/>
            </a:pPr>
            <a:r>
              <a:rPr lang="de-DE" sz="1800" b="1" dirty="0"/>
              <a:t>Wartung, Prüfung und Instandhaltung </a:t>
            </a:r>
          </a:p>
          <a:p>
            <a:pPr marL="185738" indent="-185738"/>
            <a:r>
              <a:rPr lang="de-DE" sz="1800" dirty="0">
                <a:solidFill>
                  <a:schemeClr val="accent5"/>
                </a:solidFill>
                <a:latin typeface="Arial"/>
              </a:rPr>
              <a:t>Eine befähigte Person muss beauftragt werden</a:t>
            </a:r>
            <a:r>
              <a:rPr lang="de-DE" sz="1800" dirty="0">
                <a:latin typeface="Arial"/>
              </a:rPr>
              <a:t>, welche die internen und externen Wartungen durchführt oder veranlasst</a:t>
            </a:r>
          </a:p>
          <a:p>
            <a:pPr marL="185738" indent="-185738">
              <a:tabLst>
                <a:tab pos="266700" algn="l"/>
              </a:tabLst>
              <a:defRPr/>
            </a:pPr>
            <a:r>
              <a:rPr lang="de-DE" sz="1800" dirty="0">
                <a:latin typeface="Arial"/>
              </a:rPr>
              <a:t>Ein </a:t>
            </a:r>
            <a:r>
              <a:rPr lang="de-DE" sz="1800" dirty="0">
                <a:solidFill>
                  <a:schemeClr val="accent5"/>
                </a:solidFill>
                <a:latin typeface="Arial"/>
              </a:rPr>
              <a:t>Instandhaltungsprogramm</a:t>
            </a:r>
            <a:r>
              <a:rPr lang="de-DE" sz="1800" dirty="0">
                <a:latin typeface="Arial"/>
              </a:rPr>
              <a:t> (Wartungs-, Reparatur- und Ersatzmaßnahmen) muss entsprechend dem Gerätetyp aufgestellt werden</a:t>
            </a:r>
          </a:p>
          <a:p>
            <a:pPr marL="185738" indent="-185738">
              <a:tabLst>
                <a:tab pos="266700" algn="l"/>
              </a:tabLst>
              <a:defRPr/>
            </a:pPr>
            <a:r>
              <a:rPr lang="de-DE" sz="1800" dirty="0">
                <a:latin typeface="Arial"/>
              </a:rPr>
              <a:t>Die </a:t>
            </a:r>
            <a:r>
              <a:rPr lang="de-DE" sz="1800" dirty="0">
                <a:solidFill>
                  <a:schemeClr val="accent5"/>
                </a:solidFill>
                <a:latin typeface="Arial"/>
              </a:rPr>
              <a:t>Instandhaltungs- und Prüffristen </a:t>
            </a:r>
            <a:r>
              <a:rPr lang="de-DE" sz="1800" dirty="0">
                <a:latin typeface="Arial"/>
              </a:rPr>
              <a:t>sind unbedingt einzuhalten (siehe auch Bedienungsanleitungen der Hersteller und DGUV 112/190)</a:t>
            </a:r>
          </a:p>
          <a:p>
            <a:pPr marL="644525" lvl="1" indent="-285750">
              <a:tabLst>
                <a:tab pos="266700" algn="l"/>
              </a:tabLst>
              <a:defRPr/>
            </a:pPr>
            <a:endParaRPr lang="de-DE" sz="1800" dirty="0"/>
          </a:p>
        </p:txBody>
      </p:sp>
      <p:sp>
        <p:nvSpPr>
          <p:cNvPr id="8" name="Textfeld 7">
            <a:extLst>
              <a:ext uri="{FF2B5EF4-FFF2-40B4-BE49-F238E27FC236}">
                <a16:creationId xmlns:a16="http://schemas.microsoft.com/office/drawing/2014/main" id="{6AA2E43E-9228-671A-96D9-EE16F910DA8E}"/>
              </a:ext>
            </a:extLst>
          </p:cNvPr>
          <p:cNvSpPr txBox="1"/>
          <p:nvPr/>
        </p:nvSpPr>
        <p:spPr>
          <a:xfrm>
            <a:off x="8314871" y="6542355"/>
            <a:ext cx="2800126" cy="276999"/>
          </a:xfrm>
          <a:prstGeom prst="rect">
            <a:avLst/>
          </a:prstGeom>
          <a:noFill/>
        </p:spPr>
        <p:txBody>
          <a:bodyPr wrap="none" rtlCol="0">
            <a:spAutoFit/>
          </a:bodyPr>
          <a:lstStyle/>
          <a:p>
            <a:r>
              <a:rPr lang="de-DE" sz="1200" dirty="0">
                <a:solidFill>
                  <a:srgbClr val="0082B0"/>
                </a:solidFill>
                <a:latin typeface="Arial" panose="020B0604020202020204" pitchFamily="34" charset="0"/>
                <a:cs typeface="Arial" panose="020B0604020202020204" pitchFamily="34" charset="0"/>
              </a:rPr>
              <a:t>Quelle:  </a:t>
            </a:r>
            <a:r>
              <a:rPr lang="de-DE" sz="1200" dirty="0">
                <a:latin typeface="Arial" panose="020B0604020202020204" pitchFamily="34" charset="0"/>
                <a:cs typeface="Arial" panose="020B0604020202020204" pitchFamily="34" charset="0"/>
              </a:rPr>
              <a:t>DGUV Regel 112-190 </a:t>
            </a:r>
            <a:r>
              <a:rPr lang="de-DE" sz="1200" dirty="0">
                <a:solidFill>
                  <a:srgbClr val="0082B0"/>
                </a:solidFill>
                <a:latin typeface="Arial" panose="020B0604020202020204" pitchFamily="34" charset="0"/>
                <a:cs typeface="Arial" panose="020B0604020202020204" pitchFamily="34" charset="0"/>
              </a:rPr>
              <a:t>Abb.10 </a:t>
            </a:r>
          </a:p>
        </p:txBody>
      </p:sp>
    </p:spTree>
    <p:extLst>
      <p:ext uri="{BB962C8B-B14F-4D97-AF65-F5344CB8AC3E}">
        <p14:creationId xmlns:p14="http://schemas.microsoft.com/office/powerpoint/2010/main" val="184261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A2477E-2108-733F-6F36-6294694CA698}"/>
              </a:ext>
            </a:extLst>
          </p:cNvPr>
          <p:cNvSpPr>
            <a:spLocks noGrp="1"/>
          </p:cNvSpPr>
          <p:nvPr>
            <p:ph type="title"/>
          </p:nvPr>
        </p:nvSpPr>
        <p:spPr/>
        <p:txBody>
          <a:bodyPr/>
          <a:lstStyle/>
          <a:p>
            <a:r>
              <a:rPr lang="de-DE" dirty="0">
                <a:solidFill>
                  <a:schemeClr val="accent5"/>
                </a:solidFill>
              </a:rPr>
              <a:t>Exkurs: </a:t>
            </a:r>
            <a:r>
              <a:rPr lang="de-DE" dirty="0"/>
              <a:t>Atemschutzgeräte VI</a:t>
            </a:r>
            <a:br>
              <a:rPr lang="de-DE" dirty="0"/>
            </a:br>
            <a:r>
              <a:rPr lang="de-DE" sz="2000" dirty="0">
                <a:solidFill>
                  <a:schemeClr val="accent2"/>
                </a:solidFill>
              </a:rPr>
              <a:t>Beispiel Wartungsfristen Filtergeräte gemäß </a:t>
            </a:r>
            <a:r>
              <a:rPr lang="de-DE" altLang="de-DE" sz="2000" dirty="0">
                <a:solidFill>
                  <a:schemeClr val="accent2"/>
                </a:solidFill>
              </a:rPr>
              <a:t>DGUV 112/190</a:t>
            </a:r>
            <a:endParaRPr lang="de-DE" sz="2000" dirty="0">
              <a:solidFill>
                <a:schemeClr val="accent2"/>
              </a:solidFill>
            </a:endParaRPr>
          </a:p>
        </p:txBody>
      </p:sp>
      <p:sp>
        <p:nvSpPr>
          <p:cNvPr id="3" name="Datumsplatzhalter 2">
            <a:extLst>
              <a:ext uri="{FF2B5EF4-FFF2-40B4-BE49-F238E27FC236}">
                <a16:creationId xmlns:a16="http://schemas.microsoft.com/office/drawing/2014/main" id="{94444E3F-0B11-13EF-2E04-04CAECE8E2A5}"/>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8BC63861-90D1-75FA-5493-0AF0B0D09801}"/>
              </a:ext>
            </a:extLst>
          </p:cNvPr>
          <p:cNvSpPr>
            <a:spLocks noGrp="1"/>
          </p:cNvSpPr>
          <p:nvPr>
            <p:ph type="sldNum" sz="quarter" idx="12"/>
          </p:nvPr>
        </p:nvSpPr>
        <p:spPr/>
        <p:txBody>
          <a:bodyPr/>
          <a:lstStyle/>
          <a:p>
            <a:fld id="{D42DA815-CE49-4499-B3BB-5F7C969A1704}" type="slidenum">
              <a:rPr lang="de-DE" smtClean="0"/>
              <a:pPr/>
              <a:t>15</a:t>
            </a:fld>
            <a:endParaRPr lang="de-DE" dirty="0"/>
          </a:p>
        </p:txBody>
      </p:sp>
      <p:sp>
        <p:nvSpPr>
          <p:cNvPr id="5" name="Textplatzhalter 4">
            <a:extLst>
              <a:ext uri="{FF2B5EF4-FFF2-40B4-BE49-F238E27FC236}">
                <a16:creationId xmlns:a16="http://schemas.microsoft.com/office/drawing/2014/main" id="{64F9AF1D-6570-DECA-8C5B-C4874A4072EA}"/>
              </a:ext>
            </a:extLst>
          </p:cNvPr>
          <p:cNvSpPr>
            <a:spLocks noGrp="1"/>
          </p:cNvSpPr>
          <p:nvPr>
            <p:ph type="body" sz="quarter" idx="13"/>
          </p:nvPr>
        </p:nvSpPr>
        <p:spPr>
          <a:xfrm>
            <a:off x="529169" y="1556792"/>
            <a:ext cx="2878535" cy="4536504"/>
          </a:xfrm>
        </p:spPr>
        <p:txBody>
          <a:bodyPr/>
          <a:lstStyle/>
          <a:p>
            <a:pPr marL="0" indent="0">
              <a:buNone/>
            </a:pPr>
            <a:r>
              <a:rPr lang="de-DE" dirty="0">
                <a:solidFill>
                  <a:schemeClr val="accent5"/>
                </a:solidFill>
              </a:rPr>
              <a:t>Es sind in jedem Fall die für das Gerät vorgesehenen Firsten zu beachten! </a:t>
            </a:r>
          </a:p>
          <a:p>
            <a:pPr marL="0" indent="0">
              <a:buNone/>
            </a:pPr>
            <a:endParaRPr lang="de-DE" dirty="0">
              <a:solidFill>
                <a:schemeClr val="accent5"/>
              </a:solidFill>
            </a:endParaRPr>
          </a:p>
          <a:p>
            <a:pPr marL="0" indent="0">
              <a:buNone/>
            </a:pPr>
            <a:r>
              <a:rPr lang="de-DE" dirty="0">
                <a:solidFill>
                  <a:schemeClr val="accent5"/>
                </a:solidFill>
              </a:rPr>
              <a:t>Dies ist nur ein Beispiel aus der DGUV 112/190 Tabelle 14.</a:t>
            </a:r>
          </a:p>
        </p:txBody>
      </p:sp>
      <p:pic>
        <p:nvPicPr>
          <p:cNvPr id="8" name="Grafik 7">
            <a:extLst>
              <a:ext uri="{FF2B5EF4-FFF2-40B4-BE49-F238E27FC236}">
                <a16:creationId xmlns:a16="http://schemas.microsoft.com/office/drawing/2014/main" id="{565CF9D3-396B-E44B-3D9B-7C82A4A6350C}"/>
              </a:ext>
            </a:extLst>
          </p:cNvPr>
          <p:cNvPicPr>
            <a:picLocks noChangeAspect="1"/>
          </p:cNvPicPr>
          <p:nvPr/>
        </p:nvPicPr>
        <p:blipFill>
          <a:blip r:embed="rId2"/>
          <a:srcRect l="38187" t="26925" r="25786" b="30221"/>
          <a:stretch>
            <a:fillRect/>
          </a:stretch>
        </p:blipFill>
        <p:spPr>
          <a:xfrm>
            <a:off x="3815856" y="1375518"/>
            <a:ext cx="7871089" cy="5032336"/>
          </a:xfrm>
          <a:prstGeom prst="rect">
            <a:avLst/>
          </a:prstGeom>
          <a:ln>
            <a:solidFill>
              <a:schemeClr val="accent1"/>
            </a:solidFill>
          </a:ln>
        </p:spPr>
      </p:pic>
    </p:spTree>
    <p:extLst>
      <p:ext uri="{BB962C8B-B14F-4D97-AF65-F5344CB8AC3E}">
        <p14:creationId xmlns:p14="http://schemas.microsoft.com/office/powerpoint/2010/main" val="181873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649059-4739-3CCF-A06A-13857AE92B1D}"/>
              </a:ext>
            </a:extLst>
          </p:cNvPr>
          <p:cNvSpPr>
            <a:spLocks noGrp="1"/>
          </p:cNvSpPr>
          <p:nvPr>
            <p:ph type="title"/>
          </p:nvPr>
        </p:nvSpPr>
        <p:spPr/>
        <p:txBody>
          <a:bodyPr/>
          <a:lstStyle/>
          <a:p>
            <a:r>
              <a:rPr lang="de-DE" dirty="0"/>
              <a:t>Atemschutz/Filtergeräte</a:t>
            </a:r>
            <a:br>
              <a:rPr lang="de-DE" dirty="0"/>
            </a:br>
            <a:r>
              <a:rPr lang="de-DE" sz="2000" dirty="0">
                <a:solidFill>
                  <a:schemeClr val="accent2"/>
                </a:solidFill>
              </a:rPr>
              <a:t>Bausteine der BG Bau</a:t>
            </a:r>
          </a:p>
        </p:txBody>
      </p:sp>
      <p:sp>
        <p:nvSpPr>
          <p:cNvPr id="3" name="Datumsplatzhalter 2">
            <a:extLst>
              <a:ext uri="{FF2B5EF4-FFF2-40B4-BE49-F238E27FC236}">
                <a16:creationId xmlns:a16="http://schemas.microsoft.com/office/drawing/2014/main" id="{82715D5E-3869-43E9-E5B4-737AC79845DA}"/>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8B9CC797-B0BF-CD54-46F2-FADF0B4E26CE}"/>
              </a:ext>
            </a:extLst>
          </p:cNvPr>
          <p:cNvSpPr>
            <a:spLocks noGrp="1"/>
          </p:cNvSpPr>
          <p:nvPr>
            <p:ph type="sldNum" sz="quarter" idx="12"/>
          </p:nvPr>
        </p:nvSpPr>
        <p:spPr/>
        <p:txBody>
          <a:bodyPr/>
          <a:lstStyle/>
          <a:p>
            <a:fld id="{D42DA815-CE49-4499-B3BB-5F7C969A1704}" type="slidenum">
              <a:rPr lang="de-DE" smtClean="0"/>
              <a:pPr/>
              <a:t>16</a:t>
            </a:fld>
            <a:endParaRPr lang="de-DE" dirty="0"/>
          </a:p>
        </p:txBody>
      </p:sp>
      <p:sp>
        <p:nvSpPr>
          <p:cNvPr id="5" name="Textplatzhalter 4">
            <a:extLst>
              <a:ext uri="{FF2B5EF4-FFF2-40B4-BE49-F238E27FC236}">
                <a16:creationId xmlns:a16="http://schemas.microsoft.com/office/drawing/2014/main" id="{4A67725D-F285-290E-4768-7548498F2A14}"/>
              </a:ext>
            </a:extLst>
          </p:cNvPr>
          <p:cNvSpPr>
            <a:spLocks noGrp="1"/>
          </p:cNvSpPr>
          <p:nvPr>
            <p:ph type="body" sz="quarter" idx="13"/>
          </p:nvPr>
        </p:nvSpPr>
        <p:spPr>
          <a:xfrm>
            <a:off x="529169" y="1556792"/>
            <a:ext cx="5566831" cy="4536504"/>
          </a:xfrm>
        </p:spPr>
        <p:txBody>
          <a:bodyPr/>
          <a:lstStyle/>
          <a:p>
            <a:pPr marL="0" indent="0">
              <a:buNone/>
            </a:pPr>
            <a:r>
              <a:rPr lang="de-DE" sz="1800" b="1" dirty="0"/>
              <a:t>Atemschutz Filtergeräte</a:t>
            </a:r>
          </a:p>
          <a:p>
            <a:pPr marL="0" indent="0">
              <a:buNone/>
            </a:pPr>
            <a:r>
              <a:rPr lang="de-DE" sz="1800" dirty="0"/>
              <a:t>Quelle: </a:t>
            </a:r>
            <a:r>
              <a:rPr lang="de-DE" sz="1800" dirty="0">
                <a:hlinkClick r:id="rId2"/>
              </a:rPr>
              <a:t>Atemschutz Filtergeräte </a:t>
            </a:r>
            <a:endParaRPr lang="de-DE" sz="1800" dirty="0"/>
          </a:p>
          <a:p>
            <a:pPr marL="0" indent="0">
              <a:buNone/>
            </a:pPr>
            <a:r>
              <a:rPr lang="de-DE" sz="1800" dirty="0"/>
              <a:t>Baustein - Persönliche Schutzausrüstungen E 603</a:t>
            </a:r>
            <a:br>
              <a:rPr lang="de-DE" sz="1800" dirty="0"/>
            </a:br>
            <a:r>
              <a:rPr lang="de-DE" sz="1800" dirty="0"/>
              <a:t>Stand 07/2021</a:t>
            </a:r>
            <a:br>
              <a:rPr lang="de-DE" sz="1800" dirty="0"/>
            </a:br>
            <a:r>
              <a:rPr lang="de-DE" sz="1800" dirty="0"/>
              <a:t>Herausgeber: BG BAU</a:t>
            </a:r>
          </a:p>
          <a:p>
            <a:pPr marL="0" indent="0">
              <a:buNone/>
            </a:pPr>
            <a:endParaRPr lang="de-DE" sz="1800" dirty="0"/>
          </a:p>
          <a:p>
            <a:pPr marL="0" indent="0">
              <a:buNone/>
            </a:pPr>
            <a:r>
              <a:rPr lang="de-DE" sz="1800" dirty="0"/>
              <a:t>Hier finden Sie weitere Informationen über die richtige Auswahl </a:t>
            </a:r>
            <a:r>
              <a:rPr lang="de-DE" sz="1800"/>
              <a:t>von Atemschutzgeräten:</a:t>
            </a:r>
            <a:endParaRPr lang="de-DE" sz="1800" dirty="0"/>
          </a:p>
          <a:p>
            <a:pPr marL="0" indent="0">
              <a:buNone/>
            </a:pPr>
            <a:r>
              <a:rPr lang="de-DE" sz="1800" dirty="0">
                <a:hlinkClick r:id="rId3"/>
              </a:rPr>
              <a:t>BG RCI Atemschutz-Guide | Start</a:t>
            </a:r>
            <a:endParaRPr lang="de-DE" sz="1800" dirty="0"/>
          </a:p>
          <a:p>
            <a:endParaRPr lang="de-DE" sz="1800" dirty="0"/>
          </a:p>
        </p:txBody>
      </p:sp>
      <p:pic>
        <p:nvPicPr>
          <p:cNvPr id="7" name="Grafik 6">
            <a:extLst>
              <a:ext uri="{FF2B5EF4-FFF2-40B4-BE49-F238E27FC236}">
                <a16:creationId xmlns:a16="http://schemas.microsoft.com/office/drawing/2014/main" id="{048584A5-538F-43D6-7BB8-28EFBF94EF60}"/>
              </a:ext>
            </a:extLst>
          </p:cNvPr>
          <p:cNvPicPr>
            <a:picLocks noChangeAspect="1"/>
          </p:cNvPicPr>
          <p:nvPr/>
        </p:nvPicPr>
        <p:blipFill>
          <a:blip r:embed="rId4"/>
          <a:srcRect l="37006" t="17036" r="35442" b="9344"/>
          <a:stretch>
            <a:fillRect/>
          </a:stretch>
        </p:blipFill>
        <p:spPr>
          <a:xfrm>
            <a:off x="6096000" y="228600"/>
            <a:ext cx="4608512" cy="6618690"/>
          </a:xfrm>
          <a:prstGeom prst="rect">
            <a:avLst/>
          </a:prstGeom>
          <a:ln>
            <a:solidFill>
              <a:schemeClr val="accent1"/>
            </a:solidFill>
          </a:ln>
        </p:spPr>
      </p:pic>
    </p:spTree>
    <p:extLst>
      <p:ext uri="{BB962C8B-B14F-4D97-AF65-F5344CB8AC3E}">
        <p14:creationId xmlns:p14="http://schemas.microsoft.com/office/powerpoint/2010/main" val="1706736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3D506-E874-BAD7-211D-FABACC9D91CD}"/>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7CB74A30-1E69-772D-E063-030874187413}"/>
              </a:ext>
            </a:extLst>
          </p:cNvPr>
          <p:cNvGrpSpPr>
            <a:grpSpLocks/>
          </p:cNvGrpSpPr>
          <p:nvPr/>
        </p:nvGrpSpPr>
        <p:grpSpPr bwMode="auto">
          <a:xfrm>
            <a:off x="1920876" y="2143123"/>
            <a:ext cx="8373133" cy="2928937"/>
            <a:chOff x="357188" y="2786063"/>
            <a:chExt cx="8429625" cy="2928937"/>
          </a:xfrm>
        </p:grpSpPr>
        <p:sp>
          <p:nvSpPr>
            <p:cNvPr id="5" name="Rechteck 4">
              <a:extLst>
                <a:ext uri="{FF2B5EF4-FFF2-40B4-BE49-F238E27FC236}">
                  <a16:creationId xmlns:a16="http://schemas.microsoft.com/office/drawing/2014/main" id="{13415863-BCE7-3B43-5A25-DDF052E458F2}"/>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2C3F6A61-FF55-D721-E3F3-A178E6C45B27}"/>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8A80A607-23FD-7E2A-4E17-DCB4B1E26052}"/>
                </a:ext>
              </a:extLst>
            </p:cNvPr>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PSAgA</a:t>
              </a:r>
              <a:endParaRPr lang="de-DE" altLang="de-DE" sz="800" dirty="0">
                <a:latin typeface="+mj-lt"/>
              </a:endParaRPr>
            </a:p>
          </p:txBody>
        </p:sp>
        <p:pic>
          <p:nvPicPr>
            <p:cNvPr id="17414" name="Picture 8">
              <a:extLst>
                <a:ext uri="{FF2B5EF4-FFF2-40B4-BE49-F238E27FC236}">
                  <a16:creationId xmlns:a16="http://schemas.microsoft.com/office/drawing/2014/main" id="{9050BDCD-B541-0C53-1760-57DAC9DD383B}"/>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11EA78C5-BB44-9A24-8627-88DE59062AF5}"/>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FAB7FCE4-72F7-A402-23DF-EF3941A8F0D2}"/>
              </a:ext>
            </a:extLst>
          </p:cNvPr>
          <p:cNvSpPr>
            <a:spLocks noGrp="1"/>
          </p:cNvSpPr>
          <p:nvPr>
            <p:ph type="sldNum" sz="quarter" idx="11"/>
          </p:nvPr>
        </p:nvSpPr>
        <p:spPr/>
        <p:txBody>
          <a:bodyPr/>
          <a:lstStyle/>
          <a:p>
            <a:pPr>
              <a:defRPr/>
            </a:pPr>
            <a:fld id="{42020CB9-598F-41BD-B058-380FB38EF93E}" type="slidenum">
              <a:rPr lang="de-DE" smtClean="0"/>
              <a:pPr>
                <a:defRPr/>
              </a:pPr>
              <a:t>17</a:t>
            </a:fld>
            <a:endParaRPr lang="de-DE" dirty="0"/>
          </a:p>
        </p:txBody>
      </p:sp>
    </p:spTree>
    <p:extLst>
      <p:ext uri="{BB962C8B-B14F-4D97-AF65-F5344CB8AC3E}">
        <p14:creationId xmlns:p14="http://schemas.microsoft.com/office/powerpoint/2010/main" val="3337335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3C100D-EB2B-3048-73EF-5421F906CF44}"/>
              </a:ext>
            </a:extLst>
          </p:cNvPr>
          <p:cNvSpPr>
            <a:spLocks noGrp="1"/>
          </p:cNvSpPr>
          <p:nvPr>
            <p:ph type="title"/>
          </p:nvPr>
        </p:nvSpPr>
        <p:spPr>
          <a:xfrm>
            <a:off x="529168" y="228600"/>
            <a:ext cx="9599280" cy="1143000"/>
          </a:xfrm>
        </p:spPr>
        <p:txBody>
          <a:bodyPr/>
          <a:lstStyle/>
          <a:p>
            <a:r>
              <a:rPr lang="de-DE" dirty="0"/>
              <a:t>Systeme der PSAgA</a:t>
            </a:r>
            <a:br>
              <a:rPr lang="de-DE" dirty="0"/>
            </a:br>
            <a:r>
              <a:rPr lang="de-DE" sz="2000" dirty="0">
                <a:solidFill>
                  <a:schemeClr val="accent2"/>
                </a:solidFill>
              </a:rPr>
              <a:t>DGUV R 112-198</a:t>
            </a:r>
            <a:endParaRPr lang="de-DE" dirty="0"/>
          </a:p>
        </p:txBody>
      </p:sp>
      <p:sp>
        <p:nvSpPr>
          <p:cNvPr id="3" name="Datumsplatzhalter 2">
            <a:extLst>
              <a:ext uri="{FF2B5EF4-FFF2-40B4-BE49-F238E27FC236}">
                <a16:creationId xmlns:a16="http://schemas.microsoft.com/office/drawing/2014/main" id="{684360F4-3C74-5DAB-D4D3-9F8E0B7247E9}"/>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20FF5DF6-FEDB-263B-9845-7907FD0D86B1}"/>
              </a:ext>
            </a:extLst>
          </p:cNvPr>
          <p:cNvSpPr>
            <a:spLocks noGrp="1"/>
          </p:cNvSpPr>
          <p:nvPr>
            <p:ph type="sldNum" sz="quarter" idx="12"/>
          </p:nvPr>
        </p:nvSpPr>
        <p:spPr/>
        <p:txBody>
          <a:bodyPr/>
          <a:lstStyle/>
          <a:p>
            <a:fld id="{D42DA815-CE49-4499-B3BB-5F7C969A1704}" type="slidenum">
              <a:rPr lang="de-DE" smtClean="0"/>
              <a:pPr/>
              <a:t>18</a:t>
            </a:fld>
            <a:endParaRPr lang="de-DE" dirty="0"/>
          </a:p>
        </p:txBody>
      </p:sp>
      <p:sp>
        <p:nvSpPr>
          <p:cNvPr id="5" name="Textplatzhalter 4">
            <a:extLst>
              <a:ext uri="{FF2B5EF4-FFF2-40B4-BE49-F238E27FC236}">
                <a16:creationId xmlns:a16="http://schemas.microsoft.com/office/drawing/2014/main" id="{AFF8C4FF-628F-F90E-B0D5-0EC4B8200593}"/>
              </a:ext>
            </a:extLst>
          </p:cNvPr>
          <p:cNvSpPr>
            <a:spLocks noGrp="1"/>
          </p:cNvSpPr>
          <p:nvPr>
            <p:ph type="body" sz="quarter" idx="13"/>
          </p:nvPr>
        </p:nvSpPr>
        <p:spPr>
          <a:xfrm>
            <a:off x="529166" y="1556792"/>
            <a:ext cx="5350810" cy="4536504"/>
          </a:xfrm>
        </p:spPr>
        <p:txBody>
          <a:bodyPr/>
          <a:lstStyle/>
          <a:p>
            <a:r>
              <a:rPr lang="de-DE" sz="1800" dirty="0"/>
              <a:t>Welches System für den Einzelfall erforderlich ist, muss </a:t>
            </a:r>
            <a:r>
              <a:rPr lang="de-DE" sz="1800" dirty="0">
                <a:solidFill>
                  <a:schemeClr val="accent5"/>
                </a:solidFill>
              </a:rPr>
              <a:t>tätigkeits- und arbeitsplatzbezogen</a:t>
            </a:r>
            <a:r>
              <a:rPr lang="de-DE" sz="1800" dirty="0"/>
              <a:t> in einer </a:t>
            </a:r>
            <a:r>
              <a:rPr lang="de-DE" sz="1800" dirty="0">
                <a:solidFill>
                  <a:schemeClr val="accent5"/>
                </a:solidFill>
              </a:rPr>
              <a:t>Gefährdungsbeurteilung</a:t>
            </a:r>
            <a:r>
              <a:rPr lang="de-DE" sz="1800" dirty="0"/>
              <a:t> zur Auswahl und Benutzung der PSAgA ermittelt und dokumentiert werden! </a:t>
            </a:r>
          </a:p>
          <a:p>
            <a:r>
              <a:rPr lang="de-DE" sz="1800" dirty="0"/>
              <a:t>Darüber hinaus sind die </a:t>
            </a:r>
            <a:r>
              <a:rPr lang="de-DE" sz="1800" dirty="0">
                <a:solidFill>
                  <a:schemeClr val="accent5"/>
                </a:solidFill>
              </a:rPr>
              <a:t>Beschäftigten</a:t>
            </a:r>
            <a:r>
              <a:rPr lang="de-DE" sz="1800" dirty="0"/>
              <a:t> vor der Bereitstellung </a:t>
            </a:r>
            <a:r>
              <a:rPr lang="de-DE" sz="1800" dirty="0">
                <a:solidFill>
                  <a:schemeClr val="accent5"/>
                </a:solidFill>
              </a:rPr>
              <a:t>anzuhören</a:t>
            </a:r>
            <a:r>
              <a:rPr lang="de-DE" sz="1800" dirty="0"/>
              <a:t>.</a:t>
            </a:r>
          </a:p>
          <a:p>
            <a:r>
              <a:rPr lang="de-DE" sz="1800" dirty="0"/>
              <a:t>Es ist immer zu berücksichtigen, dass die Person im Falle eines Sturzes von der PSA gegen Absturz aufgefangen wird und </a:t>
            </a:r>
            <a:r>
              <a:rPr lang="de-DE" sz="1800" dirty="0">
                <a:solidFill>
                  <a:schemeClr val="accent5"/>
                </a:solidFill>
              </a:rPr>
              <a:t>unverzüglich gerettet werden muss</a:t>
            </a:r>
            <a:r>
              <a:rPr lang="de-DE" sz="1800" dirty="0"/>
              <a:t>. </a:t>
            </a:r>
          </a:p>
          <a:p>
            <a:endParaRPr lang="de-DE" sz="1400" dirty="0"/>
          </a:p>
          <a:p>
            <a:pPr marL="557213" indent="-285750">
              <a:buFont typeface="Wingdings" panose="05000000000000000000" pitchFamily="2" charset="2"/>
              <a:buChar char="è"/>
            </a:pPr>
            <a:r>
              <a:rPr lang="de-DE" sz="1800" dirty="0">
                <a:solidFill>
                  <a:schemeClr val="accent5"/>
                </a:solidFill>
              </a:rPr>
              <a:t>Ein bewegungsloses Hängen im Auffanggurt darf nicht länger als ca. 20 Minuten dauern.</a:t>
            </a:r>
          </a:p>
          <a:p>
            <a:pPr marL="557213" indent="-285750">
              <a:buFont typeface="Wingdings" panose="05000000000000000000" pitchFamily="2" charset="2"/>
              <a:buChar char="è"/>
            </a:pPr>
            <a:r>
              <a:rPr lang="de-DE" sz="1800" dirty="0">
                <a:solidFill>
                  <a:schemeClr val="accent5"/>
                </a:solidFill>
              </a:rPr>
              <a:t>Siehe auch Personenrettungskonzept in der DGUV 112-199</a:t>
            </a:r>
          </a:p>
          <a:p>
            <a:pPr marL="557213" indent="-285750">
              <a:buFont typeface="Wingdings" panose="05000000000000000000" pitchFamily="2" charset="2"/>
              <a:buChar char="è"/>
            </a:pPr>
            <a:endParaRPr lang="de-DE" sz="1800" dirty="0">
              <a:solidFill>
                <a:schemeClr val="accent5"/>
              </a:solidFill>
            </a:endParaRPr>
          </a:p>
        </p:txBody>
      </p:sp>
      <p:pic>
        <p:nvPicPr>
          <p:cNvPr id="7" name="Grafik 6">
            <a:extLst>
              <a:ext uri="{FF2B5EF4-FFF2-40B4-BE49-F238E27FC236}">
                <a16:creationId xmlns:a16="http://schemas.microsoft.com/office/drawing/2014/main" id="{79238159-93B8-CB07-D242-6DE86D30CBD7}"/>
              </a:ext>
            </a:extLst>
          </p:cNvPr>
          <p:cNvPicPr>
            <a:picLocks noChangeAspect="1"/>
          </p:cNvPicPr>
          <p:nvPr/>
        </p:nvPicPr>
        <p:blipFill>
          <a:blip r:embed="rId3"/>
          <a:stretch>
            <a:fillRect/>
          </a:stretch>
        </p:blipFill>
        <p:spPr>
          <a:xfrm>
            <a:off x="6114093" y="1317920"/>
            <a:ext cx="5764067" cy="4775376"/>
          </a:xfrm>
          <a:prstGeom prst="rect">
            <a:avLst/>
          </a:prstGeom>
          <a:ln>
            <a:solidFill>
              <a:schemeClr val="accent1"/>
            </a:solidFill>
          </a:ln>
        </p:spPr>
      </p:pic>
      <p:sp>
        <p:nvSpPr>
          <p:cNvPr id="8" name="Textfeld 7">
            <a:extLst>
              <a:ext uri="{FF2B5EF4-FFF2-40B4-BE49-F238E27FC236}">
                <a16:creationId xmlns:a16="http://schemas.microsoft.com/office/drawing/2014/main" id="{16A49224-0EFB-E81B-5C5F-A9920087CBDA}"/>
              </a:ext>
            </a:extLst>
          </p:cNvPr>
          <p:cNvSpPr txBox="1"/>
          <p:nvPr/>
        </p:nvSpPr>
        <p:spPr>
          <a:xfrm>
            <a:off x="8239872" y="6106650"/>
            <a:ext cx="2345514" cy="246221"/>
          </a:xfrm>
          <a:prstGeom prst="rect">
            <a:avLst/>
          </a:prstGeom>
          <a:noFill/>
        </p:spPr>
        <p:txBody>
          <a:bodyPr wrap="none" rtlCol="0">
            <a:spAutoFit/>
          </a:bodyPr>
          <a:lstStyle/>
          <a:p>
            <a:r>
              <a:rPr lang="de-DE" sz="1000" dirty="0">
                <a:solidFill>
                  <a:srgbClr val="0082B0"/>
                </a:solidFill>
                <a:latin typeface="Arial" panose="020B0604020202020204" pitchFamily="34" charset="0"/>
                <a:cs typeface="Arial" panose="020B0604020202020204" pitchFamily="34" charset="0"/>
              </a:rPr>
              <a:t>Quelle Bild</a:t>
            </a:r>
            <a:r>
              <a:rPr lang="de-DE" sz="1000" dirty="0">
                <a:solidFill>
                  <a:schemeClr val="accent1"/>
                </a:solidFill>
                <a:latin typeface="Arial" panose="020B0604020202020204" pitchFamily="34" charset="0"/>
                <a:cs typeface="Arial" panose="020B0604020202020204" pitchFamily="34" charset="0"/>
              </a:rPr>
              <a:t>: DGUV R 112-198,  Abb. 4</a:t>
            </a:r>
          </a:p>
        </p:txBody>
      </p:sp>
    </p:spTree>
    <p:extLst>
      <p:ext uri="{BB962C8B-B14F-4D97-AF65-F5344CB8AC3E}">
        <p14:creationId xmlns:p14="http://schemas.microsoft.com/office/powerpoint/2010/main" val="266955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6A89-1363-B6ED-EEA5-BEDCAE136AE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EBDD09-463B-C24D-9D8D-A9F3BC3C99A6}"/>
              </a:ext>
            </a:extLst>
          </p:cNvPr>
          <p:cNvSpPr>
            <a:spLocks noGrp="1"/>
          </p:cNvSpPr>
          <p:nvPr>
            <p:ph type="title"/>
          </p:nvPr>
        </p:nvSpPr>
        <p:spPr>
          <a:xfrm>
            <a:off x="529168" y="228600"/>
            <a:ext cx="9599280" cy="1143000"/>
          </a:xfrm>
        </p:spPr>
        <p:txBody>
          <a:bodyPr/>
          <a:lstStyle/>
          <a:p>
            <a:r>
              <a:rPr lang="de-DE" dirty="0"/>
              <a:t>Beispiele für PSAgA</a:t>
            </a:r>
            <a:br>
              <a:rPr lang="de-DE" dirty="0"/>
            </a:br>
            <a:r>
              <a:rPr lang="de-DE" sz="2000" dirty="0">
                <a:solidFill>
                  <a:schemeClr val="accent2"/>
                </a:solidFill>
              </a:rPr>
              <a:t>DGUV R 112-198</a:t>
            </a:r>
            <a:endParaRPr lang="de-DE" dirty="0"/>
          </a:p>
        </p:txBody>
      </p:sp>
      <p:sp>
        <p:nvSpPr>
          <p:cNvPr id="3" name="Datumsplatzhalter 2">
            <a:extLst>
              <a:ext uri="{FF2B5EF4-FFF2-40B4-BE49-F238E27FC236}">
                <a16:creationId xmlns:a16="http://schemas.microsoft.com/office/drawing/2014/main" id="{BA16EB10-5639-03A5-B7C4-750A7D3FF667}"/>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E85FB1CA-D4D1-4D19-E65F-730B84CF69EA}"/>
              </a:ext>
            </a:extLst>
          </p:cNvPr>
          <p:cNvSpPr>
            <a:spLocks noGrp="1"/>
          </p:cNvSpPr>
          <p:nvPr>
            <p:ph type="sldNum" sz="quarter" idx="12"/>
          </p:nvPr>
        </p:nvSpPr>
        <p:spPr/>
        <p:txBody>
          <a:bodyPr/>
          <a:lstStyle/>
          <a:p>
            <a:fld id="{D42DA815-CE49-4499-B3BB-5F7C969A1704}" type="slidenum">
              <a:rPr lang="de-DE" smtClean="0"/>
              <a:pPr/>
              <a:t>19</a:t>
            </a:fld>
            <a:endParaRPr lang="de-DE" dirty="0"/>
          </a:p>
        </p:txBody>
      </p:sp>
      <p:sp>
        <p:nvSpPr>
          <p:cNvPr id="5" name="Textplatzhalter 4">
            <a:extLst>
              <a:ext uri="{FF2B5EF4-FFF2-40B4-BE49-F238E27FC236}">
                <a16:creationId xmlns:a16="http://schemas.microsoft.com/office/drawing/2014/main" id="{C5627A2D-EEF9-E8FA-5F5D-0AE370208C7F}"/>
              </a:ext>
            </a:extLst>
          </p:cNvPr>
          <p:cNvSpPr>
            <a:spLocks noGrp="1"/>
          </p:cNvSpPr>
          <p:nvPr>
            <p:ph type="body" sz="quarter" idx="13"/>
          </p:nvPr>
        </p:nvSpPr>
        <p:spPr>
          <a:xfrm>
            <a:off x="529166" y="1556792"/>
            <a:ext cx="11543498" cy="4536504"/>
          </a:xfrm>
        </p:spPr>
        <p:txBody>
          <a:bodyPr/>
          <a:lstStyle/>
          <a:p>
            <a:pPr marL="0" indent="0">
              <a:buNone/>
            </a:pPr>
            <a:r>
              <a:rPr lang="de-DE" sz="1600" dirty="0"/>
              <a:t>	           Auffangsystem			      Rückhaltesystem 	Arbeitsplatzpositionierungssystem</a:t>
            </a:r>
          </a:p>
        </p:txBody>
      </p:sp>
      <p:pic>
        <p:nvPicPr>
          <p:cNvPr id="8" name="Grafik 7">
            <a:extLst>
              <a:ext uri="{FF2B5EF4-FFF2-40B4-BE49-F238E27FC236}">
                <a16:creationId xmlns:a16="http://schemas.microsoft.com/office/drawing/2014/main" id="{7DC0091A-E180-E754-99BF-030694CECDC2}"/>
              </a:ext>
            </a:extLst>
          </p:cNvPr>
          <p:cNvPicPr>
            <a:picLocks noChangeAspect="1"/>
          </p:cNvPicPr>
          <p:nvPr/>
        </p:nvPicPr>
        <p:blipFill>
          <a:blip r:embed="rId2"/>
          <a:stretch>
            <a:fillRect/>
          </a:stretch>
        </p:blipFill>
        <p:spPr>
          <a:xfrm>
            <a:off x="5884501" y="2001395"/>
            <a:ext cx="2659771" cy="4424999"/>
          </a:xfrm>
          <a:prstGeom prst="rect">
            <a:avLst/>
          </a:prstGeom>
          <a:ln>
            <a:solidFill>
              <a:schemeClr val="accent1"/>
            </a:solidFill>
          </a:ln>
        </p:spPr>
      </p:pic>
      <p:pic>
        <p:nvPicPr>
          <p:cNvPr id="10" name="Grafik 9">
            <a:extLst>
              <a:ext uri="{FF2B5EF4-FFF2-40B4-BE49-F238E27FC236}">
                <a16:creationId xmlns:a16="http://schemas.microsoft.com/office/drawing/2014/main" id="{7141B7D7-12A3-ABA1-B2DB-132A59EAAB3A}"/>
              </a:ext>
            </a:extLst>
          </p:cNvPr>
          <p:cNvPicPr>
            <a:picLocks noChangeAspect="1"/>
          </p:cNvPicPr>
          <p:nvPr/>
        </p:nvPicPr>
        <p:blipFill>
          <a:blip r:embed="rId3"/>
          <a:stretch>
            <a:fillRect/>
          </a:stretch>
        </p:blipFill>
        <p:spPr>
          <a:xfrm>
            <a:off x="8904312" y="2001396"/>
            <a:ext cx="3000796" cy="4424766"/>
          </a:xfrm>
          <a:prstGeom prst="rect">
            <a:avLst/>
          </a:prstGeom>
          <a:ln>
            <a:solidFill>
              <a:schemeClr val="accent1"/>
            </a:solidFill>
          </a:ln>
        </p:spPr>
      </p:pic>
      <p:pic>
        <p:nvPicPr>
          <p:cNvPr id="12" name="Grafik 11">
            <a:extLst>
              <a:ext uri="{FF2B5EF4-FFF2-40B4-BE49-F238E27FC236}">
                <a16:creationId xmlns:a16="http://schemas.microsoft.com/office/drawing/2014/main" id="{D9F9D89F-1935-3CAB-87F5-8929675103F3}"/>
              </a:ext>
            </a:extLst>
          </p:cNvPr>
          <p:cNvPicPr>
            <a:picLocks noChangeAspect="1"/>
          </p:cNvPicPr>
          <p:nvPr/>
        </p:nvPicPr>
        <p:blipFill>
          <a:blip r:embed="rId4"/>
          <a:stretch>
            <a:fillRect/>
          </a:stretch>
        </p:blipFill>
        <p:spPr>
          <a:xfrm>
            <a:off x="249946" y="2001395"/>
            <a:ext cx="5201300" cy="4424767"/>
          </a:xfrm>
          <a:prstGeom prst="rect">
            <a:avLst/>
          </a:prstGeom>
          <a:ln>
            <a:solidFill>
              <a:schemeClr val="accent1"/>
            </a:solidFill>
          </a:ln>
        </p:spPr>
      </p:pic>
      <p:sp>
        <p:nvSpPr>
          <p:cNvPr id="13" name="Textfeld 12">
            <a:extLst>
              <a:ext uri="{FF2B5EF4-FFF2-40B4-BE49-F238E27FC236}">
                <a16:creationId xmlns:a16="http://schemas.microsoft.com/office/drawing/2014/main" id="{7EB7DEB9-4EB5-A250-943D-4423DBC27779}"/>
              </a:ext>
            </a:extLst>
          </p:cNvPr>
          <p:cNvSpPr txBox="1"/>
          <p:nvPr/>
        </p:nvSpPr>
        <p:spPr>
          <a:xfrm>
            <a:off x="5239836" y="6506289"/>
            <a:ext cx="3058851" cy="246221"/>
          </a:xfrm>
          <a:prstGeom prst="rect">
            <a:avLst/>
          </a:prstGeom>
          <a:noFill/>
        </p:spPr>
        <p:txBody>
          <a:bodyPr wrap="none" rtlCol="0">
            <a:spAutoFit/>
          </a:bodyPr>
          <a:lstStyle/>
          <a:p>
            <a:r>
              <a:rPr lang="de-DE" sz="1000" dirty="0">
                <a:solidFill>
                  <a:srgbClr val="0082B0"/>
                </a:solidFill>
                <a:latin typeface="Arial" panose="020B0604020202020204" pitchFamily="34" charset="0"/>
                <a:cs typeface="Arial" panose="020B0604020202020204" pitchFamily="34" charset="0"/>
              </a:rPr>
              <a:t>Quelle Bilder</a:t>
            </a:r>
            <a:r>
              <a:rPr lang="de-DE" sz="1000" dirty="0">
                <a:solidFill>
                  <a:schemeClr val="accent1"/>
                </a:solidFill>
                <a:latin typeface="Arial" panose="020B0604020202020204" pitchFamily="34" charset="0"/>
                <a:cs typeface="Arial" panose="020B0604020202020204" pitchFamily="34" charset="0"/>
              </a:rPr>
              <a:t>: DGUV R 112-198, Abb. 9, 17 und 13</a:t>
            </a:r>
          </a:p>
        </p:txBody>
      </p:sp>
    </p:spTree>
    <p:extLst>
      <p:ext uri="{BB962C8B-B14F-4D97-AF65-F5344CB8AC3E}">
        <p14:creationId xmlns:p14="http://schemas.microsoft.com/office/powerpoint/2010/main" val="263801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6" name="Foliennummernplatzhalter 5"/>
          <p:cNvSpPr>
            <a:spLocks noGrp="1"/>
          </p:cNvSpPr>
          <p:nvPr>
            <p:ph type="sldNum" sz="quarter" idx="11"/>
          </p:nvPr>
        </p:nvSpPr>
        <p:spPr/>
        <p:txBody>
          <a:bodyPr/>
          <a:lstStyle/>
          <a:p>
            <a:pPr>
              <a:defRPr/>
            </a:pPr>
            <a:fld id="{12AF9BAD-775A-4C64-ACE3-76CB4F6FA34E}" type="slidenum">
              <a:rPr lang="de-DE" smtClean="0"/>
              <a:pPr>
                <a:defRPr/>
              </a:pPr>
              <a:t>2</a:t>
            </a:fld>
            <a:endParaRPr lang="de-DE" dirty="0"/>
          </a:p>
        </p:txBody>
      </p:sp>
      <p:sp>
        <p:nvSpPr>
          <p:cNvPr id="5" name="Titel 4"/>
          <p:cNvSpPr>
            <a:spLocks noGrp="1"/>
          </p:cNvSpPr>
          <p:nvPr>
            <p:ph type="title"/>
          </p:nvPr>
        </p:nvSpPr>
        <p:spPr>
          <a:xfrm>
            <a:off x="529168" y="228600"/>
            <a:ext cx="10319360" cy="1143000"/>
          </a:xfrm>
        </p:spPr>
        <p:txBody>
          <a:bodyPr/>
          <a:lstStyle/>
          <a:p>
            <a:r>
              <a:rPr lang="de-DE" sz="2800" dirty="0"/>
              <a:t>Agenda</a:t>
            </a:r>
            <a:br>
              <a:rPr lang="de-DE" dirty="0"/>
            </a:br>
            <a:r>
              <a:rPr lang="de-DE" sz="2000" dirty="0">
                <a:solidFill>
                  <a:schemeClr val="accent2"/>
                </a:solidFill>
              </a:rPr>
              <a:t>Arbeitsbekleidung, PSA und Hygiene bei Instandhaltungstätigkeiten</a:t>
            </a:r>
          </a:p>
        </p:txBody>
      </p:sp>
      <p:sp>
        <p:nvSpPr>
          <p:cNvPr id="4" name="Textplatzhalter 3"/>
          <p:cNvSpPr>
            <a:spLocks noGrp="1"/>
          </p:cNvSpPr>
          <p:nvPr>
            <p:ph type="body" sz="quarter" idx="13"/>
          </p:nvPr>
        </p:nvSpPr>
        <p:spPr>
          <a:xfrm>
            <a:off x="529166" y="1484784"/>
            <a:ext cx="11178119" cy="4536504"/>
          </a:xfrm>
        </p:spPr>
        <p:txBody>
          <a:bodyPr/>
          <a:lstStyle/>
          <a:p>
            <a:pPr>
              <a:lnSpc>
                <a:spcPct val="150000"/>
              </a:lnSpc>
              <a:tabLst>
                <a:tab pos="530225" algn="l"/>
              </a:tabLst>
            </a:pPr>
            <a:r>
              <a:rPr lang="de-DE" altLang="de-DE" sz="1800" dirty="0"/>
              <a:t>Arbeitsbekleidung und grundlegende PSA</a:t>
            </a:r>
          </a:p>
          <a:p>
            <a:pPr>
              <a:lnSpc>
                <a:spcPct val="150000"/>
              </a:lnSpc>
              <a:tabLst>
                <a:tab pos="530225" algn="l"/>
              </a:tabLst>
            </a:pPr>
            <a:r>
              <a:rPr lang="de-DE" altLang="de-DE" sz="1800" dirty="0"/>
              <a:t>Atemschutzgeräte</a:t>
            </a:r>
          </a:p>
          <a:p>
            <a:pPr>
              <a:lnSpc>
                <a:spcPct val="150000"/>
              </a:lnSpc>
              <a:tabLst>
                <a:tab pos="530225" algn="l"/>
              </a:tabLst>
            </a:pPr>
            <a:r>
              <a:rPr lang="de-DE" altLang="de-DE" sz="1800" dirty="0"/>
              <a:t>PSA gegen Absturz</a:t>
            </a:r>
          </a:p>
          <a:p>
            <a:pPr>
              <a:lnSpc>
                <a:spcPct val="150000"/>
              </a:lnSpc>
              <a:tabLst>
                <a:tab pos="530225" algn="l"/>
              </a:tabLst>
            </a:pPr>
            <a:r>
              <a:rPr lang="de-DE" altLang="de-DE" sz="1800" dirty="0"/>
              <a:t>Hygiene</a:t>
            </a:r>
          </a:p>
          <a:p>
            <a:pPr>
              <a:lnSpc>
                <a:spcPct val="150000"/>
              </a:lnSpc>
              <a:tabLst>
                <a:tab pos="530225" algn="l"/>
              </a:tabLst>
            </a:pPr>
            <a:endParaRPr lang="de-DE" altLang="de-DE" sz="100" dirty="0"/>
          </a:p>
          <a:p>
            <a:pPr>
              <a:lnSpc>
                <a:spcPct val="150000"/>
              </a:lnSpc>
              <a:tabLst>
                <a:tab pos="530225" algn="l"/>
              </a:tabLst>
            </a:pPr>
            <a:endParaRPr lang="de-DE" altLang="de-DE" sz="600" dirty="0"/>
          </a:p>
          <a:p>
            <a:pPr>
              <a:lnSpc>
                <a:spcPct val="150000"/>
              </a:lnSpc>
              <a:tabLst>
                <a:tab pos="530225" algn="l"/>
              </a:tabLst>
            </a:pPr>
            <a:endParaRPr lang="de-DE" altLang="en-US" dirty="0"/>
          </a:p>
          <a:p>
            <a:pPr>
              <a:lnSpc>
                <a:spcPct val="150000"/>
              </a:lnSpc>
              <a:tabLst>
                <a:tab pos="530225" algn="l"/>
              </a:tabLst>
            </a:pPr>
            <a:endParaRPr lang="de-DE" altLang="en-US" dirty="0"/>
          </a:p>
          <a:p>
            <a:pPr>
              <a:lnSpc>
                <a:spcPct val="150000"/>
              </a:lnSpc>
            </a:pPr>
            <a:endParaRPr lang="de-DE" sz="1000" dirty="0">
              <a:solidFill>
                <a:schemeClr val="bg2">
                  <a:lumMod val="75000"/>
                </a:schemeClr>
              </a:solidFill>
            </a:endParaRPr>
          </a:p>
          <a:p>
            <a:pPr>
              <a:lnSpc>
                <a:spcPct val="150000"/>
              </a:lnSpc>
              <a:buNone/>
            </a:pPr>
            <a:endParaRPr lang="de-DE" dirty="0">
              <a:solidFill>
                <a:schemeClr val="bg2">
                  <a:lumMod val="75000"/>
                </a:schemeClr>
              </a:solidFill>
            </a:endParaRPr>
          </a:p>
          <a:p>
            <a:pPr>
              <a:lnSpc>
                <a:spcPct val="150000"/>
              </a:lnSpc>
            </a:pPr>
            <a:endParaRPr lang="de-DE" dirty="0">
              <a:solidFill>
                <a:schemeClr val="bg2">
                  <a:lumMod val="75000"/>
                </a:schemeClr>
              </a:solidFill>
            </a:endParaRPr>
          </a:p>
        </p:txBody>
      </p:sp>
    </p:spTree>
    <p:extLst>
      <p:ext uri="{BB962C8B-B14F-4D97-AF65-F5344CB8AC3E}">
        <p14:creationId xmlns:p14="http://schemas.microsoft.com/office/powerpoint/2010/main" val="249885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F6ADD5-93B4-A283-84E5-8D5DB994D42C}"/>
              </a:ext>
            </a:extLst>
          </p:cNvPr>
          <p:cNvSpPr>
            <a:spLocks noGrp="1"/>
          </p:cNvSpPr>
          <p:nvPr>
            <p:ph type="title"/>
          </p:nvPr>
        </p:nvSpPr>
        <p:spPr>
          <a:xfrm>
            <a:off x="529168" y="228600"/>
            <a:ext cx="9167232" cy="1143000"/>
          </a:xfrm>
        </p:spPr>
        <p:txBody>
          <a:bodyPr/>
          <a:lstStyle/>
          <a:p>
            <a:r>
              <a:rPr lang="de-DE" dirty="0"/>
              <a:t>Betriebsanweisung und Unterweisung</a:t>
            </a:r>
            <a:br>
              <a:rPr lang="de-DE" dirty="0"/>
            </a:br>
            <a:r>
              <a:rPr lang="de-DE" sz="2000" dirty="0">
                <a:solidFill>
                  <a:schemeClr val="accent2"/>
                </a:solidFill>
              </a:rPr>
              <a:t>DGUV R 112-198</a:t>
            </a:r>
            <a:endParaRPr lang="de-DE" dirty="0"/>
          </a:p>
        </p:txBody>
      </p:sp>
      <p:sp>
        <p:nvSpPr>
          <p:cNvPr id="3" name="Datumsplatzhalter 2">
            <a:extLst>
              <a:ext uri="{FF2B5EF4-FFF2-40B4-BE49-F238E27FC236}">
                <a16:creationId xmlns:a16="http://schemas.microsoft.com/office/drawing/2014/main" id="{C1FC357D-F283-6D64-EA46-B1BC330AC481}"/>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4FA2F609-6193-37DD-776C-AA76C0AFC36D}"/>
              </a:ext>
            </a:extLst>
          </p:cNvPr>
          <p:cNvSpPr>
            <a:spLocks noGrp="1"/>
          </p:cNvSpPr>
          <p:nvPr>
            <p:ph type="sldNum" sz="quarter" idx="12"/>
          </p:nvPr>
        </p:nvSpPr>
        <p:spPr/>
        <p:txBody>
          <a:bodyPr/>
          <a:lstStyle/>
          <a:p>
            <a:fld id="{D42DA815-CE49-4499-B3BB-5F7C969A1704}" type="slidenum">
              <a:rPr lang="de-DE" smtClean="0"/>
              <a:pPr/>
              <a:t>20</a:t>
            </a:fld>
            <a:endParaRPr lang="de-DE" dirty="0"/>
          </a:p>
        </p:txBody>
      </p:sp>
      <p:sp>
        <p:nvSpPr>
          <p:cNvPr id="5" name="Textplatzhalter 4">
            <a:extLst>
              <a:ext uri="{FF2B5EF4-FFF2-40B4-BE49-F238E27FC236}">
                <a16:creationId xmlns:a16="http://schemas.microsoft.com/office/drawing/2014/main" id="{B95E9D25-ACDC-116F-3FD6-9B346E8C9C51}"/>
              </a:ext>
            </a:extLst>
          </p:cNvPr>
          <p:cNvSpPr>
            <a:spLocks noGrp="1"/>
          </p:cNvSpPr>
          <p:nvPr>
            <p:ph type="body" sz="quarter" idx="13"/>
          </p:nvPr>
        </p:nvSpPr>
        <p:spPr>
          <a:xfrm>
            <a:off x="529166" y="1556792"/>
            <a:ext cx="7295026" cy="4536504"/>
          </a:xfrm>
        </p:spPr>
        <p:txBody>
          <a:bodyPr/>
          <a:lstStyle/>
          <a:p>
            <a:pPr marL="0" indent="0">
              <a:buNone/>
            </a:pPr>
            <a:r>
              <a:rPr lang="de-DE" sz="1800" b="1" dirty="0"/>
              <a:t>Betriebsanweisung </a:t>
            </a:r>
          </a:p>
          <a:p>
            <a:pPr marL="0" indent="0">
              <a:buNone/>
            </a:pPr>
            <a:r>
              <a:rPr lang="de-DE" sz="1600" dirty="0"/>
              <a:t>Arbeitgeber haben eine Betriebsanweisung zu erstellen, die alle erforderlichen Angaben für die sichere Benutzung der PSAgA enthält. Dabei sind die Gefahren und Schutzmaßnahmen der Gefährdungsbeurteilung einzubeziehen. Muster siehe Anhang 2 DGUV R 112-198</a:t>
            </a:r>
          </a:p>
          <a:p>
            <a:endParaRPr lang="de-DE" sz="800" dirty="0"/>
          </a:p>
          <a:p>
            <a:pPr marL="0" indent="0">
              <a:buNone/>
            </a:pPr>
            <a:r>
              <a:rPr lang="de-DE" sz="1800" b="1" dirty="0"/>
              <a:t>Unterweisung</a:t>
            </a:r>
            <a:r>
              <a:rPr lang="de-DE" dirty="0"/>
              <a:t> </a:t>
            </a:r>
            <a:r>
              <a:rPr lang="de-DE" dirty="0">
                <a:solidFill>
                  <a:schemeClr val="accent5"/>
                </a:solidFill>
              </a:rPr>
              <a:t>inkl. Übung</a:t>
            </a:r>
          </a:p>
          <a:p>
            <a:r>
              <a:rPr lang="de-DE" sz="1600" dirty="0"/>
              <a:t>Vor der ersten Benutzung und nach Bedarf, mindestens alle 12 Monate</a:t>
            </a:r>
          </a:p>
          <a:p>
            <a:r>
              <a:rPr lang="de-DE" sz="1600" dirty="0"/>
              <a:t>Die Unterweisung muss mindestens umfassen: </a:t>
            </a:r>
          </a:p>
          <a:p>
            <a:pPr lvl="1"/>
            <a:r>
              <a:rPr lang="de-DE" sz="1600" dirty="0">
                <a:solidFill>
                  <a:schemeClr val="accent1"/>
                </a:solidFill>
              </a:rPr>
              <a:t>Besonderen Anforderungen an die Verwendung der jeweiligen Ausrüstung</a:t>
            </a:r>
          </a:p>
          <a:p>
            <a:pPr lvl="1"/>
            <a:r>
              <a:rPr lang="de-DE" sz="1600" dirty="0">
                <a:solidFill>
                  <a:schemeClr val="accent1"/>
                </a:solidFill>
              </a:rPr>
              <a:t>Inhalte der Betriebsanweisung</a:t>
            </a:r>
          </a:p>
          <a:p>
            <a:pPr lvl="1"/>
            <a:r>
              <a:rPr lang="de-DE" sz="1600" dirty="0">
                <a:solidFill>
                  <a:schemeClr val="accent1"/>
                </a:solidFill>
              </a:rPr>
              <a:t>Die bestimmungsgemäße Benutzung unter Berücksichtigung der Gebrauchsanleitung des Herstellers </a:t>
            </a:r>
          </a:p>
          <a:p>
            <a:pPr lvl="1"/>
            <a:r>
              <a:rPr lang="de-DE" sz="1600" dirty="0">
                <a:solidFill>
                  <a:schemeClr val="accent1"/>
                </a:solidFill>
              </a:rPr>
              <a:t>Das richtige Anschlagen </a:t>
            </a:r>
          </a:p>
          <a:p>
            <a:pPr lvl="1"/>
            <a:r>
              <a:rPr lang="de-DE" sz="1600" dirty="0">
                <a:solidFill>
                  <a:schemeClr val="accent1"/>
                </a:solidFill>
              </a:rPr>
              <a:t>Die ordnungsgemäße Aufbewahrung </a:t>
            </a:r>
          </a:p>
          <a:p>
            <a:pPr lvl="1"/>
            <a:r>
              <a:rPr lang="de-DE" sz="1600" dirty="0">
                <a:solidFill>
                  <a:schemeClr val="accent1"/>
                </a:solidFill>
              </a:rPr>
              <a:t>Das Erkennen von Schäden </a:t>
            </a:r>
          </a:p>
          <a:p>
            <a:pPr lvl="1"/>
            <a:r>
              <a:rPr lang="de-DE" sz="1600" dirty="0">
                <a:solidFill>
                  <a:schemeClr val="accent1"/>
                </a:solidFill>
              </a:rPr>
              <a:t>Praxisteil: Durchführung von Übungen gemäß DGUV Grundsatz 312-001</a:t>
            </a:r>
          </a:p>
        </p:txBody>
      </p:sp>
      <p:pic>
        <p:nvPicPr>
          <p:cNvPr id="7" name="Grafik 6">
            <a:extLst>
              <a:ext uri="{FF2B5EF4-FFF2-40B4-BE49-F238E27FC236}">
                <a16:creationId xmlns:a16="http://schemas.microsoft.com/office/drawing/2014/main" id="{085B342A-4663-E625-9CCC-FAE3ECD722A4}"/>
              </a:ext>
            </a:extLst>
          </p:cNvPr>
          <p:cNvPicPr>
            <a:picLocks noChangeAspect="1"/>
          </p:cNvPicPr>
          <p:nvPr/>
        </p:nvPicPr>
        <p:blipFill>
          <a:blip r:embed="rId2"/>
          <a:stretch>
            <a:fillRect/>
          </a:stretch>
        </p:blipFill>
        <p:spPr>
          <a:xfrm>
            <a:off x="7846849" y="1186582"/>
            <a:ext cx="3935998" cy="4915648"/>
          </a:xfrm>
          <a:prstGeom prst="rect">
            <a:avLst/>
          </a:prstGeom>
        </p:spPr>
      </p:pic>
      <p:sp>
        <p:nvSpPr>
          <p:cNvPr id="8" name="Textfeld 7">
            <a:extLst>
              <a:ext uri="{FF2B5EF4-FFF2-40B4-BE49-F238E27FC236}">
                <a16:creationId xmlns:a16="http://schemas.microsoft.com/office/drawing/2014/main" id="{09BBDB81-794A-968E-191D-E90983B487A2}"/>
              </a:ext>
            </a:extLst>
          </p:cNvPr>
          <p:cNvSpPr txBox="1"/>
          <p:nvPr/>
        </p:nvSpPr>
        <p:spPr>
          <a:xfrm>
            <a:off x="8688288" y="6084943"/>
            <a:ext cx="2451312" cy="246221"/>
          </a:xfrm>
          <a:prstGeom prst="rect">
            <a:avLst/>
          </a:prstGeom>
          <a:noFill/>
        </p:spPr>
        <p:txBody>
          <a:bodyPr wrap="none" rtlCol="0">
            <a:spAutoFit/>
          </a:bodyPr>
          <a:lstStyle/>
          <a:p>
            <a:r>
              <a:rPr lang="de-DE" sz="1000" dirty="0">
                <a:solidFill>
                  <a:srgbClr val="0082B0"/>
                </a:solidFill>
                <a:latin typeface="Arial" panose="020B0604020202020204" pitchFamily="34" charset="0"/>
                <a:cs typeface="Arial" panose="020B0604020202020204" pitchFamily="34" charset="0"/>
              </a:rPr>
              <a:t>Quelle Bild</a:t>
            </a:r>
            <a:r>
              <a:rPr lang="de-DE" sz="1000" dirty="0">
                <a:solidFill>
                  <a:schemeClr val="accent1"/>
                </a:solidFill>
                <a:latin typeface="Arial" panose="020B0604020202020204" pitchFamily="34" charset="0"/>
                <a:cs typeface="Arial" panose="020B0604020202020204" pitchFamily="34" charset="0"/>
              </a:rPr>
              <a:t>: DGUV R 112-198 Anhang 1</a:t>
            </a:r>
          </a:p>
        </p:txBody>
      </p:sp>
    </p:spTree>
    <p:extLst>
      <p:ext uri="{BB962C8B-B14F-4D97-AF65-F5344CB8AC3E}">
        <p14:creationId xmlns:p14="http://schemas.microsoft.com/office/powerpoint/2010/main" val="425064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115AB-CB42-ED62-5946-6465DC8E9F4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F94660-095D-6CC7-4F73-0D3E3DE4BC3E}"/>
              </a:ext>
            </a:extLst>
          </p:cNvPr>
          <p:cNvSpPr>
            <a:spLocks noGrp="1"/>
          </p:cNvSpPr>
          <p:nvPr>
            <p:ph type="title"/>
          </p:nvPr>
        </p:nvSpPr>
        <p:spPr>
          <a:xfrm>
            <a:off x="529168" y="228600"/>
            <a:ext cx="9599280" cy="1143000"/>
          </a:xfrm>
        </p:spPr>
        <p:txBody>
          <a:bodyPr/>
          <a:lstStyle/>
          <a:p>
            <a:r>
              <a:rPr lang="de-DE" dirty="0"/>
              <a:t>Anforderungen an PSAgA tragende Personen</a:t>
            </a:r>
            <a:br>
              <a:rPr lang="de-DE" dirty="0"/>
            </a:br>
            <a:r>
              <a:rPr lang="de-DE" sz="2000" dirty="0">
                <a:solidFill>
                  <a:schemeClr val="accent2"/>
                </a:solidFill>
              </a:rPr>
              <a:t>DGUV R 112-198 und DGUV Grundsatz 312-001 </a:t>
            </a:r>
          </a:p>
        </p:txBody>
      </p:sp>
      <p:sp>
        <p:nvSpPr>
          <p:cNvPr id="3" name="Datumsplatzhalter 2">
            <a:extLst>
              <a:ext uri="{FF2B5EF4-FFF2-40B4-BE49-F238E27FC236}">
                <a16:creationId xmlns:a16="http://schemas.microsoft.com/office/drawing/2014/main" id="{91968FF6-2785-6088-B626-1703FCA4EB51}"/>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F559E4F9-A4C0-0A87-E971-C7A5339AAAD4}"/>
              </a:ext>
            </a:extLst>
          </p:cNvPr>
          <p:cNvSpPr>
            <a:spLocks noGrp="1"/>
          </p:cNvSpPr>
          <p:nvPr>
            <p:ph type="sldNum" sz="quarter" idx="12"/>
          </p:nvPr>
        </p:nvSpPr>
        <p:spPr/>
        <p:txBody>
          <a:bodyPr/>
          <a:lstStyle/>
          <a:p>
            <a:fld id="{D42DA815-CE49-4499-B3BB-5F7C969A1704}" type="slidenum">
              <a:rPr lang="de-DE" smtClean="0"/>
              <a:pPr/>
              <a:t>21</a:t>
            </a:fld>
            <a:endParaRPr lang="de-DE" dirty="0"/>
          </a:p>
        </p:txBody>
      </p:sp>
      <p:sp>
        <p:nvSpPr>
          <p:cNvPr id="5" name="Textplatzhalter 4">
            <a:extLst>
              <a:ext uri="{FF2B5EF4-FFF2-40B4-BE49-F238E27FC236}">
                <a16:creationId xmlns:a16="http://schemas.microsoft.com/office/drawing/2014/main" id="{A3882184-55D4-F415-5EFC-699BDED623B4}"/>
              </a:ext>
            </a:extLst>
          </p:cNvPr>
          <p:cNvSpPr>
            <a:spLocks noGrp="1"/>
          </p:cNvSpPr>
          <p:nvPr>
            <p:ph type="body" sz="quarter" idx="13"/>
          </p:nvPr>
        </p:nvSpPr>
        <p:spPr/>
        <p:txBody>
          <a:bodyPr/>
          <a:lstStyle/>
          <a:p>
            <a:pPr marL="0" lvl="1" indent="0">
              <a:buClr>
                <a:srgbClr val="007FAC"/>
              </a:buClr>
              <a:buNone/>
            </a:pPr>
            <a:r>
              <a:rPr lang="de-DE" b="1" dirty="0">
                <a:solidFill>
                  <a:srgbClr val="0082B0"/>
                </a:solidFill>
              </a:rPr>
              <a:t>Grundlegende Anforderungen an PSAgA tragende Personen:</a:t>
            </a:r>
          </a:p>
          <a:p>
            <a:pPr marL="268288" lvl="1" indent="-268288">
              <a:buClr>
                <a:srgbClr val="007FAC"/>
              </a:buClr>
              <a:buFont typeface="Arial" pitchFamily="34" charset="0"/>
              <a:buChar char="•"/>
            </a:pPr>
            <a:r>
              <a:rPr lang="de-DE" dirty="0">
                <a:solidFill>
                  <a:srgbClr val="0082B0"/>
                </a:solidFill>
              </a:rPr>
              <a:t>Für Tätigkeiten mit Absturzgefahr dürfen nur solche Personen eingesetzt werden, die dafür körperlich, geistig und charakterlich geeignet sind, sowie theoretische Kennnisse und praktische Fähigkeiten haben </a:t>
            </a:r>
            <a:r>
              <a:rPr lang="de-DE" dirty="0">
                <a:solidFill>
                  <a:srgbClr val="0082B0"/>
                </a:solidFill>
                <a:sym typeface="Wingdings" panose="05000000000000000000" pitchFamily="2" charset="2"/>
              </a:rPr>
              <a:t> Siehe auch „Unterweisung“ auf der vorangegangenen Folie.</a:t>
            </a:r>
            <a:r>
              <a:rPr lang="de-DE" dirty="0">
                <a:solidFill>
                  <a:srgbClr val="0082B0"/>
                </a:solidFill>
              </a:rPr>
              <a:t> </a:t>
            </a:r>
          </a:p>
          <a:p>
            <a:pPr marL="268288" lvl="1" indent="-268288">
              <a:buClr>
                <a:srgbClr val="007FAC"/>
              </a:buClr>
              <a:buFont typeface="Arial" pitchFamily="34" charset="0"/>
              <a:buChar char="•"/>
            </a:pPr>
            <a:endParaRPr lang="de-DE" sz="1000" dirty="0">
              <a:solidFill>
                <a:srgbClr val="0082B0"/>
              </a:solidFill>
            </a:endParaRPr>
          </a:p>
          <a:p>
            <a:pPr marL="268288" lvl="1" indent="-268288">
              <a:buClr>
                <a:srgbClr val="007FAC"/>
              </a:buClr>
              <a:buFont typeface="Arial" pitchFamily="34" charset="0"/>
              <a:buChar char="•"/>
            </a:pPr>
            <a:r>
              <a:rPr lang="de-DE" dirty="0">
                <a:solidFill>
                  <a:srgbClr val="0082B0"/>
                </a:solidFill>
              </a:rPr>
              <a:t>Beratung durch eine Betriebsärztin oder einen Betriebsarzt ist ausdrücklich empfohlen.</a:t>
            </a:r>
          </a:p>
          <a:p>
            <a:pPr marL="268288" lvl="1" indent="-268288">
              <a:buClr>
                <a:srgbClr val="007FAC"/>
              </a:buClr>
              <a:buFont typeface="Arial" pitchFamily="34" charset="0"/>
              <a:buChar char="•"/>
            </a:pPr>
            <a:endParaRPr lang="de-DE" sz="1000" dirty="0">
              <a:solidFill>
                <a:srgbClr val="0082B0"/>
              </a:solidFill>
            </a:endParaRPr>
          </a:p>
          <a:p>
            <a:pPr marL="268288" lvl="1" indent="-268288">
              <a:buClr>
                <a:srgbClr val="007FAC"/>
              </a:buClr>
              <a:buFont typeface="Arial" pitchFamily="34" charset="0"/>
              <a:buChar char="•"/>
            </a:pPr>
            <a:r>
              <a:rPr lang="de-DE" dirty="0">
                <a:solidFill>
                  <a:srgbClr val="0082B0"/>
                </a:solidFill>
              </a:rPr>
              <a:t>Bei begründetem Anlass kann mit Einverständnis des oder der Beschäftigten durch den Betriebsarzt im Rahmen einer </a:t>
            </a:r>
            <a:r>
              <a:rPr lang="de-DE" dirty="0"/>
              <a:t>Eignungsuntersuchung</a:t>
            </a:r>
            <a:r>
              <a:rPr lang="de-DE" dirty="0">
                <a:solidFill>
                  <a:srgbClr val="0082B0"/>
                </a:solidFill>
              </a:rPr>
              <a:t> festgestellt werden, ob der erforderliche Gesundheitszustand sowie eine ausreichende Leistungsfähigkeit vorhanden sind. Anhaltspunkte für die Eignungsuntersuchung</a:t>
            </a:r>
            <a:r>
              <a:rPr lang="de-DE" dirty="0"/>
              <a:t> </a:t>
            </a:r>
            <a:r>
              <a:rPr lang="de-DE" dirty="0">
                <a:solidFill>
                  <a:srgbClr val="0082B0"/>
                </a:solidFill>
              </a:rPr>
              <a:t>gibt die DGUV Empfehlung zur Eignungsbeurteilung.</a:t>
            </a:r>
            <a:endParaRPr lang="de-DE" dirty="0"/>
          </a:p>
          <a:p>
            <a:pPr marL="268288" lvl="1" indent="-268288">
              <a:buClr>
                <a:srgbClr val="007FAC"/>
              </a:buClr>
              <a:buFont typeface="Arial" pitchFamily="34" charset="0"/>
              <a:buChar char="•"/>
            </a:pPr>
            <a:endParaRPr lang="de-DE" sz="1000" dirty="0"/>
          </a:p>
          <a:p>
            <a:pPr marL="268288" lvl="1" indent="-268288">
              <a:buClr>
                <a:srgbClr val="007FAC"/>
              </a:buClr>
              <a:buFont typeface="Arial" pitchFamily="34" charset="0"/>
              <a:buChar char="•"/>
            </a:pPr>
            <a:r>
              <a:rPr lang="de-DE" dirty="0">
                <a:solidFill>
                  <a:srgbClr val="0082B0"/>
                </a:solidFill>
              </a:rPr>
              <a:t>In bestimmten Fällen hat der Arbeitgeber, auf Grundlage der erstellten Gefährdungsbeurteilung, diese oder eine gleichwertige Untersuchung als </a:t>
            </a:r>
            <a:r>
              <a:rPr lang="de-DE" dirty="0"/>
              <a:t>Tätigkeitsvoraussetzung und damit verpflichtend vorzugeben!</a:t>
            </a:r>
            <a:endParaRPr lang="de-DE" dirty="0">
              <a:solidFill>
                <a:srgbClr val="0082B0"/>
              </a:solidFill>
            </a:endParaRPr>
          </a:p>
          <a:p>
            <a:endParaRPr lang="de-DE" dirty="0"/>
          </a:p>
        </p:txBody>
      </p:sp>
    </p:spTree>
    <p:extLst>
      <p:ext uri="{BB962C8B-B14F-4D97-AF65-F5344CB8AC3E}">
        <p14:creationId xmlns:p14="http://schemas.microsoft.com/office/powerpoint/2010/main" val="74952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63846-AD89-7644-291F-3554A09CB8F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3F62AB1-0FE5-E1DA-C182-0242AF5CD99A}"/>
              </a:ext>
            </a:extLst>
          </p:cNvPr>
          <p:cNvSpPr>
            <a:spLocks noGrp="1"/>
          </p:cNvSpPr>
          <p:nvPr>
            <p:ph type="title"/>
          </p:nvPr>
        </p:nvSpPr>
        <p:spPr>
          <a:xfrm>
            <a:off x="529168" y="228600"/>
            <a:ext cx="9671288" cy="1143000"/>
          </a:xfrm>
        </p:spPr>
        <p:txBody>
          <a:bodyPr/>
          <a:lstStyle/>
          <a:p>
            <a:r>
              <a:rPr lang="de-DE" dirty="0"/>
              <a:t>Erhalt des ordnungsgemäßen Zustands der PSAgA</a:t>
            </a:r>
            <a:br>
              <a:rPr lang="de-DE" dirty="0"/>
            </a:br>
            <a:r>
              <a:rPr lang="de-DE" sz="2000" dirty="0">
                <a:solidFill>
                  <a:schemeClr val="accent2"/>
                </a:solidFill>
              </a:rPr>
              <a:t>DGUV R 112-198</a:t>
            </a:r>
          </a:p>
        </p:txBody>
      </p:sp>
      <p:sp>
        <p:nvSpPr>
          <p:cNvPr id="3" name="Datumsplatzhalter 2">
            <a:extLst>
              <a:ext uri="{FF2B5EF4-FFF2-40B4-BE49-F238E27FC236}">
                <a16:creationId xmlns:a16="http://schemas.microsoft.com/office/drawing/2014/main" id="{B23E7F2E-23B3-CB65-5245-C453BB5C87C5}"/>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762958F2-ACE0-42CA-1DEB-36BE124BA62B}"/>
              </a:ext>
            </a:extLst>
          </p:cNvPr>
          <p:cNvSpPr>
            <a:spLocks noGrp="1"/>
          </p:cNvSpPr>
          <p:nvPr>
            <p:ph type="sldNum" sz="quarter" idx="12"/>
          </p:nvPr>
        </p:nvSpPr>
        <p:spPr/>
        <p:txBody>
          <a:bodyPr/>
          <a:lstStyle/>
          <a:p>
            <a:fld id="{D42DA815-CE49-4499-B3BB-5F7C969A1704}" type="slidenum">
              <a:rPr lang="de-DE" smtClean="0"/>
              <a:pPr/>
              <a:t>22</a:t>
            </a:fld>
            <a:endParaRPr lang="de-DE" dirty="0"/>
          </a:p>
        </p:txBody>
      </p:sp>
      <p:sp>
        <p:nvSpPr>
          <p:cNvPr id="5" name="Textplatzhalter 4">
            <a:extLst>
              <a:ext uri="{FF2B5EF4-FFF2-40B4-BE49-F238E27FC236}">
                <a16:creationId xmlns:a16="http://schemas.microsoft.com/office/drawing/2014/main" id="{935065F7-3BAC-92B1-BD49-A7868FF86649}"/>
              </a:ext>
            </a:extLst>
          </p:cNvPr>
          <p:cNvSpPr>
            <a:spLocks noGrp="1"/>
          </p:cNvSpPr>
          <p:nvPr>
            <p:ph type="body" sz="quarter" idx="13"/>
          </p:nvPr>
        </p:nvSpPr>
        <p:spPr>
          <a:xfrm>
            <a:off x="529168" y="1556792"/>
            <a:ext cx="10391368" cy="4536504"/>
          </a:xfrm>
        </p:spPr>
        <p:txBody>
          <a:bodyPr/>
          <a:lstStyle/>
          <a:p>
            <a:pPr marL="0" indent="0">
              <a:buNone/>
            </a:pPr>
            <a:r>
              <a:rPr lang="de-DE" sz="1800" b="1" dirty="0">
                <a:solidFill>
                  <a:schemeClr val="accent5"/>
                </a:solidFill>
              </a:rPr>
              <a:t>Wartung </a:t>
            </a:r>
            <a:r>
              <a:rPr lang="de-DE" sz="1800" b="1" dirty="0"/>
              <a:t>- Erhaltung der sicheren Funktion durch vorbeugende Maßnahmen</a:t>
            </a:r>
          </a:p>
          <a:p>
            <a:pPr marL="271463" lvl="2" indent="-271463"/>
            <a:r>
              <a:rPr lang="de-DE" sz="1600" dirty="0">
                <a:solidFill>
                  <a:srgbClr val="0082B0"/>
                </a:solidFill>
              </a:rPr>
              <a:t>PSAgA sind nach Bedarf zu reinigen und zu pflegen. Die Angaben des Herstellers zu berücksichtigen.</a:t>
            </a:r>
          </a:p>
          <a:p>
            <a:pPr marL="271463" lvl="2" indent="-271463"/>
            <a:r>
              <a:rPr lang="de-DE" sz="1600" dirty="0">
                <a:solidFill>
                  <a:srgbClr val="0082B0"/>
                </a:solidFill>
              </a:rPr>
              <a:t>PSAgA dürfen bei ihrer Aufbewahrung keinen Einflüssen ausgesetzt werden, die ihre sichere Funktion beeinträchtigen können. Die Angaben des Herstellers sind zu beachten, z.B.</a:t>
            </a:r>
          </a:p>
          <a:p>
            <a:pPr marL="715963" lvl="2" indent="-271463"/>
            <a:r>
              <a:rPr lang="de-DE" sz="1600" dirty="0">
                <a:solidFill>
                  <a:srgbClr val="0082B0"/>
                </a:solidFill>
              </a:rPr>
              <a:t>trockene, nicht zu warme Räume und freihängend </a:t>
            </a:r>
          </a:p>
          <a:p>
            <a:pPr marL="715963" lvl="2" indent="-271463"/>
            <a:r>
              <a:rPr lang="de-DE" sz="1600" dirty="0">
                <a:solidFill>
                  <a:srgbClr val="0082B0"/>
                </a:solidFill>
              </a:rPr>
              <a:t>nicht in der Nähe von Heizungen und nicht mit aggressiven Stoffen, z.B. Säuren, Laugen, Lösemittel, etc.</a:t>
            </a:r>
          </a:p>
          <a:p>
            <a:pPr marL="715963" lvl="2" indent="-271463"/>
            <a:r>
              <a:rPr lang="de-DE" sz="1600" dirty="0">
                <a:solidFill>
                  <a:srgbClr val="0082B0"/>
                </a:solidFill>
              </a:rPr>
              <a:t>möglichst vor direkter Lichteinwirkung und UV-Strahlung zu schützen.</a:t>
            </a:r>
          </a:p>
          <a:p>
            <a:pPr marL="0" lvl="2" indent="0">
              <a:buNone/>
            </a:pPr>
            <a:endParaRPr lang="de-DE" sz="800" dirty="0">
              <a:solidFill>
                <a:srgbClr val="0082B0"/>
              </a:solidFill>
            </a:endParaRPr>
          </a:p>
          <a:p>
            <a:pPr marL="0" lvl="2" indent="0">
              <a:buNone/>
            </a:pPr>
            <a:r>
              <a:rPr lang="de-DE" sz="1800" b="1" dirty="0">
                <a:solidFill>
                  <a:schemeClr val="accent5"/>
                </a:solidFill>
              </a:rPr>
              <a:t>Instandsetzung</a:t>
            </a:r>
            <a:r>
              <a:rPr lang="de-DE" sz="1800" b="1" dirty="0">
                <a:solidFill>
                  <a:srgbClr val="0082B0"/>
                </a:solidFill>
              </a:rPr>
              <a:t> darf nur von einer sachkundigen Person durchgeführt werden</a:t>
            </a:r>
          </a:p>
          <a:p>
            <a:pPr marL="0" lvl="2" indent="0">
              <a:buNone/>
            </a:pPr>
            <a:endParaRPr lang="de-DE" sz="800" b="1" dirty="0">
              <a:solidFill>
                <a:srgbClr val="0082B0"/>
              </a:solidFill>
            </a:endParaRPr>
          </a:p>
          <a:p>
            <a:pPr marL="0" lvl="2" indent="0">
              <a:buNone/>
            </a:pPr>
            <a:r>
              <a:rPr lang="de-DE" sz="1800" b="1" dirty="0">
                <a:solidFill>
                  <a:schemeClr val="accent5"/>
                </a:solidFill>
              </a:rPr>
              <a:t>Prüfungen</a:t>
            </a:r>
            <a:r>
              <a:rPr lang="de-DE" b="1" dirty="0">
                <a:solidFill>
                  <a:srgbClr val="0082B0"/>
                </a:solidFill>
              </a:rPr>
              <a:t> </a:t>
            </a:r>
          </a:p>
          <a:p>
            <a:pPr marL="271463" lvl="2" indent="-271463"/>
            <a:r>
              <a:rPr lang="de-DE" sz="1600" dirty="0">
                <a:solidFill>
                  <a:srgbClr val="0082B0"/>
                </a:solidFill>
              </a:rPr>
              <a:t>Vor jeder Benutzung durch Anwender/Träger: Sichtprüfung auf ordnungsgemäßen Zustand und einwandfreies Funktionieren </a:t>
            </a:r>
          </a:p>
          <a:p>
            <a:pPr marL="271463" lvl="2" indent="-271463"/>
            <a:r>
              <a:rPr lang="de-DE" sz="1600" dirty="0">
                <a:solidFill>
                  <a:srgbClr val="0082B0"/>
                </a:solidFill>
              </a:rPr>
              <a:t>Bedarfsgerecht, aber mind. einmal jährlich: Allgemeine Prüfung auf einwandfreien Zustand durch eine sachkundige Person. Diese Anforderungen erfüllen Personen, die eine Teilnahme an einem Lehrgang nach DGUV Grundsatz 312-906 „Grundlagen zur Qualifizierung von Personen für die sachkundige Überprüfung und Beurteilung von persönlichen Absturzschutzausrüstungen“ erfolgreich abgeschlossen haben.</a:t>
            </a:r>
          </a:p>
        </p:txBody>
      </p:sp>
      <p:sp>
        <p:nvSpPr>
          <p:cNvPr id="6" name="Geschweifte Klammer rechts 5">
            <a:extLst>
              <a:ext uri="{FF2B5EF4-FFF2-40B4-BE49-F238E27FC236}">
                <a16:creationId xmlns:a16="http://schemas.microsoft.com/office/drawing/2014/main" id="{BA7CF04C-D4BE-397C-175C-D2F8688F0793}"/>
              </a:ext>
            </a:extLst>
          </p:cNvPr>
          <p:cNvSpPr/>
          <p:nvPr/>
        </p:nvSpPr>
        <p:spPr bwMode="auto">
          <a:xfrm>
            <a:off x="10920536" y="1556792"/>
            <a:ext cx="432048" cy="4844008"/>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2" name="Textfeld 11">
            <a:extLst>
              <a:ext uri="{FF2B5EF4-FFF2-40B4-BE49-F238E27FC236}">
                <a16:creationId xmlns:a16="http://schemas.microsoft.com/office/drawing/2014/main" id="{8A075E43-0C6B-DF90-6F5C-0E182970CB56}"/>
              </a:ext>
            </a:extLst>
          </p:cNvPr>
          <p:cNvSpPr txBox="1"/>
          <p:nvPr/>
        </p:nvSpPr>
        <p:spPr>
          <a:xfrm rot="16200000">
            <a:off x="9905736" y="3794130"/>
            <a:ext cx="3365024" cy="369332"/>
          </a:xfrm>
          <a:prstGeom prst="rect">
            <a:avLst/>
          </a:prstGeom>
          <a:noFill/>
        </p:spPr>
        <p:txBody>
          <a:bodyPr wrap="none" rtlCol="0">
            <a:spAutoFit/>
          </a:bodyPr>
          <a:lstStyle/>
          <a:p>
            <a:r>
              <a:rPr lang="de-DE" dirty="0">
                <a:solidFill>
                  <a:schemeClr val="accent5"/>
                </a:solidFill>
                <a:latin typeface="Arial" panose="020B0604020202020204" pitchFamily="34" charset="0"/>
                <a:cs typeface="Arial" panose="020B0604020202020204" pitchFamily="34" charset="0"/>
              </a:rPr>
              <a:t>Dokumentation - Prüfprotokolle</a:t>
            </a:r>
          </a:p>
        </p:txBody>
      </p:sp>
    </p:spTree>
    <p:extLst>
      <p:ext uri="{BB962C8B-B14F-4D97-AF65-F5344CB8AC3E}">
        <p14:creationId xmlns:p14="http://schemas.microsoft.com/office/powerpoint/2010/main" val="475736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5653E-DDB0-67AB-A372-243EB8BD54E1}"/>
              </a:ext>
            </a:extLst>
          </p:cNvPr>
          <p:cNvSpPr>
            <a:spLocks noGrp="1"/>
          </p:cNvSpPr>
          <p:nvPr>
            <p:ph type="title"/>
          </p:nvPr>
        </p:nvSpPr>
        <p:spPr/>
        <p:txBody>
          <a:bodyPr/>
          <a:lstStyle/>
          <a:p>
            <a:r>
              <a:rPr lang="de-DE" dirty="0"/>
              <a:t>PSAgA</a:t>
            </a:r>
            <a:br>
              <a:rPr lang="de-DE" dirty="0"/>
            </a:br>
            <a:r>
              <a:rPr lang="de-DE" sz="2000" dirty="0">
                <a:solidFill>
                  <a:schemeClr val="accent2"/>
                </a:solidFill>
              </a:rPr>
              <a:t>Bausteine der BG Bau</a:t>
            </a:r>
          </a:p>
        </p:txBody>
      </p:sp>
      <p:sp>
        <p:nvSpPr>
          <p:cNvPr id="3" name="Datumsplatzhalter 2">
            <a:extLst>
              <a:ext uri="{FF2B5EF4-FFF2-40B4-BE49-F238E27FC236}">
                <a16:creationId xmlns:a16="http://schemas.microsoft.com/office/drawing/2014/main" id="{B4FA26B6-25E7-745A-0EB1-D1FDBE60BDEC}"/>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CF89DF6A-11B8-CD5B-B333-90D93A3B3B4C}"/>
              </a:ext>
            </a:extLst>
          </p:cNvPr>
          <p:cNvSpPr>
            <a:spLocks noGrp="1"/>
          </p:cNvSpPr>
          <p:nvPr>
            <p:ph type="sldNum" sz="quarter" idx="12"/>
          </p:nvPr>
        </p:nvSpPr>
        <p:spPr/>
        <p:txBody>
          <a:bodyPr/>
          <a:lstStyle/>
          <a:p>
            <a:fld id="{D42DA815-CE49-4499-B3BB-5F7C969A1704}" type="slidenum">
              <a:rPr lang="de-DE" smtClean="0"/>
              <a:pPr/>
              <a:t>23</a:t>
            </a:fld>
            <a:endParaRPr lang="de-DE" dirty="0"/>
          </a:p>
        </p:txBody>
      </p:sp>
      <p:sp>
        <p:nvSpPr>
          <p:cNvPr id="5" name="Textplatzhalter 4">
            <a:extLst>
              <a:ext uri="{FF2B5EF4-FFF2-40B4-BE49-F238E27FC236}">
                <a16:creationId xmlns:a16="http://schemas.microsoft.com/office/drawing/2014/main" id="{DCCE497E-464D-B4A9-A229-B0885AA22176}"/>
              </a:ext>
            </a:extLst>
          </p:cNvPr>
          <p:cNvSpPr>
            <a:spLocks noGrp="1"/>
          </p:cNvSpPr>
          <p:nvPr>
            <p:ph type="body" sz="quarter" idx="13"/>
          </p:nvPr>
        </p:nvSpPr>
        <p:spPr/>
        <p:txBody>
          <a:bodyPr/>
          <a:lstStyle/>
          <a:p>
            <a:pPr marL="0" indent="0">
              <a:buNone/>
            </a:pPr>
            <a:r>
              <a:rPr lang="de-DE" sz="1800" b="1" dirty="0"/>
              <a:t>Persönliche Schutzausrüstungen gegen Absturz</a:t>
            </a:r>
          </a:p>
          <a:p>
            <a:pPr marL="0" indent="0">
              <a:buNone/>
            </a:pPr>
            <a:r>
              <a:rPr lang="de-DE" sz="1600" dirty="0"/>
              <a:t>Quelle: </a:t>
            </a:r>
            <a:r>
              <a:rPr lang="de-DE" sz="1600" dirty="0">
                <a:hlinkClick r:id="rId2"/>
              </a:rPr>
              <a:t>Persönliche Schutzausrüstungen gegen Absturz </a:t>
            </a:r>
            <a:endParaRPr lang="de-DE" sz="1600" dirty="0"/>
          </a:p>
          <a:p>
            <a:pPr marL="0" indent="0">
              <a:buNone/>
            </a:pPr>
            <a:r>
              <a:rPr lang="de-DE" sz="1600" dirty="0"/>
              <a:t>Baustein - Persönliche Schutzausrüstungen E 601</a:t>
            </a:r>
            <a:br>
              <a:rPr lang="de-DE" sz="1600" dirty="0"/>
            </a:br>
            <a:r>
              <a:rPr lang="de-DE" sz="1600" dirty="0"/>
              <a:t>Stand 07/2021</a:t>
            </a:r>
            <a:br>
              <a:rPr lang="de-DE" sz="1600" dirty="0"/>
            </a:br>
            <a:r>
              <a:rPr lang="de-DE" sz="1600" dirty="0"/>
              <a:t>Herausgeber: BG BAU</a:t>
            </a:r>
          </a:p>
          <a:p>
            <a:endParaRPr lang="de-DE" sz="1800" dirty="0"/>
          </a:p>
        </p:txBody>
      </p:sp>
      <p:pic>
        <p:nvPicPr>
          <p:cNvPr id="7" name="Grafik 6">
            <a:extLst>
              <a:ext uri="{FF2B5EF4-FFF2-40B4-BE49-F238E27FC236}">
                <a16:creationId xmlns:a16="http://schemas.microsoft.com/office/drawing/2014/main" id="{B8D82AA5-3AA4-7CF1-EA52-68CF7249EA23}"/>
              </a:ext>
            </a:extLst>
          </p:cNvPr>
          <p:cNvPicPr>
            <a:picLocks noChangeAspect="1"/>
          </p:cNvPicPr>
          <p:nvPr/>
        </p:nvPicPr>
        <p:blipFill>
          <a:blip r:embed="rId3"/>
          <a:srcRect l="38187" t="14837" r="35442" b="9344"/>
          <a:stretch>
            <a:fillRect/>
          </a:stretch>
        </p:blipFill>
        <p:spPr>
          <a:xfrm>
            <a:off x="6312024" y="332655"/>
            <a:ext cx="4104456" cy="6342651"/>
          </a:xfrm>
          <a:prstGeom prst="rect">
            <a:avLst/>
          </a:prstGeom>
          <a:ln>
            <a:solidFill>
              <a:schemeClr val="accent1"/>
            </a:solidFill>
          </a:ln>
        </p:spPr>
      </p:pic>
    </p:spTree>
    <p:extLst>
      <p:ext uri="{BB962C8B-B14F-4D97-AF65-F5344CB8AC3E}">
        <p14:creationId xmlns:p14="http://schemas.microsoft.com/office/powerpoint/2010/main" val="343694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a:grpSpLocks/>
          </p:cNvGrpSpPr>
          <p:nvPr/>
        </p:nvGrpSpPr>
        <p:grpSpPr bwMode="auto">
          <a:xfrm>
            <a:off x="1920876" y="2143123"/>
            <a:ext cx="8373133" cy="2928937"/>
            <a:chOff x="357188" y="2786063"/>
            <a:chExt cx="8429625" cy="2928937"/>
          </a:xfrm>
        </p:grpSpPr>
        <p:sp>
          <p:nvSpPr>
            <p:cNvPr id="5" name="Rechteck 4"/>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Hygiene bei Instandhaltungs-tätigkeiten</a:t>
              </a:r>
              <a:endParaRPr lang="de-DE" altLang="de-DE" sz="800" dirty="0">
                <a:latin typeface="+mj-lt"/>
              </a:endParaRPr>
            </a:p>
          </p:txBody>
        </p:sp>
        <p:pic>
          <p:nvPicPr>
            <p:cNvPr id="17414" name="Picture 8"/>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p:cNvSpPr>
            <a:spLocks noGrp="1"/>
          </p:cNvSpPr>
          <p:nvPr>
            <p:ph type="dt" sz="half" idx="10"/>
          </p:nvPr>
        </p:nvSpPr>
        <p:spPr/>
        <p:txBody>
          <a:bodyPr/>
          <a:lstStyle/>
          <a:p>
            <a:pPr>
              <a:defRPr/>
            </a:pPr>
            <a:r>
              <a:rPr lang="de-DE"/>
              <a:t>Schulung 2025/2026</a:t>
            </a:r>
            <a:endParaRPr lang="de-DE" dirty="0"/>
          </a:p>
        </p:txBody>
      </p:sp>
      <p:sp>
        <p:nvSpPr>
          <p:cNvPr id="8" name="Foliennummernplatzhalter 7"/>
          <p:cNvSpPr>
            <a:spLocks noGrp="1"/>
          </p:cNvSpPr>
          <p:nvPr>
            <p:ph type="sldNum" sz="quarter" idx="11"/>
          </p:nvPr>
        </p:nvSpPr>
        <p:spPr/>
        <p:txBody>
          <a:bodyPr/>
          <a:lstStyle/>
          <a:p>
            <a:pPr>
              <a:defRPr/>
            </a:pPr>
            <a:fld id="{42020CB9-598F-41BD-B058-380FB38EF93E}" type="slidenum">
              <a:rPr lang="de-DE" smtClean="0"/>
              <a:pPr>
                <a:defRPr/>
              </a:pPr>
              <a:t>24</a:t>
            </a:fld>
            <a:endParaRPr lang="de-DE" dirty="0"/>
          </a:p>
        </p:txBody>
      </p:sp>
    </p:spTree>
    <p:extLst>
      <p:ext uri="{BB962C8B-B14F-4D97-AF65-F5344CB8AC3E}">
        <p14:creationId xmlns:p14="http://schemas.microsoft.com/office/powerpoint/2010/main" val="2669822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Hygiene</a:t>
            </a:r>
            <a:br>
              <a:rPr lang="de-DE" dirty="0"/>
            </a:br>
            <a:r>
              <a:rPr lang="de-DE" sz="2000" dirty="0">
                <a:solidFill>
                  <a:schemeClr val="accent2"/>
                </a:solidFill>
              </a:rPr>
              <a:t>TRGS 529 Nr. 4.4 </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lgn="r">
              <a:defRPr/>
            </a:pPr>
            <a:fld id="{42020CB9-598F-41BD-B058-380FB38EF93E}" type="slidenum">
              <a:rPr lang="de-DE" smtClean="0"/>
              <a:pPr algn="r">
                <a:defRPr/>
              </a:pPr>
              <a:t>25</a:t>
            </a:fld>
            <a:endParaRPr lang="de-DE" dirty="0"/>
          </a:p>
        </p:txBody>
      </p:sp>
      <p:sp>
        <p:nvSpPr>
          <p:cNvPr id="6" name="Textplatzhalter 5"/>
          <p:cNvSpPr>
            <a:spLocks noGrp="1"/>
          </p:cNvSpPr>
          <p:nvPr>
            <p:ph type="body" sz="quarter" idx="13"/>
          </p:nvPr>
        </p:nvSpPr>
        <p:spPr>
          <a:xfrm>
            <a:off x="431374" y="1509831"/>
            <a:ext cx="3869148" cy="4536504"/>
          </a:xfrm>
        </p:spPr>
        <p:txBody>
          <a:bodyPr/>
          <a:lstStyle/>
          <a:p>
            <a:pPr>
              <a:buNone/>
            </a:pPr>
            <a:endParaRPr lang="de-DE" b="1" dirty="0"/>
          </a:p>
          <a:p>
            <a:pPr>
              <a:buNone/>
            </a:pPr>
            <a:endParaRPr lang="de-DE" b="1" dirty="0"/>
          </a:p>
          <a:p>
            <a:pPr>
              <a:buNone/>
            </a:pPr>
            <a:r>
              <a:rPr lang="de-DE" b="1" dirty="0"/>
              <a:t>Vorgaben an die Hygiene</a:t>
            </a:r>
          </a:p>
          <a:p>
            <a:r>
              <a:rPr lang="de-DE" sz="1800" dirty="0">
                <a:solidFill>
                  <a:schemeClr val="accent5"/>
                </a:solidFill>
              </a:rPr>
              <a:t>Waschgelegenheit</a:t>
            </a:r>
            <a:r>
              <a:rPr lang="de-DE" sz="1800" dirty="0"/>
              <a:t> mit fließendem Wasser</a:t>
            </a:r>
          </a:p>
          <a:p>
            <a:r>
              <a:rPr lang="de-DE" sz="1800" dirty="0"/>
              <a:t>Einrichtungen zum hygienischen </a:t>
            </a:r>
            <a:r>
              <a:rPr lang="de-DE" sz="1800" dirty="0">
                <a:solidFill>
                  <a:schemeClr val="accent5"/>
                </a:solidFill>
              </a:rPr>
              <a:t>Händetrocknen</a:t>
            </a:r>
            <a:r>
              <a:rPr lang="de-DE" sz="1800" dirty="0"/>
              <a:t> </a:t>
            </a:r>
          </a:p>
          <a:p>
            <a:r>
              <a:rPr lang="de-DE" sz="1800" dirty="0"/>
              <a:t>Mittel zum Hautschutz, zur Hautpflege, zur Hautreinigung und Hautdesinfektion (</a:t>
            </a:r>
            <a:r>
              <a:rPr lang="de-DE" sz="1800" dirty="0">
                <a:solidFill>
                  <a:schemeClr val="accent5"/>
                </a:solidFill>
              </a:rPr>
              <a:t>Aushang Hautschutzplan</a:t>
            </a:r>
            <a:r>
              <a:rPr lang="de-DE" sz="1800" dirty="0"/>
              <a:t>)</a:t>
            </a:r>
          </a:p>
          <a:p>
            <a:pPr marL="0" indent="0">
              <a:buNone/>
            </a:pPr>
            <a:r>
              <a:rPr lang="de-DE" sz="1800" dirty="0"/>
              <a:t>	</a:t>
            </a:r>
          </a:p>
        </p:txBody>
      </p:sp>
      <p:sp>
        <p:nvSpPr>
          <p:cNvPr id="9" name="Rechteck 8"/>
          <p:cNvSpPr/>
          <p:nvPr/>
        </p:nvSpPr>
        <p:spPr>
          <a:xfrm>
            <a:off x="6709464" y="6481943"/>
            <a:ext cx="3502900" cy="307777"/>
          </a:xfrm>
          <a:prstGeom prst="rect">
            <a:avLst/>
          </a:prstGeom>
        </p:spPr>
        <p:txBody>
          <a:bodyPr wrap="square">
            <a:spAutoFit/>
          </a:bodyPr>
          <a:lstStyle/>
          <a:p>
            <a:pPr>
              <a:defRPr/>
            </a:pPr>
            <a:r>
              <a:rPr lang="de-DE" sz="1400" dirty="0"/>
              <a:t>Quelle: </a:t>
            </a:r>
            <a:r>
              <a:rPr lang="de-DE" sz="1400" dirty="0">
                <a:hlinkClick r:id="rId2"/>
              </a:rPr>
              <a:t>B34 Broschüre Hautschutz</a:t>
            </a:r>
            <a:r>
              <a:rPr lang="de-DE" sz="1400" dirty="0"/>
              <a:t>, SVLFG </a:t>
            </a:r>
          </a:p>
        </p:txBody>
      </p:sp>
      <p:pic>
        <p:nvPicPr>
          <p:cNvPr id="10" name="Grafik 9">
            <a:extLst>
              <a:ext uri="{FF2B5EF4-FFF2-40B4-BE49-F238E27FC236}">
                <a16:creationId xmlns:a16="http://schemas.microsoft.com/office/drawing/2014/main" id="{CB46939C-9960-0291-C4E2-BDDCC72B318D}"/>
              </a:ext>
            </a:extLst>
          </p:cNvPr>
          <p:cNvPicPr>
            <a:picLocks noChangeAspect="1"/>
          </p:cNvPicPr>
          <p:nvPr/>
        </p:nvPicPr>
        <p:blipFill>
          <a:blip r:embed="rId3"/>
          <a:stretch>
            <a:fillRect/>
          </a:stretch>
        </p:blipFill>
        <p:spPr>
          <a:xfrm>
            <a:off x="4673373" y="1161418"/>
            <a:ext cx="7145775" cy="5300537"/>
          </a:xfrm>
          <a:prstGeom prst="rect">
            <a:avLst/>
          </a:prstGeom>
          <a:ln>
            <a:solidFill>
              <a:schemeClr val="accent1"/>
            </a:solidFill>
          </a:ln>
        </p:spPr>
      </p:pic>
    </p:spTree>
    <p:extLst>
      <p:ext uri="{BB962C8B-B14F-4D97-AF65-F5344CB8AC3E}">
        <p14:creationId xmlns:p14="http://schemas.microsoft.com/office/powerpoint/2010/main" val="1812944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Hygiene</a:t>
            </a:r>
            <a:br>
              <a:rPr lang="de-DE" dirty="0"/>
            </a:br>
            <a:r>
              <a:rPr lang="de-DE" sz="2000" dirty="0">
                <a:solidFill>
                  <a:schemeClr val="accent2"/>
                </a:solidFill>
              </a:rPr>
              <a:t>TRGS 529 Nr. 4.4 </a:t>
            </a:r>
            <a:endParaRPr lang="de-DE"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26</a:t>
            </a:fld>
            <a:endParaRPr lang="de-DE" dirty="0"/>
          </a:p>
        </p:txBody>
      </p:sp>
      <p:sp>
        <p:nvSpPr>
          <p:cNvPr id="5" name="Textplatzhalter 4"/>
          <p:cNvSpPr>
            <a:spLocks noGrp="1"/>
          </p:cNvSpPr>
          <p:nvPr>
            <p:ph type="body" sz="quarter" idx="13"/>
          </p:nvPr>
        </p:nvSpPr>
        <p:spPr>
          <a:xfrm>
            <a:off x="529167" y="1556791"/>
            <a:ext cx="9216519" cy="4835241"/>
          </a:xfrm>
        </p:spPr>
        <p:txBody>
          <a:bodyPr/>
          <a:lstStyle/>
          <a:p>
            <a:r>
              <a:rPr lang="de-DE" sz="1800" dirty="0"/>
              <a:t>Soweit nach GBU erforderlich, sind Waschräume mit Duschmöglichkeiten vorzusehen</a:t>
            </a:r>
          </a:p>
          <a:p>
            <a:r>
              <a:rPr lang="de-DE" sz="1800" dirty="0"/>
              <a:t>Gründe für die Einrichtung eines Waschraumes können Tätigkeiten mit starker Verschmutzung oder starker Geruchsbelastung sein</a:t>
            </a:r>
          </a:p>
          <a:p>
            <a:r>
              <a:rPr lang="de-DE" sz="1800" dirty="0"/>
              <a:t>Trennung von Pausen- und Aufenthaltsbereichen zu Bereichen/Räumen in denen Gefahrstoffe und Biostoffe vorhanden sind</a:t>
            </a:r>
          </a:p>
          <a:p>
            <a:r>
              <a:rPr lang="de-DE" sz="1800" dirty="0"/>
              <a:t>Verbot der Nahrungsaufnahme in Bereichen mit möglicher Biostoff- oder Gefahrstoffexposition (z.B. Arbeiten in Behältern, am Annahmedosierer)</a:t>
            </a:r>
          </a:p>
          <a:p>
            <a:r>
              <a:rPr lang="de-DE" sz="1800" dirty="0"/>
              <a:t>Während der Arbeit muss mindestens Körper bedeckende Arbeitskleidung (auch Arme und Beine) getragen werden </a:t>
            </a:r>
          </a:p>
          <a:p>
            <a:r>
              <a:rPr lang="de-DE" sz="1800" dirty="0"/>
              <a:t>Arbeitskleidung und Persönliche Schutzausrüstungen sind von der Straßenkleidung getrennt aufzubewahren </a:t>
            </a:r>
          </a:p>
          <a:p>
            <a:r>
              <a:rPr lang="de-DE" sz="1800" dirty="0"/>
              <a:t>Regelmäßige und bedarfsweise Reinigung des Arbeitsplatzes und Reinigen/Wechseln von Arbeitskleidung und persönlicher Schutzausrüstung (Dokumentation im Hygieneplan)</a:t>
            </a:r>
          </a:p>
          <a:p>
            <a:endParaRPr lang="de-DE" sz="800" dirty="0"/>
          </a:p>
          <a:p>
            <a:pPr marL="0" indent="0">
              <a:buNone/>
            </a:pPr>
            <a:r>
              <a:rPr lang="de-DE" sz="1800" dirty="0">
                <a:sym typeface="Wingdings" panose="05000000000000000000" pitchFamily="2" charset="2"/>
                <a:hlinkClick r:id="rId3"/>
              </a:rPr>
              <a:t> Die Maßnahmen sind in einer Betriebsanweisung zur Verfügung zu stellen!</a:t>
            </a:r>
            <a:endParaRPr lang="de-DE" sz="1800" dirty="0"/>
          </a:p>
          <a:p>
            <a:endParaRPr lang="de-DE" dirty="0"/>
          </a:p>
        </p:txBody>
      </p:sp>
      <p:pic>
        <p:nvPicPr>
          <p:cNvPr id="8" name="Grafik 7" descr="Dusche mit einfarbiger Füllung">
            <a:extLst>
              <a:ext uri="{FF2B5EF4-FFF2-40B4-BE49-F238E27FC236}">
                <a16:creationId xmlns:a16="http://schemas.microsoft.com/office/drawing/2014/main" id="{37138D03-932A-4DCC-99A7-D749A3B75C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1670" y="548680"/>
            <a:ext cx="958826" cy="958826"/>
          </a:xfrm>
          <a:prstGeom prst="rect">
            <a:avLst/>
          </a:prstGeom>
        </p:spPr>
      </p:pic>
      <p:pic>
        <p:nvPicPr>
          <p:cNvPr id="10" name="Grafik 9" descr="Waschbecken mit einfarbiger Füllung">
            <a:extLst>
              <a:ext uri="{FF2B5EF4-FFF2-40B4-BE49-F238E27FC236}">
                <a16:creationId xmlns:a16="http://schemas.microsoft.com/office/drawing/2014/main" id="{4F68A9BD-8F41-42E0-BB24-C536C64349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85846" y="1805161"/>
            <a:ext cx="958826" cy="958826"/>
          </a:xfrm>
          <a:prstGeom prst="rect">
            <a:avLst/>
          </a:prstGeom>
        </p:spPr>
      </p:pic>
      <p:pic>
        <p:nvPicPr>
          <p:cNvPr id="12" name="Grafik 11" descr="Waschmaschine mit einfarbiger Füllung">
            <a:extLst>
              <a:ext uri="{FF2B5EF4-FFF2-40B4-BE49-F238E27FC236}">
                <a16:creationId xmlns:a16="http://schemas.microsoft.com/office/drawing/2014/main" id="{EDBC9C2A-C647-44F5-8ABA-BA057F5445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73678" y="2989717"/>
            <a:ext cx="958826" cy="958826"/>
          </a:xfrm>
          <a:prstGeom prst="rect">
            <a:avLst/>
          </a:prstGeom>
        </p:spPr>
      </p:pic>
      <p:pic>
        <p:nvPicPr>
          <p:cNvPr id="14" name="Grafik 13" descr="Desinfektionsmittel mit einfarbiger Füllung">
            <a:extLst>
              <a:ext uri="{FF2B5EF4-FFF2-40B4-BE49-F238E27FC236}">
                <a16:creationId xmlns:a16="http://schemas.microsoft.com/office/drawing/2014/main" id="{B6B8FECB-F9B4-4F15-86FC-284E2CB3FE9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113838" y="4221664"/>
            <a:ext cx="958826" cy="958826"/>
          </a:xfrm>
          <a:prstGeom prst="rect">
            <a:avLst/>
          </a:prstGeom>
        </p:spPr>
      </p:pic>
      <p:pic>
        <p:nvPicPr>
          <p:cNvPr id="16" name="Grafik 15" descr="Eimer und Wischmopp mit einfarbiger Füllung">
            <a:extLst>
              <a:ext uri="{FF2B5EF4-FFF2-40B4-BE49-F238E27FC236}">
                <a16:creationId xmlns:a16="http://schemas.microsoft.com/office/drawing/2014/main" id="{DCA1D5C6-B1BA-4C67-95E9-5AA2C85A66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745686" y="5433207"/>
            <a:ext cx="958826" cy="958826"/>
          </a:xfrm>
          <a:prstGeom prst="rect">
            <a:avLst/>
          </a:prstGeom>
        </p:spPr>
      </p:pic>
    </p:spTree>
    <p:extLst>
      <p:ext uri="{BB962C8B-B14F-4D97-AF65-F5344CB8AC3E}">
        <p14:creationId xmlns:p14="http://schemas.microsoft.com/office/powerpoint/2010/main" val="384684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Hygiene</a:t>
            </a:r>
            <a:br>
              <a:rPr lang="de-DE" dirty="0"/>
            </a:br>
            <a:r>
              <a:rPr lang="de-DE" sz="2000" dirty="0">
                <a:solidFill>
                  <a:schemeClr val="accent2"/>
                </a:solidFill>
              </a:rPr>
              <a:t>TRGS 529 Nr. 4.4 </a:t>
            </a:r>
            <a:endParaRPr lang="de-DE"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27</a:t>
            </a:fld>
            <a:endParaRPr lang="de-DE" dirty="0"/>
          </a:p>
        </p:txBody>
      </p:sp>
      <p:sp>
        <p:nvSpPr>
          <p:cNvPr id="5" name="Textplatzhalter 4"/>
          <p:cNvSpPr>
            <a:spLocks noGrp="1"/>
          </p:cNvSpPr>
          <p:nvPr>
            <p:ph type="body" sz="quarter" idx="13"/>
          </p:nvPr>
        </p:nvSpPr>
        <p:spPr/>
        <p:txBody>
          <a:bodyPr/>
          <a:lstStyle/>
          <a:p>
            <a:r>
              <a:rPr lang="de-DE" dirty="0"/>
              <a:t>Schutzkleidung und Schutzhandschuhe müssen vor der Aufnahme von Nahrungs- und Genussmitteln sowie nach Arbeitsende abgelegt werden.</a:t>
            </a:r>
          </a:p>
          <a:p>
            <a:pPr marL="0" indent="0">
              <a:buNone/>
            </a:pPr>
            <a:r>
              <a:rPr lang="de-DE" sz="800" dirty="0"/>
              <a:t> </a:t>
            </a:r>
          </a:p>
          <a:p>
            <a:r>
              <a:rPr lang="de-DE" dirty="0"/>
              <a:t>Der Arbeitgeber hat dafür zu sorgen, dass die durch Gefahrstoffe oder Biostoffe verunreinigte Arbeits- und Schutzkleidung regelmäßig gereinigt wird. </a:t>
            </a:r>
          </a:p>
          <a:p>
            <a:endParaRPr lang="de-DE" sz="800" dirty="0"/>
          </a:p>
          <a:p>
            <a:r>
              <a:rPr lang="de-DE" dirty="0"/>
              <a:t>Die durch Gefahrstoffe oder Biostoffe verunreinigte Kleidung darf nicht zu Hause gereinigt werden. </a:t>
            </a:r>
          </a:p>
          <a:p>
            <a:endParaRPr lang="de-DE" sz="800" dirty="0"/>
          </a:p>
          <a:p>
            <a:r>
              <a:rPr lang="de-DE" dirty="0"/>
              <a:t>Informationen über Hygienevorschriften sind vom Arbeitgeber in Betriebsanweisungen aufzunehmen. </a:t>
            </a:r>
          </a:p>
          <a:p>
            <a:endParaRPr lang="de-DE" dirty="0"/>
          </a:p>
          <a:p>
            <a:pPr algn="ctr">
              <a:buNone/>
            </a:pPr>
            <a:r>
              <a:rPr lang="de-DE" dirty="0">
                <a:solidFill>
                  <a:schemeClr val="accent1"/>
                </a:solidFill>
              </a:rPr>
              <a:t>Film der BG ETEM: </a:t>
            </a:r>
          </a:p>
          <a:p>
            <a:pPr algn="ctr">
              <a:buNone/>
            </a:pPr>
            <a:r>
              <a:rPr lang="de-DE" dirty="0">
                <a:solidFill>
                  <a:schemeClr val="accent2"/>
                </a:solidFill>
                <a:hlinkClick r:id="rId2"/>
              </a:rPr>
              <a:t>Biostoffe in Biogasanlagen: Organisatorische und Persönliche Schutzmaßnahmen</a:t>
            </a:r>
            <a:endParaRPr lang="de-DE" dirty="0">
              <a:solidFill>
                <a:schemeClr val="accent2"/>
              </a:solidFill>
            </a:endParaRPr>
          </a:p>
        </p:txBody>
      </p:sp>
    </p:spTree>
    <p:extLst>
      <p:ext uri="{BB962C8B-B14F-4D97-AF65-F5344CB8AC3E}">
        <p14:creationId xmlns:p14="http://schemas.microsoft.com/office/powerpoint/2010/main" val="3073597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B7E3E-C656-78B6-5142-BC6348E0A4CB}"/>
              </a:ext>
            </a:extLst>
          </p:cNvPr>
          <p:cNvSpPr>
            <a:spLocks noGrp="1"/>
          </p:cNvSpPr>
          <p:nvPr>
            <p:ph type="title"/>
          </p:nvPr>
        </p:nvSpPr>
        <p:spPr/>
        <p:txBody>
          <a:bodyPr/>
          <a:lstStyle/>
          <a:p>
            <a:r>
              <a:rPr lang="de-DE" dirty="0"/>
              <a:t>Hygieneausstattung auf Fahrzeugen</a:t>
            </a:r>
            <a:br>
              <a:rPr lang="de-DE" dirty="0"/>
            </a:br>
            <a:r>
              <a:rPr lang="de-DE" sz="2000" dirty="0">
                <a:solidFill>
                  <a:schemeClr val="accent2"/>
                </a:solidFill>
              </a:rPr>
              <a:t>DGUV R 103-602</a:t>
            </a:r>
          </a:p>
        </p:txBody>
      </p:sp>
      <p:sp>
        <p:nvSpPr>
          <p:cNvPr id="3" name="Datumsplatzhalter 2">
            <a:extLst>
              <a:ext uri="{FF2B5EF4-FFF2-40B4-BE49-F238E27FC236}">
                <a16:creationId xmlns:a16="http://schemas.microsoft.com/office/drawing/2014/main" id="{9CC13FAB-9FF1-72B1-D109-65EE4F7249B1}"/>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4D684847-B91F-E83D-87DD-67FE72AAE7B2}"/>
              </a:ext>
            </a:extLst>
          </p:cNvPr>
          <p:cNvSpPr>
            <a:spLocks noGrp="1"/>
          </p:cNvSpPr>
          <p:nvPr>
            <p:ph type="sldNum" sz="quarter" idx="12"/>
          </p:nvPr>
        </p:nvSpPr>
        <p:spPr/>
        <p:txBody>
          <a:bodyPr/>
          <a:lstStyle/>
          <a:p>
            <a:fld id="{D42DA815-CE49-4499-B3BB-5F7C969A1704}" type="slidenum">
              <a:rPr lang="de-DE" smtClean="0"/>
              <a:pPr/>
              <a:t>28</a:t>
            </a:fld>
            <a:endParaRPr lang="de-DE" dirty="0"/>
          </a:p>
        </p:txBody>
      </p:sp>
      <p:sp>
        <p:nvSpPr>
          <p:cNvPr id="5" name="Textplatzhalter 4">
            <a:extLst>
              <a:ext uri="{FF2B5EF4-FFF2-40B4-BE49-F238E27FC236}">
                <a16:creationId xmlns:a16="http://schemas.microsoft.com/office/drawing/2014/main" id="{5ADBBF44-4D00-F04D-7908-7E29CC2B47B2}"/>
              </a:ext>
            </a:extLst>
          </p:cNvPr>
          <p:cNvSpPr>
            <a:spLocks noGrp="1"/>
          </p:cNvSpPr>
          <p:nvPr>
            <p:ph type="body" sz="quarter" idx="13"/>
          </p:nvPr>
        </p:nvSpPr>
        <p:spPr/>
        <p:txBody>
          <a:bodyPr/>
          <a:lstStyle/>
          <a:p>
            <a:pPr marL="0" indent="0">
              <a:buNone/>
            </a:pPr>
            <a:r>
              <a:rPr lang="de-DE" b="1" dirty="0"/>
              <a:t>Für unterwegs gilt: </a:t>
            </a:r>
          </a:p>
          <a:p>
            <a:pPr marL="0" indent="0">
              <a:buNone/>
            </a:pPr>
            <a:r>
              <a:rPr lang="de-DE" dirty="0"/>
              <a:t>Wenn Ihre Beschäftigten mobil sind, brauchen sie Waschgelegenheiten mit fließendem, sauberem Wasser, sowie Spender für Reinigungsmittel und Einmalhandtücher auf dem Fahrzeug!</a:t>
            </a:r>
          </a:p>
        </p:txBody>
      </p:sp>
      <p:pic>
        <p:nvPicPr>
          <p:cNvPr id="7" name="Grafik 6">
            <a:extLst>
              <a:ext uri="{FF2B5EF4-FFF2-40B4-BE49-F238E27FC236}">
                <a16:creationId xmlns:a16="http://schemas.microsoft.com/office/drawing/2014/main" id="{F514540C-38E8-53D0-E7B0-8A3147D8E15E}"/>
              </a:ext>
            </a:extLst>
          </p:cNvPr>
          <p:cNvPicPr>
            <a:picLocks noChangeAspect="1"/>
          </p:cNvPicPr>
          <p:nvPr/>
        </p:nvPicPr>
        <p:blipFill>
          <a:blip r:embed="rId2"/>
          <a:srcRect l="55906" t="59889" r="25785" b="8244"/>
          <a:stretch>
            <a:fillRect/>
          </a:stretch>
        </p:blipFill>
        <p:spPr>
          <a:xfrm>
            <a:off x="4441391" y="2763235"/>
            <a:ext cx="3888432" cy="3637565"/>
          </a:xfrm>
          <a:prstGeom prst="rect">
            <a:avLst/>
          </a:prstGeom>
          <a:ln>
            <a:solidFill>
              <a:schemeClr val="accent1"/>
            </a:solidFill>
          </a:ln>
        </p:spPr>
      </p:pic>
      <p:sp>
        <p:nvSpPr>
          <p:cNvPr id="8" name="Textfeld 7">
            <a:extLst>
              <a:ext uri="{FF2B5EF4-FFF2-40B4-BE49-F238E27FC236}">
                <a16:creationId xmlns:a16="http://schemas.microsoft.com/office/drawing/2014/main" id="{C4B449F8-EE15-C8EC-14D2-095CE8DAE24B}"/>
              </a:ext>
            </a:extLst>
          </p:cNvPr>
          <p:cNvSpPr txBox="1"/>
          <p:nvPr/>
        </p:nvSpPr>
        <p:spPr>
          <a:xfrm>
            <a:off x="5305136" y="6400800"/>
            <a:ext cx="2061783" cy="246221"/>
          </a:xfrm>
          <a:prstGeom prst="rect">
            <a:avLst/>
          </a:prstGeom>
          <a:noFill/>
        </p:spPr>
        <p:txBody>
          <a:bodyPr wrap="none" rtlCol="0">
            <a:spAutoFit/>
          </a:bodyPr>
          <a:lstStyle/>
          <a:p>
            <a:r>
              <a:rPr lang="de-DE" sz="1000" dirty="0">
                <a:solidFill>
                  <a:schemeClr val="accent1"/>
                </a:solidFill>
                <a:latin typeface="Arial" panose="020B0604020202020204" pitchFamily="34" charset="0"/>
                <a:cs typeface="Arial" panose="020B0604020202020204" pitchFamily="34" charset="0"/>
              </a:rPr>
              <a:t>Quelle: DGUV R 103-602, Abb. 5</a:t>
            </a:r>
          </a:p>
        </p:txBody>
      </p:sp>
    </p:spTree>
    <p:extLst>
      <p:ext uri="{BB962C8B-B14F-4D97-AF65-F5344CB8AC3E}">
        <p14:creationId xmlns:p14="http://schemas.microsoft.com/office/powerpoint/2010/main" val="4467873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Schulung 2025/2026</a:t>
            </a:r>
            <a:endParaRPr lang="de-DE" dirty="0"/>
          </a:p>
        </p:txBody>
      </p:sp>
      <p:sp>
        <p:nvSpPr>
          <p:cNvPr id="5" name="Foliennummernplatzhalter 4"/>
          <p:cNvSpPr>
            <a:spLocks noGrp="1"/>
          </p:cNvSpPr>
          <p:nvPr>
            <p:ph type="sldNum" sz="quarter" idx="12"/>
          </p:nvPr>
        </p:nvSpPr>
        <p:spPr/>
        <p:txBody>
          <a:bodyPr/>
          <a:lstStyle/>
          <a:p>
            <a:pPr>
              <a:defRPr/>
            </a:pPr>
            <a:fld id="{12AF9BAD-775A-4C64-ACE3-76CB4F6FA34E}" type="slidenum">
              <a:rPr lang="de-DE" smtClean="0"/>
              <a:pPr>
                <a:defRPr/>
              </a:pPr>
              <a:t>29</a:t>
            </a:fld>
            <a:endParaRPr lang="de-DE" dirty="0"/>
          </a:p>
        </p:txBody>
      </p:sp>
      <p:sp>
        <p:nvSpPr>
          <p:cNvPr id="30723" name="Inhaltsplatzhalter 2"/>
          <p:cNvSpPr>
            <a:spLocks noGrp="1"/>
          </p:cNvSpPr>
          <p:nvPr>
            <p:ph type="body" sz="quarter" idx="13"/>
          </p:nvPr>
        </p:nvSpPr>
        <p:spPr>
          <a:xfrm>
            <a:off x="2063552" y="2276873"/>
            <a:ext cx="8604448" cy="714375"/>
          </a:xfrm>
          <a:prstGeom prst="rect">
            <a:avLst/>
          </a:prstGeom>
        </p:spPr>
        <p:txBody>
          <a:bodyPr/>
          <a:lstStyle/>
          <a:p>
            <a:pPr>
              <a:buFontTx/>
              <a:buNone/>
              <a:defRPr/>
            </a:pPr>
            <a:r>
              <a:rPr lang="de-DE" sz="3600" b="0" dirty="0">
                <a:solidFill>
                  <a:schemeClr val="accent3"/>
                </a:solidFill>
                <a:cs typeface="TradeGothic Bold"/>
              </a:rPr>
              <a:t>Vielen Dank für Ihre Aufmerksamkeit!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Arbeitskleidung und PSA I</a:t>
            </a:r>
            <a:br>
              <a:rPr lang="de-DE" dirty="0"/>
            </a:br>
            <a:r>
              <a:rPr lang="de-DE" sz="2000" dirty="0">
                <a:solidFill>
                  <a:schemeClr val="accent2"/>
                </a:solidFill>
              </a:rPr>
              <a:t>TRGS 529 Nr. 4.3</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3</a:t>
            </a:fld>
            <a:endParaRPr lang="de-DE" dirty="0"/>
          </a:p>
        </p:txBody>
      </p:sp>
      <p:sp>
        <p:nvSpPr>
          <p:cNvPr id="6" name="Textplatzhalter 5"/>
          <p:cNvSpPr>
            <a:spLocks noGrp="1"/>
          </p:cNvSpPr>
          <p:nvPr>
            <p:ph type="body" sz="quarter" idx="13"/>
          </p:nvPr>
        </p:nvSpPr>
        <p:spPr/>
        <p:txBody>
          <a:bodyPr/>
          <a:lstStyle/>
          <a:p>
            <a:pPr marL="0" indent="0">
              <a:buNone/>
            </a:pPr>
            <a:r>
              <a:rPr lang="de-DE" b="1" dirty="0"/>
              <a:t>Grundlagen</a:t>
            </a:r>
          </a:p>
          <a:p>
            <a:pPr marL="0" indent="0">
              <a:buNone/>
            </a:pPr>
            <a:endParaRPr lang="de-DE" altLang="de-DE" sz="1800" b="0" dirty="0">
              <a:solidFill>
                <a:schemeClr val="tx1"/>
              </a:solidFill>
            </a:endParaRPr>
          </a:p>
          <a:p>
            <a:pPr marL="0" indent="0">
              <a:buNone/>
            </a:pPr>
            <a:r>
              <a:rPr lang="de-DE" altLang="de-DE" sz="1800" b="0" dirty="0">
                <a:solidFill>
                  <a:schemeClr val="tx1"/>
                </a:solidFill>
              </a:rPr>
              <a:t>Der </a:t>
            </a:r>
            <a:r>
              <a:rPr lang="de-DE" altLang="de-DE" sz="1800" b="1" dirty="0">
                <a:solidFill>
                  <a:schemeClr val="tx1"/>
                </a:solidFill>
              </a:rPr>
              <a:t>Arbeitgeber</a:t>
            </a:r>
            <a:r>
              <a:rPr lang="de-DE" altLang="de-DE" sz="1800" b="0" dirty="0">
                <a:solidFill>
                  <a:schemeClr val="tx1"/>
                </a:solidFill>
              </a:rPr>
              <a:t> hat… </a:t>
            </a:r>
          </a:p>
          <a:p>
            <a:pPr marL="342900" indent="-342900"/>
            <a:r>
              <a:rPr lang="de-DE" altLang="de-DE" sz="1800" dirty="0">
                <a:solidFill>
                  <a:schemeClr val="tx1"/>
                </a:solidFill>
              </a:rPr>
              <a:t>…den Beschäftigten PSA </a:t>
            </a:r>
            <a:r>
              <a:rPr lang="de-DE" altLang="de-DE" sz="1800" dirty="0">
                <a:solidFill>
                  <a:schemeClr val="accent5"/>
                </a:solidFill>
              </a:rPr>
              <a:t>zur Verfügung zu stellen </a:t>
            </a:r>
            <a:r>
              <a:rPr lang="de-DE" altLang="de-DE" sz="1800" dirty="0">
                <a:solidFill>
                  <a:schemeClr val="tx1"/>
                </a:solidFill>
              </a:rPr>
              <a:t>und die Kosten zu tragen.</a:t>
            </a:r>
          </a:p>
          <a:p>
            <a:pPr marL="342900" indent="-342900">
              <a:buFont typeface="Arial" panose="020B0604020202020204" pitchFamily="34" charset="0"/>
              <a:buChar char="•"/>
            </a:pPr>
            <a:r>
              <a:rPr lang="de-DE" altLang="de-DE" sz="1800" b="0" dirty="0">
                <a:solidFill>
                  <a:schemeClr val="tx1"/>
                </a:solidFill>
              </a:rPr>
              <a:t>…diese in </a:t>
            </a:r>
            <a:r>
              <a:rPr lang="de-DE" altLang="de-DE" sz="1800" b="0" dirty="0">
                <a:solidFill>
                  <a:schemeClr val="accent5"/>
                </a:solidFill>
              </a:rPr>
              <a:t>hygienisch einwandfreiem </a:t>
            </a:r>
            <a:r>
              <a:rPr lang="de-DE" altLang="de-DE" sz="1800" b="0" dirty="0">
                <a:solidFill>
                  <a:schemeClr val="tx1"/>
                </a:solidFill>
              </a:rPr>
              <a:t>und </a:t>
            </a:r>
            <a:r>
              <a:rPr lang="de-DE" altLang="de-DE" sz="1800" b="0" dirty="0">
                <a:solidFill>
                  <a:schemeClr val="accent5"/>
                </a:solidFill>
              </a:rPr>
              <a:t>gebrauchsfähigem Zustand </a:t>
            </a:r>
            <a:r>
              <a:rPr lang="de-DE" altLang="de-DE" sz="1800" b="0" dirty="0">
                <a:solidFill>
                  <a:schemeClr val="tx1"/>
                </a:solidFill>
              </a:rPr>
              <a:t>zu halten.</a:t>
            </a:r>
          </a:p>
          <a:p>
            <a:pPr marL="342900" indent="-342900">
              <a:buFont typeface="Arial" panose="020B0604020202020204" pitchFamily="34" charset="0"/>
              <a:buChar char="•"/>
            </a:pPr>
            <a:r>
              <a:rPr lang="de-DE" altLang="de-DE" sz="1800" dirty="0">
                <a:solidFill>
                  <a:schemeClr val="tx1"/>
                </a:solidFill>
              </a:rPr>
              <a:t>…diese </a:t>
            </a:r>
            <a:r>
              <a:rPr lang="de-DE" altLang="de-DE" sz="1800" dirty="0">
                <a:solidFill>
                  <a:schemeClr val="accent5"/>
                </a:solidFill>
              </a:rPr>
              <a:t>bedarfsweise zu ersetzten</a:t>
            </a:r>
            <a:r>
              <a:rPr lang="de-DE" altLang="de-DE" sz="1800" dirty="0">
                <a:solidFill>
                  <a:schemeClr val="tx1"/>
                </a:solidFill>
              </a:rPr>
              <a:t>.</a:t>
            </a:r>
          </a:p>
          <a:p>
            <a:pPr marL="342900" indent="-342900">
              <a:buFont typeface="Arial" panose="020B0604020202020204" pitchFamily="34" charset="0"/>
              <a:buChar char="•"/>
            </a:pPr>
            <a:endParaRPr lang="de-DE" altLang="de-DE" sz="1800" dirty="0">
              <a:solidFill>
                <a:schemeClr val="tx1"/>
              </a:solidFill>
            </a:endParaRPr>
          </a:p>
          <a:p>
            <a:pPr marL="0" indent="0">
              <a:buNone/>
            </a:pPr>
            <a:r>
              <a:rPr lang="de-DE" altLang="de-DE" sz="1800" dirty="0">
                <a:solidFill>
                  <a:schemeClr val="tx1"/>
                </a:solidFill>
              </a:rPr>
              <a:t>Zusätzlicher Hinweis: Sind Verunreinigungen der Arbeitskleidung durch Gefahrstoffe oder Biostoffe nicht auszuschließen hat der Arbeitgeber die Reinigung dieser Arbeitskleidung zu organisieren. Defekte Kleidung und Kleidung die Ihre Schutzfunktion verloren hat ist durch den Arbeitgeber </a:t>
            </a:r>
            <a:r>
              <a:rPr lang="de-DE" altLang="de-DE" sz="1800" dirty="0" err="1">
                <a:solidFill>
                  <a:schemeClr val="tx1"/>
                </a:solidFill>
              </a:rPr>
              <a:t>zuersetzen</a:t>
            </a:r>
            <a:r>
              <a:rPr lang="de-DE" altLang="de-DE" sz="1800" dirty="0">
                <a:solidFill>
                  <a:schemeClr val="tx1"/>
                </a:solidFill>
              </a:rPr>
              <a:t>!</a:t>
            </a:r>
          </a:p>
          <a:p>
            <a:pPr marL="342900" indent="-342900">
              <a:buFont typeface="Arial" panose="020B0604020202020204" pitchFamily="34" charset="0"/>
              <a:buChar char="•"/>
            </a:pPr>
            <a:endParaRPr lang="de-DE" altLang="de-DE" sz="1800" b="0" dirty="0">
              <a:solidFill>
                <a:schemeClr val="tx1"/>
              </a:solidFill>
            </a:endParaRPr>
          </a:p>
          <a:p>
            <a:pPr marL="0" indent="0">
              <a:buNone/>
            </a:pPr>
            <a:r>
              <a:rPr lang="de-DE" altLang="de-DE" sz="1800" dirty="0">
                <a:solidFill>
                  <a:schemeClr val="tx1"/>
                </a:solidFill>
              </a:rPr>
              <a:t>Die </a:t>
            </a:r>
            <a:r>
              <a:rPr lang="de-DE" altLang="de-DE" sz="1800" b="1" dirty="0">
                <a:solidFill>
                  <a:schemeClr val="tx1"/>
                </a:solidFill>
              </a:rPr>
              <a:t>Beschäftigten</a:t>
            </a:r>
            <a:r>
              <a:rPr lang="de-DE" altLang="de-DE" sz="1800" dirty="0">
                <a:solidFill>
                  <a:schemeClr val="tx1"/>
                </a:solidFill>
              </a:rPr>
              <a:t> haben…</a:t>
            </a:r>
          </a:p>
          <a:p>
            <a:pPr marL="342900" indent="-342900"/>
            <a:r>
              <a:rPr lang="de-DE" altLang="de-DE" sz="1800" dirty="0">
                <a:solidFill>
                  <a:schemeClr val="tx1"/>
                </a:solidFill>
              </a:rPr>
              <a:t>…die vorgesehene Arbeitsbekleidung und PSA für die jeweilige Tätigkeit zu nutzen und</a:t>
            </a:r>
          </a:p>
          <a:p>
            <a:pPr marL="342900" indent="-342900"/>
            <a:r>
              <a:rPr lang="de-DE" altLang="de-DE" sz="1800" dirty="0">
                <a:solidFill>
                  <a:schemeClr val="tx1"/>
                </a:solidFill>
              </a:rPr>
              <a:t>…diese pfleglich zu behandeln.</a:t>
            </a:r>
          </a:p>
          <a:p>
            <a:endParaRPr lang="de-DE" sz="1000" dirty="0"/>
          </a:p>
        </p:txBody>
      </p:sp>
    </p:spTree>
    <p:extLst>
      <p:ext uri="{BB962C8B-B14F-4D97-AF65-F5344CB8AC3E}">
        <p14:creationId xmlns:p14="http://schemas.microsoft.com/office/powerpoint/2010/main" val="4096872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Arbeitskleidung und PSA II</a:t>
            </a:r>
            <a:br>
              <a:rPr lang="de-DE" dirty="0"/>
            </a:br>
            <a:r>
              <a:rPr lang="de-DE" sz="2000" dirty="0">
                <a:solidFill>
                  <a:schemeClr val="accent2"/>
                </a:solidFill>
              </a:rPr>
              <a:t>TRGS 529 Nr. 4.3 Grundausstattung</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4</a:t>
            </a:fld>
            <a:endParaRPr lang="de-DE" dirty="0"/>
          </a:p>
        </p:txBody>
      </p:sp>
      <p:sp>
        <p:nvSpPr>
          <p:cNvPr id="6" name="Textplatzhalter 5"/>
          <p:cNvSpPr>
            <a:spLocks noGrp="1"/>
          </p:cNvSpPr>
          <p:nvPr>
            <p:ph type="body" sz="quarter" idx="13"/>
          </p:nvPr>
        </p:nvSpPr>
        <p:spPr>
          <a:xfrm>
            <a:off x="593621" y="1549689"/>
            <a:ext cx="7590611" cy="4536504"/>
          </a:xfrm>
        </p:spPr>
        <p:txBody>
          <a:bodyPr/>
          <a:lstStyle/>
          <a:p>
            <a:pPr marL="0" indent="0">
              <a:buNone/>
            </a:pPr>
            <a:r>
              <a:rPr lang="de-DE" sz="1800" b="1" dirty="0"/>
              <a:t>Zur Grundausstattung zählt:</a:t>
            </a:r>
          </a:p>
          <a:p>
            <a:pPr marL="342900" indent="-342900">
              <a:buFont typeface="Arial" panose="020B0604020202020204" pitchFamily="34" charset="0"/>
              <a:buChar char="•"/>
            </a:pPr>
            <a:r>
              <a:rPr lang="de-DE" altLang="de-DE" sz="1600" b="0" dirty="0">
                <a:solidFill>
                  <a:schemeClr val="tx1"/>
                </a:solidFill>
              </a:rPr>
              <a:t>Körperbedeckende Arbeitskleidung</a:t>
            </a:r>
            <a:endParaRPr lang="de-DE" altLang="de-DE" sz="1600" b="0" dirty="0">
              <a:solidFill>
                <a:srgbClr val="555555"/>
              </a:solidFill>
            </a:endParaRPr>
          </a:p>
          <a:p>
            <a:pPr marL="342900" indent="-342900">
              <a:buFont typeface="Arial" panose="020B0604020202020204" pitchFamily="34" charset="0"/>
              <a:buChar char="•"/>
            </a:pPr>
            <a:r>
              <a:rPr lang="de-DE" altLang="de-DE" sz="1600" b="0" dirty="0">
                <a:solidFill>
                  <a:schemeClr val="tx1"/>
                </a:solidFill>
              </a:rPr>
              <a:t>Sicherheitsschuhe (S2/S3) oder ggf. Gummistiefel (S4/S5)</a:t>
            </a:r>
          </a:p>
          <a:p>
            <a:endParaRPr lang="de-DE" sz="800" dirty="0"/>
          </a:p>
          <a:p>
            <a:pPr marL="0" indent="0">
              <a:buNone/>
            </a:pPr>
            <a:r>
              <a:rPr lang="de-DE" sz="1800" b="1" dirty="0"/>
              <a:t>Zusätzliche Anforderungen je nach Tätigkeitsbereich:</a:t>
            </a:r>
          </a:p>
          <a:p>
            <a:pPr marL="285750" indent="-285750">
              <a:buFont typeface="Arial" panose="020B0604020202020204" pitchFamily="34" charset="0"/>
              <a:buChar char="•"/>
            </a:pPr>
            <a:r>
              <a:rPr lang="de-DE" sz="1600" b="0" dirty="0">
                <a:solidFill>
                  <a:schemeClr val="tx1"/>
                </a:solidFill>
              </a:rPr>
              <a:t>Unterhalb von -5°C </a:t>
            </a:r>
            <a:r>
              <a:rPr lang="de-DE" sz="1600" b="0" dirty="0"/>
              <a:t>Kälteschutzkleidung</a:t>
            </a:r>
            <a:r>
              <a:rPr lang="de-DE" sz="1600" b="0" dirty="0">
                <a:solidFill>
                  <a:schemeClr val="tx1"/>
                </a:solidFill>
              </a:rPr>
              <a:t> gemäß DIN EN 342</a:t>
            </a:r>
            <a:endParaRPr lang="de-DE" sz="1600" b="0" dirty="0">
              <a:solidFill>
                <a:srgbClr val="555555"/>
              </a:solidFill>
            </a:endParaRPr>
          </a:p>
          <a:p>
            <a:pPr marL="285750" indent="-285750">
              <a:buFont typeface="Arial" panose="020B0604020202020204" pitchFamily="34" charset="0"/>
              <a:buChar char="•"/>
            </a:pPr>
            <a:r>
              <a:rPr lang="de-DE" altLang="de-DE" sz="1600" b="0" dirty="0">
                <a:solidFill>
                  <a:schemeClr val="tx1"/>
                </a:solidFill>
              </a:rPr>
              <a:t>Bei Gefährdungen durch Fahrzeugverkehr (intern/extern) sollte </a:t>
            </a:r>
            <a:r>
              <a:rPr lang="de-DE" altLang="de-DE" sz="1600" b="0" dirty="0"/>
              <a:t>Warnkleidung</a:t>
            </a:r>
            <a:r>
              <a:rPr lang="de-DE" altLang="de-DE" sz="1600" b="0" dirty="0">
                <a:solidFill>
                  <a:schemeClr val="tx1"/>
                </a:solidFill>
              </a:rPr>
              <a:t> bereitgestellt werden (DGUV Information 212-016 „Warnkleidung“) </a:t>
            </a:r>
          </a:p>
          <a:p>
            <a:pPr marL="285750" indent="-285750">
              <a:buFont typeface="Arial" panose="020B0604020202020204" pitchFamily="34" charset="0"/>
              <a:buChar char="•"/>
            </a:pPr>
            <a:endParaRPr lang="de-DE" sz="800" dirty="0"/>
          </a:p>
          <a:p>
            <a:pPr marL="0" indent="0">
              <a:buNone/>
            </a:pPr>
            <a:r>
              <a:rPr lang="de-DE" sz="1800" b="1" dirty="0"/>
              <a:t>Grundsätzlich gilt:</a:t>
            </a:r>
          </a:p>
          <a:p>
            <a:pPr marL="342900" indent="-342900">
              <a:buFont typeface="Arial" panose="020B0604020202020204" pitchFamily="34" charset="0"/>
              <a:buChar char="•"/>
            </a:pPr>
            <a:r>
              <a:rPr lang="de-DE" altLang="de-DE" sz="1600" b="0" dirty="0"/>
              <a:t>Schwarz-Weiß-Trennung von Privatkleidung sowie Arbeitskleidung und PSA mindestens über Doppelspindlösung. </a:t>
            </a:r>
          </a:p>
          <a:p>
            <a:pPr marL="342900" indent="-342900">
              <a:buFont typeface="Arial" panose="020B0604020202020204" pitchFamily="34" charset="0"/>
              <a:buChar char="•"/>
            </a:pPr>
            <a:r>
              <a:rPr lang="de-DE" altLang="de-DE" sz="1600" b="0" dirty="0"/>
              <a:t>Reinigung und bedarfsweiser Wechsel von verschmutzter Arbeitskleidung und PSA. </a:t>
            </a:r>
          </a:p>
          <a:p>
            <a:pPr marL="342900" indent="-342900">
              <a:buFont typeface="Arial" panose="020B0604020202020204" pitchFamily="34" charset="0"/>
              <a:buChar char="•"/>
            </a:pPr>
            <a:r>
              <a:rPr lang="de-DE" altLang="de-DE" sz="1600" b="0" dirty="0"/>
              <a:t>Betriebseigene Waschmaschine (mindestens 60°C) oder Mietwäscheservice</a:t>
            </a:r>
          </a:p>
        </p:txBody>
      </p:sp>
      <p:pic>
        <p:nvPicPr>
          <p:cNvPr id="7" name="Grafik 6"/>
          <p:cNvPicPr>
            <a:picLocks noChangeAspect="1"/>
          </p:cNvPicPr>
          <p:nvPr/>
        </p:nvPicPr>
        <p:blipFill>
          <a:blip r:embed="rId3"/>
          <a:stretch>
            <a:fillRect/>
          </a:stretch>
        </p:blipFill>
        <p:spPr>
          <a:xfrm>
            <a:off x="8184232" y="2736773"/>
            <a:ext cx="3793176" cy="1436314"/>
          </a:xfrm>
          <a:prstGeom prst="rect">
            <a:avLst/>
          </a:prstGeom>
          <a:ln>
            <a:solidFill>
              <a:schemeClr val="accent1"/>
            </a:solidFill>
          </a:ln>
        </p:spPr>
      </p:pic>
      <p:sp>
        <p:nvSpPr>
          <p:cNvPr id="9" name="Rechteck 8"/>
          <p:cNvSpPr/>
          <p:nvPr/>
        </p:nvSpPr>
        <p:spPr>
          <a:xfrm>
            <a:off x="8921912" y="4177991"/>
            <a:ext cx="3055496" cy="246221"/>
          </a:xfrm>
          <a:prstGeom prst="rect">
            <a:avLst/>
          </a:prstGeom>
        </p:spPr>
        <p:txBody>
          <a:bodyPr wrap="square">
            <a:spAutoFit/>
          </a:bodyPr>
          <a:lstStyle/>
          <a:p>
            <a:pPr>
              <a:defRPr/>
            </a:pPr>
            <a:r>
              <a:rPr lang="de-DE" sz="1000" dirty="0">
                <a:solidFill>
                  <a:srgbClr val="0082B0"/>
                </a:solidFill>
              </a:rPr>
              <a:t>Quelle: </a:t>
            </a:r>
            <a:r>
              <a:rPr lang="de-DE" altLang="de-DE" sz="1000" dirty="0"/>
              <a:t>DGUV Information 212-016 „Warnkleidung“</a:t>
            </a:r>
            <a:endParaRPr lang="de-DE" sz="1000" dirty="0">
              <a:solidFill>
                <a:srgbClr val="0082B0"/>
              </a:solidFill>
            </a:endParaRPr>
          </a:p>
        </p:txBody>
      </p:sp>
      <p:sp>
        <p:nvSpPr>
          <p:cNvPr id="10" name="Textfeld 9">
            <a:extLst>
              <a:ext uri="{FF2B5EF4-FFF2-40B4-BE49-F238E27FC236}">
                <a16:creationId xmlns:a16="http://schemas.microsoft.com/office/drawing/2014/main" id="{4F61D0B5-9992-DF34-9EF1-CF2DF91571D4}"/>
              </a:ext>
            </a:extLst>
          </p:cNvPr>
          <p:cNvSpPr txBox="1"/>
          <p:nvPr/>
        </p:nvSpPr>
        <p:spPr>
          <a:xfrm>
            <a:off x="529170" y="5754469"/>
            <a:ext cx="11383786" cy="646331"/>
          </a:xfrm>
          <a:prstGeom prst="rect">
            <a:avLst/>
          </a:prstGeom>
          <a:noFill/>
        </p:spPr>
        <p:txBody>
          <a:bodyPr wrap="square">
            <a:spAutoFit/>
          </a:bodyPr>
          <a:lstStyle/>
          <a:p>
            <a:pPr marL="285750" indent="-285750" algn="ctr">
              <a:buFont typeface="Wingdings" panose="05000000000000000000" pitchFamily="2" charset="2"/>
              <a:buChar char="è"/>
            </a:pPr>
            <a:r>
              <a:rPr lang="de-DE" sz="1800" dirty="0">
                <a:solidFill>
                  <a:schemeClr val="accent5"/>
                </a:solidFill>
                <a:latin typeface="Arial" panose="020B0604020202020204" pitchFamily="34" charset="0"/>
                <a:cs typeface="Arial" panose="020B0604020202020204" pitchFamily="34" charset="0"/>
                <a:sym typeface="Wingdings" panose="05000000000000000000" pitchFamily="2" charset="2"/>
              </a:rPr>
              <a:t>Vorsicht beim Waschen von Arbeits- und Schutzkleidung! Es sind in jedem Fall die Herstellerangaben zu beachten, da sonst Schutzfunktionen verloren gehen können!</a:t>
            </a:r>
            <a:endParaRPr lang="de-DE" sz="1800"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08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Arbeitskleidung und PSA III</a:t>
            </a:r>
            <a:br>
              <a:rPr lang="de-DE" dirty="0"/>
            </a:br>
            <a:r>
              <a:rPr lang="de-DE" sz="2000" dirty="0">
                <a:solidFill>
                  <a:schemeClr val="accent2"/>
                </a:solidFill>
              </a:rPr>
              <a:t>TRGS 529 Nr. 4.3 - Gefahrstoffe und Biostoffe</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5</a:t>
            </a:fld>
            <a:endParaRPr lang="de-DE" dirty="0"/>
          </a:p>
        </p:txBody>
      </p:sp>
      <p:sp>
        <p:nvSpPr>
          <p:cNvPr id="5" name="Textplatzhalter 4"/>
          <p:cNvSpPr>
            <a:spLocks noGrp="1"/>
          </p:cNvSpPr>
          <p:nvPr>
            <p:ph type="body" sz="quarter" idx="13"/>
          </p:nvPr>
        </p:nvSpPr>
        <p:spPr/>
        <p:txBody>
          <a:bodyPr/>
          <a:lstStyle/>
          <a:p>
            <a:pPr marL="0" indent="0">
              <a:buNone/>
            </a:pPr>
            <a:r>
              <a:rPr lang="de-DE" b="1" dirty="0">
                <a:latin typeface="Arial"/>
              </a:rPr>
              <a:t>Bei möglichem Hautkontakt mit Biostoffen (z.B. Gärprodukt oder Gärsubstrat):</a:t>
            </a:r>
            <a:endParaRPr lang="de-DE" altLang="de-DE" b="1" dirty="0"/>
          </a:p>
          <a:p>
            <a:pPr marL="285750" indent="-285750">
              <a:buFont typeface="Arial" panose="020B0604020202020204" pitchFamily="34" charset="0"/>
              <a:buChar char="•"/>
            </a:pPr>
            <a:r>
              <a:rPr lang="de-DE" altLang="de-DE" sz="1800" b="0" dirty="0"/>
              <a:t>Körperbedeckende Arbeitskleidung</a:t>
            </a:r>
          </a:p>
          <a:p>
            <a:pPr marL="285750" indent="-285750">
              <a:buFont typeface="Arial" panose="020B0604020202020204" pitchFamily="34" charset="0"/>
              <a:buChar char="•"/>
            </a:pPr>
            <a:r>
              <a:rPr lang="de-DE" altLang="de-DE" sz="1800" b="0" dirty="0"/>
              <a:t>Handschutz (DIN EN 374 Teil 1-5) </a:t>
            </a:r>
          </a:p>
          <a:p>
            <a:pPr marL="285750" indent="-285750">
              <a:buFont typeface="Arial" panose="020B0604020202020204" pitchFamily="34" charset="0"/>
              <a:buChar char="•"/>
            </a:pPr>
            <a:r>
              <a:rPr lang="de-DE" altLang="de-DE" sz="1800" b="0" dirty="0"/>
              <a:t>Schutzbrille (Bügel- oder Korbbrille)</a:t>
            </a:r>
          </a:p>
          <a:p>
            <a:pPr marL="0" indent="0">
              <a:buNone/>
            </a:pPr>
            <a:r>
              <a:rPr lang="de-DE" altLang="de-DE" sz="1800" b="0" dirty="0">
                <a:sym typeface="Wingdings" panose="05000000000000000000" pitchFamily="2" charset="2"/>
              </a:rPr>
              <a:t>      Siehe auch </a:t>
            </a:r>
            <a:r>
              <a:rPr lang="de-DE" altLang="de-DE" sz="1800" b="0" dirty="0">
                <a:sym typeface="Wingdings" panose="05000000000000000000" pitchFamily="2" charset="2"/>
                <a:hlinkClick r:id="rId2"/>
              </a:rPr>
              <a:t>Betriebsanweisung der BG ETEM</a:t>
            </a:r>
            <a:endParaRPr lang="de-DE" altLang="de-DE" sz="1800" b="0" dirty="0"/>
          </a:p>
          <a:p>
            <a:pPr marL="285750" indent="-285750">
              <a:buFont typeface="Arial" panose="020B0604020202020204" pitchFamily="34" charset="0"/>
              <a:buChar char="•"/>
            </a:pPr>
            <a:endParaRPr lang="de-DE" altLang="de-DE" sz="1000" b="0" dirty="0"/>
          </a:p>
          <a:p>
            <a:pPr marL="0" indent="0">
              <a:buNone/>
            </a:pPr>
            <a:r>
              <a:rPr lang="de-DE" altLang="de-DE" b="1" dirty="0"/>
              <a:t>Bei möglichem Hautkontakt und Einatmen biologischer Aerosole (Nebel, Stäube):</a:t>
            </a:r>
          </a:p>
          <a:p>
            <a:pPr marL="285750" indent="-285750">
              <a:buFont typeface="Arial" pitchFamily="34" charset="0"/>
              <a:buChar char="•"/>
            </a:pPr>
            <a:r>
              <a:rPr lang="de-DE" altLang="de-DE" sz="1800" b="0" dirty="0"/>
              <a:t>Einweg-Overall mit Kapuze (vorzugsweise Kat. III 4B)</a:t>
            </a:r>
          </a:p>
          <a:p>
            <a:pPr marL="285750" indent="-285750">
              <a:buFont typeface="Arial" pitchFamily="34" charset="0"/>
              <a:buChar char="•"/>
            </a:pPr>
            <a:r>
              <a:rPr lang="de-DE" altLang="de-DE" sz="1800" b="0" dirty="0"/>
              <a:t>Filtrierende Halbmaske (FFP 2)</a:t>
            </a:r>
          </a:p>
          <a:p>
            <a:pPr marL="285750" indent="-285750">
              <a:buFont typeface="Arial" pitchFamily="34" charset="0"/>
              <a:buChar char="•"/>
            </a:pPr>
            <a:r>
              <a:rPr lang="de-DE" altLang="de-DE" sz="1800" b="0" dirty="0"/>
              <a:t>Gummistiefel (S4/S5)</a:t>
            </a:r>
          </a:p>
          <a:p>
            <a:endParaRPr lang="de-DE" sz="1000" dirty="0"/>
          </a:p>
          <a:p>
            <a:pPr marL="0" indent="0">
              <a:buNone/>
            </a:pPr>
            <a:r>
              <a:rPr lang="de-DE" b="1" dirty="0"/>
              <a:t>Bei möglichem Kontakt mit Gefahrstoffen:</a:t>
            </a:r>
          </a:p>
          <a:p>
            <a:pPr marL="285750" indent="-285750">
              <a:buFont typeface="Arial" pitchFamily="34" charset="0"/>
              <a:buChar char="•"/>
            </a:pPr>
            <a:r>
              <a:rPr lang="de-DE" sz="1800" b="0" dirty="0"/>
              <a:t>Arbeitskleidung und PSA gemäß dem Sicherheitsdatenblatt des Herstellers!</a:t>
            </a:r>
          </a:p>
        </p:txBody>
      </p:sp>
    </p:spTree>
    <p:extLst>
      <p:ext uri="{BB962C8B-B14F-4D97-AF65-F5344CB8AC3E}">
        <p14:creationId xmlns:p14="http://schemas.microsoft.com/office/powerpoint/2010/main" val="312638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70" y="228600"/>
            <a:ext cx="8303134" cy="1143000"/>
          </a:xfrm>
        </p:spPr>
        <p:txBody>
          <a:bodyPr/>
          <a:lstStyle/>
          <a:p>
            <a:r>
              <a:rPr lang="de-DE" dirty="0"/>
              <a:t>Arbeitskleidung und PSA IV</a:t>
            </a:r>
            <a:br>
              <a:rPr lang="de-DE" dirty="0"/>
            </a:br>
            <a:r>
              <a:rPr lang="de-DE" sz="2000" dirty="0">
                <a:solidFill>
                  <a:schemeClr val="accent2"/>
                </a:solidFill>
              </a:rPr>
              <a:t>TRGS 529 Nr. 4.3.1 – Feuer- und explosionsgefährliche Tätigkeiten</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6</a:t>
            </a:fld>
            <a:endParaRPr lang="de-DE" dirty="0"/>
          </a:p>
        </p:txBody>
      </p:sp>
      <p:sp>
        <p:nvSpPr>
          <p:cNvPr id="5" name="Textplatzhalter 4"/>
          <p:cNvSpPr>
            <a:spLocks noGrp="1"/>
          </p:cNvSpPr>
          <p:nvPr>
            <p:ph type="body" sz="quarter" idx="13"/>
          </p:nvPr>
        </p:nvSpPr>
        <p:spPr/>
        <p:txBody>
          <a:bodyPr/>
          <a:lstStyle/>
          <a:p>
            <a:pPr marL="0" indent="0">
              <a:buNone/>
            </a:pPr>
            <a:r>
              <a:rPr lang="de-DE" altLang="de-DE" b="1" dirty="0"/>
              <a:t>Bei möglichem kurzzeitigem Kontakt mit einer Flamme:</a:t>
            </a:r>
          </a:p>
          <a:p>
            <a:pPr marL="285750" indent="-285750">
              <a:buFont typeface="Arial" panose="020B0604020202020204" pitchFamily="34" charset="0"/>
              <a:buChar char="•"/>
            </a:pPr>
            <a:r>
              <a:rPr lang="de-DE" altLang="de-DE" sz="1800" b="0" dirty="0"/>
              <a:t>Schutzkleidung gemäß DIN EN ISO 11612 „Kleidung zum Schutz gegen Hitze und Flammen“ Codebuchstaben A (begrenzte Flammenausbreitung) und B (konvektive Hitze)</a:t>
            </a:r>
          </a:p>
          <a:p>
            <a:pPr marL="285750" indent="-285750">
              <a:buFont typeface="Arial" panose="020B0604020202020204" pitchFamily="34" charset="0"/>
              <a:buChar char="•"/>
            </a:pPr>
            <a:r>
              <a:rPr lang="de-DE" altLang="de-DE" sz="1800" b="0" dirty="0"/>
              <a:t>Eng anliegende Bünde im Hüft- und Armbereich</a:t>
            </a:r>
          </a:p>
          <a:p>
            <a:pPr marL="285750" indent="-285750">
              <a:buFont typeface="Arial" panose="020B0604020202020204" pitchFamily="34" charset="0"/>
              <a:buChar char="•"/>
            </a:pPr>
            <a:r>
              <a:rPr lang="de-DE" altLang="de-DE" sz="1800" b="0" dirty="0"/>
              <a:t>Unter der Schutzkleidung schmelzbeständige Wäsche (z.B. aus Baumwolle)</a:t>
            </a:r>
          </a:p>
          <a:p>
            <a:endParaRPr lang="de-DE" altLang="de-DE" sz="1000" b="0" dirty="0"/>
          </a:p>
          <a:p>
            <a:pPr marL="0" indent="0">
              <a:buNone/>
            </a:pPr>
            <a:r>
              <a:rPr lang="de-DE" altLang="de-DE" b="1" dirty="0"/>
              <a:t>Bei Schweißarbeiten:</a:t>
            </a:r>
          </a:p>
          <a:p>
            <a:pPr marL="285750" indent="-285750">
              <a:buFont typeface="Arial" panose="020B0604020202020204" pitchFamily="34" charset="0"/>
              <a:buChar char="•"/>
            </a:pPr>
            <a:r>
              <a:rPr lang="de-DE" sz="1800" b="0" dirty="0">
                <a:latin typeface="Arial"/>
              </a:rPr>
              <a:t>Schweißer Schutzanzug gemäß </a:t>
            </a:r>
            <a:r>
              <a:rPr lang="de-DE" sz="1800" b="0" dirty="0">
                <a:latin typeface="Arial" charset="0"/>
              </a:rPr>
              <a:t>DIN EN ISO 11611 „Schutzkleidung für Schweißen und verwandte Verfahren“</a:t>
            </a:r>
          </a:p>
          <a:p>
            <a:pPr marL="285750" indent="-285750">
              <a:buFont typeface="Arial" panose="020B0604020202020204" pitchFamily="34" charset="0"/>
              <a:buChar char="•"/>
            </a:pPr>
            <a:r>
              <a:rPr lang="de-DE" sz="1800" b="0" dirty="0">
                <a:latin typeface="Arial" charset="0"/>
              </a:rPr>
              <a:t>Schweißer Schutzbrille</a:t>
            </a:r>
          </a:p>
          <a:p>
            <a:pPr marL="285750" indent="-285750">
              <a:buFont typeface="Arial" panose="020B0604020202020204" pitchFamily="34" charset="0"/>
              <a:buChar char="•"/>
            </a:pPr>
            <a:r>
              <a:rPr lang="de-DE" sz="1800" b="0" dirty="0">
                <a:latin typeface="Arial" charset="0"/>
              </a:rPr>
              <a:t>Schweißer Schutzschild</a:t>
            </a:r>
          </a:p>
          <a:p>
            <a:pPr marL="285750" indent="-285750">
              <a:buFont typeface="Arial" panose="020B0604020202020204" pitchFamily="34" charset="0"/>
              <a:buChar char="•"/>
            </a:pPr>
            <a:r>
              <a:rPr lang="de-DE" sz="1800" b="0" dirty="0">
                <a:latin typeface="Arial" charset="0"/>
              </a:rPr>
              <a:t>…</a:t>
            </a:r>
          </a:p>
          <a:p>
            <a:pPr marL="285750" indent="-285750">
              <a:buFont typeface="Arial" panose="020B0604020202020204" pitchFamily="34" charset="0"/>
              <a:buChar char="•"/>
            </a:pPr>
            <a:endParaRPr lang="de-DE" sz="1800" b="0" dirty="0">
              <a:latin typeface="Arial" charset="0"/>
            </a:endParaRPr>
          </a:p>
          <a:p>
            <a:pPr marL="0" indent="0">
              <a:buNone/>
            </a:pPr>
            <a:r>
              <a:rPr lang="de-DE" sz="1800" b="0" dirty="0">
                <a:solidFill>
                  <a:schemeClr val="accent5"/>
                </a:solidFill>
                <a:latin typeface="Arial" charset="0"/>
                <a:sym typeface="Wingdings" panose="05000000000000000000" pitchFamily="2" charset="2"/>
              </a:rPr>
              <a:t> Siehe auch Bedienungsanleitung des Herstellers</a:t>
            </a:r>
            <a:endParaRPr lang="de-DE" sz="1800" b="0" dirty="0">
              <a:solidFill>
                <a:schemeClr val="accent5"/>
              </a:solidFill>
              <a:latin typeface="Arial" charset="0"/>
            </a:endParaRPr>
          </a:p>
        </p:txBody>
      </p:sp>
    </p:spTree>
    <p:extLst>
      <p:ext uri="{BB962C8B-B14F-4D97-AF65-F5344CB8AC3E}">
        <p14:creationId xmlns:p14="http://schemas.microsoft.com/office/powerpoint/2010/main" val="131723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Arbeitskleidung und PSA V</a:t>
            </a:r>
            <a:br>
              <a:rPr lang="de-DE" dirty="0"/>
            </a:br>
            <a:r>
              <a:rPr lang="de-DE" sz="2000" dirty="0">
                <a:solidFill>
                  <a:schemeClr val="accent2"/>
                </a:solidFill>
              </a:rPr>
              <a:t>TRGS 529 Nr. 4.3.1 - Explosionsgefährdete Bereiche</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7</a:t>
            </a:fld>
            <a:endParaRPr lang="de-DE" dirty="0"/>
          </a:p>
        </p:txBody>
      </p:sp>
      <p:sp>
        <p:nvSpPr>
          <p:cNvPr id="5" name="Textplatzhalter 4"/>
          <p:cNvSpPr>
            <a:spLocks noGrp="1"/>
          </p:cNvSpPr>
          <p:nvPr>
            <p:ph type="body" sz="quarter" idx="13"/>
          </p:nvPr>
        </p:nvSpPr>
        <p:spPr/>
        <p:txBody>
          <a:bodyPr/>
          <a:lstStyle/>
          <a:p>
            <a:pPr marL="0" indent="0">
              <a:buNone/>
            </a:pPr>
            <a:r>
              <a:rPr lang="de-DE" b="1" dirty="0"/>
              <a:t>Bei Arbeiten in explosionsgefährdeten Bereichen insbesondere in den Zonen 0 und 1:</a:t>
            </a:r>
          </a:p>
          <a:p>
            <a:pPr marL="285750" indent="-285750">
              <a:buFont typeface="Arial" panose="020B0604020202020204" pitchFamily="34" charset="0"/>
              <a:buChar char="•"/>
            </a:pPr>
            <a:r>
              <a:rPr lang="de-DE" b="0" dirty="0">
                <a:latin typeface="Arial"/>
              </a:rPr>
              <a:t>Ableitfähiges Schuhwerk (Ableitwiderstand von höchstens 10</a:t>
            </a:r>
            <a:r>
              <a:rPr lang="de-DE" b="0" baseline="30000" dirty="0">
                <a:latin typeface="Arial"/>
              </a:rPr>
              <a:t>8</a:t>
            </a:r>
            <a:r>
              <a:rPr lang="de-DE" b="0" dirty="0">
                <a:latin typeface="Arial"/>
              </a:rPr>
              <a:t> Ohm) </a:t>
            </a:r>
          </a:p>
          <a:p>
            <a:pPr marL="285750" indent="-285750">
              <a:buFont typeface="Arial" panose="020B0604020202020204" pitchFamily="34" charset="0"/>
              <a:buChar char="•"/>
            </a:pPr>
            <a:r>
              <a:rPr lang="de-DE" b="0" dirty="0">
                <a:latin typeface="Arial"/>
              </a:rPr>
              <a:t>Leitfähige Arbeitshandschuhe</a:t>
            </a:r>
          </a:p>
          <a:p>
            <a:pPr marL="285750" indent="-285750">
              <a:buFont typeface="Arial" panose="020B0604020202020204" pitchFamily="34" charset="0"/>
              <a:buChar char="•"/>
            </a:pPr>
            <a:r>
              <a:rPr lang="de-DE" b="0" dirty="0">
                <a:latin typeface="Arial"/>
              </a:rPr>
              <a:t>Kleidung darf nicht gewechselt werden</a:t>
            </a:r>
          </a:p>
          <a:p>
            <a:pPr marL="285750" indent="-285750">
              <a:buFont typeface="Arial" panose="020B0604020202020204" pitchFamily="34" charset="0"/>
              <a:buChar char="•"/>
            </a:pPr>
            <a:r>
              <a:rPr lang="de-DE" b="0" dirty="0">
                <a:latin typeface="Arial"/>
              </a:rPr>
              <a:t>In der Zone 0 muss ableitfähiger Kopfschutz getragen werden</a:t>
            </a:r>
          </a:p>
          <a:p>
            <a:pPr marL="285750" indent="-285750">
              <a:buFont typeface="Arial" panose="020B0604020202020204" pitchFamily="34" charset="0"/>
              <a:buChar char="•"/>
            </a:pPr>
            <a:r>
              <a:rPr lang="de-DE" b="0" dirty="0">
                <a:latin typeface="Arial"/>
              </a:rPr>
              <a:t>In der Zone 0 muss ableitfähige Kleidung getragen werden (spezifischer Oberflächenwiderstand kleiner als 5 x 10</a:t>
            </a:r>
            <a:r>
              <a:rPr lang="de-DE" b="0" baseline="30000" dirty="0">
                <a:latin typeface="Arial"/>
              </a:rPr>
              <a:t>10</a:t>
            </a:r>
            <a:r>
              <a:rPr lang="de-DE" b="0" dirty="0">
                <a:latin typeface="Arial"/>
              </a:rPr>
              <a:t> Ohm).</a:t>
            </a:r>
          </a:p>
          <a:p>
            <a:pPr marL="285750" indent="-285750">
              <a:buFont typeface="Arial" panose="020B0604020202020204" pitchFamily="34" charset="0"/>
              <a:buChar char="•"/>
            </a:pPr>
            <a:endParaRPr lang="de-DE" sz="1000" b="0" dirty="0">
              <a:latin typeface="Arial"/>
            </a:endParaRPr>
          </a:p>
          <a:p>
            <a:pPr marL="342900" indent="-342900">
              <a:buFont typeface="Wingdings" panose="05000000000000000000" pitchFamily="2" charset="2"/>
              <a:buChar char="è"/>
            </a:pPr>
            <a:r>
              <a:rPr lang="de-DE" b="0" dirty="0">
                <a:latin typeface="Arial"/>
                <a:sym typeface="Wingdings" panose="05000000000000000000" pitchFamily="2" charset="2"/>
              </a:rPr>
              <a:t>Zusätzlich muss der Untergrund ableitfähig sein (z.B. Befeuchten)</a:t>
            </a:r>
          </a:p>
          <a:p>
            <a:pPr marL="342900" indent="-342900">
              <a:buFont typeface="Wingdings" panose="05000000000000000000" pitchFamily="2" charset="2"/>
              <a:buChar char="è"/>
            </a:pPr>
            <a:r>
              <a:rPr lang="de-DE" b="0" dirty="0">
                <a:solidFill>
                  <a:schemeClr val="accent5"/>
                </a:solidFill>
                <a:latin typeface="Arial"/>
                <a:sym typeface="Wingdings" panose="05000000000000000000" pitchFamily="2" charset="2"/>
              </a:rPr>
              <a:t>Bei der Wäsche der Arbeitskleidung ist strikt auf die Herstellerangaben zu achten, so führen z.B. Wäschezusätze wie Weichspüler zu einer reduzierten Ableitfähigkeit</a:t>
            </a:r>
            <a:endParaRPr lang="de-DE" b="0" dirty="0">
              <a:solidFill>
                <a:schemeClr val="accent5"/>
              </a:solidFill>
              <a:latin typeface="Arial"/>
            </a:endParaRPr>
          </a:p>
          <a:p>
            <a:endParaRPr lang="de-DE" dirty="0"/>
          </a:p>
        </p:txBody>
      </p:sp>
    </p:spTree>
    <p:extLst>
      <p:ext uri="{BB962C8B-B14F-4D97-AF65-F5344CB8AC3E}">
        <p14:creationId xmlns:p14="http://schemas.microsoft.com/office/powerpoint/2010/main" val="2005815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C2E3DF-F575-DBB8-73DB-D28B60D0F7A6}"/>
              </a:ext>
            </a:extLst>
          </p:cNvPr>
          <p:cNvSpPr>
            <a:spLocks noGrp="1"/>
          </p:cNvSpPr>
          <p:nvPr>
            <p:ph type="title"/>
          </p:nvPr>
        </p:nvSpPr>
        <p:spPr/>
        <p:txBody>
          <a:bodyPr/>
          <a:lstStyle/>
          <a:p>
            <a:r>
              <a:rPr lang="de-DE" dirty="0"/>
              <a:t>PSA</a:t>
            </a:r>
            <a:br>
              <a:rPr lang="de-DE" dirty="0"/>
            </a:br>
            <a:r>
              <a:rPr lang="de-DE" sz="2000" dirty="0">
                <a:solidFill>
                  <a:schemeClr val="accent2"/>
                </a:solidFill>
              </a:rPr>
              <a:t>Bausteine der BG Bau</a:t>
            </a:r>
          </a:p>
        </p:txBody>
      </p:sp>
      <p:sp>
        <p:nvSpPr>
          <p:cNvPr id="3" name="Datumsplatzhalter 2">
            <a:extLst>
              <a:ext uri="{FF2B5EF4-FFF2-40B4-BE49-F238E27FC236}">
                <a16:creationId xmlns:a16="http://schemas.microsoft.com/office/drawing/2014/main" id="{157DFB53-F36A-620E-1147-28C1E314A98F}"/>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400B5D69-A446-C66A-7A6E-8A0547E1E44E}"/>
              </a:ext>
            </a:extLst>
          </p:cNvPr>
          <p:cNvSpPr>
            <a:spLocks noGrp="1"/>
          </p:cNvSpPr>
          <p:nvPr>
            <p:ph type="sldNum" sz="quarter" idx="12"/>
          </p:nvPr>
        </p:nvSpPr>
        <p:spPr/>
        <p:txBody>
          <a:bodyPr/>
          <a:lstStyle/>
          <a:p>
            <a:fld id="{D42DA815-CE49-4499-B3BB-5F7C969A1704}" type="slidenum">
              <a:rPr lang="de-DE" smtClean="0"/>
              <a:pPr/>
              <a:t>8</a:t>
            </a:fld>
            <a:endParaRPr lang="de-DE" dirty="0"/>
          </a:p>
        </p:txBody>
      </p:sp>
      <p:sp>
        <p:nvSpPr>
          <p:cNvPr id="5" name="Textplatzhalter 4">
            <a:extLst>
              <a:ext uri="{FF2B5EF4-FFF2-40B4-BE49-F238E27FC236}">
                <a16:creationId xmlns:a16="http://schemas.microsoft.com/office/drawing/2014/main" id="{B7644375-32D7-C89E-E63C-1228624191DD}"/>
              </a:ext>
            </a:extLst>
          </p:cNvPr>
          <p:cNvSpPr>
            <a:spLocks noGrp="1"/>
          </p:cNvSpPr>
          <p:nvPr>
            <p:ph type="body" sz="quarter" idx="13"/>
          </p:nvPr>
        </p:nvSpPr>
        <p:spPr>
          <a:xfrm>
            <a:off x="529169" y="1556792"/>
            <a:ext cx="5134783" cy="4536504"/>
          </a:xfrm>
        </p:spPr>
        <p:txBody>
          <a:bodyPr/>
          <a:lstStyle/>
          <a:p>
            <a:pPr marL="0" indent="0">
              <a:buNone/>
            </a:pPr>
            <a:r>
              <a:rPr lang="de-DE" sz="1600" b="1" dirty="0"/>
              <a:t>Fußschutz</a:t>
            </a:r>
          </a:p>
          <a:p>
            <a:pPr marL="0" indent="0">
              <a:buNone/>
            </a:pPr>
            <a:r>
              <a:rPr lang="de-DE" sz="1600" dirty="0"/>
              <a:t>Quelle: </a:t>
            </a:r>
            <a:r>
              <a:rPr lang="de-DE" sz="1600" dirty="0">
                <a:hlinkClick r:id="rId2"/>
              </a:rPr>
              <a:t>Fußschutz </a:t>
            </a:r>
            <a:endParaRPr lang="de-DE" sz="1600" dirty="0"/>
          </a:p>
          <a:p>
            <a:pPr marL="0" indent="0">
              <a:buNone/>
            </a:pPr>
            <a:r>
              <a:rPr lang="de-DE" sz="1600" dirty="0"/>
              <a:t>Baustein - Persönliche Schutzausrüstungen E 600</a:t>
            </a:r>
            <a:br>
              <a:rPr lang="de-DE" sz="1600" dirty="0"/>
            </a:br>
            <a:r>
              <a:rPr lang="de-DE" sz="1600" dirty="0"/>
              <a:t>Stand 07/2021</a:t>
            </a:r>
            <a:br>
              <a:rPr lang="de-DE" sz="1600" dirty="0"/>
            </a:br>
            <a:r>
              <a:rPr lang="de-DE" sz="1600" dirty="0"/>
              <a:t>Herausgeber: BG BAU</a:t>
            </a:r>
          </a:p>
          <a:p>
            <a:endParaRPr lang="de-DE" sz="1000" b="1" dirty="0"/>
          </a:p>
          <a:p>
            <a:pPr marL="0" indent="0">
              <a:buNone/>
            </a:pPr>
            <a:r>
              <a:rPr lang="de-DE" sz="1600" b="1" dirty="0"/>
              <a:t>Kopfschutz Industrieschutzhelme</a:t>
            </a:r>
          </a:p>
          <a:p>
            <a:pPr marL="0" indent="0">
              <a:buNone/>
            </a:pPr>
            <a:r>
              <a:rPr lang="de-DE" sz="1600" dirty="0"/>
              <a:t>Quelle: </a:t>
            </a:r>
            <a:r>
              <a:rPr lang="de-DE" sz="1600" dirty="0">
                <a:hlinkClick r:id="rId3"/>
              </a:rPr>
              <a:t>Kopfschutz Industrieschutzhelme </a:t>
            </a:r>
            <a:endParaRPr lang="de-DE" sz="1600" dirty="0"/>
          </a:p>
          <a:p>
            <a:pPr marL="0" indent="0">
              <a:buNone/>
            </a:pPr>
            <a:r>
              <a:rPr lang="de-DE" sz="1600" dirty="0"/>
              <a:t>Baustein - Persönliche Schutzausrüstungen E 602</a:t>
            </a:r>
            <a:br>
              <a:rPr lang="de-DE" sz="1600" dirty="0"/>
            </a:br>
            <a:r>
              <a:rPr lang="de-DE" sz="1600" dirty="0"/>
              <a:t>Stand 07/2021</a:t>
            </a:r>
            <a:br>
              <a:rPr lang="de-DE" sz="1600" dirty="0"/>
            </a:br>
            <a:r>
              <a:rPr lang="de-DE" sz="1600" dirty="0"/>
              <a:t>Herausgeber: BG BAU</a:t>
            </a:r>
          </a:p>
          <a:p>
            <a:pPr marL="0" indent="0">
              <a:buNone/>
            </a:pPr>
            <a:endParaRPr lang="de-DE" sz="1000" b="1" dirty="0"/>
          </a:p>
          <a:p>
            <a:pPr marL="0" indent="0">
              <a:buNone/>
            </a:pPr>
            <a:r>
              <a:rPr lang="de-DE" sz="1600" b="1" dirty="0"/>
              <a:t>Schutzhandschuhe</a:t>
            </a:r>
          </a:p>
          <a:p>
            <a:pPr marL="0" indent="0">
              <a:buNone/>
            </a:pPr>
            <a:r>
              <a:rPr lang="de-DE" sz="1600" dirty="0"/>
              <a:t>Quelle: </a:t>
            </a:r>
            <a:r>
              <a:rPr lang="de-DE" sz="1600" dirty="0">
                <a:hlinkClick r:id="rId4"/>
              </a:rPr>
              <a:t>Schutzhandschuhe</a:t>
            </a:r>
            <a:endParaRPr lang="de-DE" sz="1600" dirty="0"/>
          </a:p>
          <a:p>
            <a:pPr marL="0" indent="0">
              <a:buNone/>
            </a:pPr>
            <a:r>
              <a:rPr lang="de-DE" sz="1600" dirty="0"/>
              <a:t>Baustein - Persönliche Schutzausrüstungen E 604</a:t>
            </a:r>
            <a:br>
              <a:rPr lang="de-DE" sz="1600" dirty="0"/>
            </a:br>
            <a:r>
              <a:rPr lang="de-DE" sz="1600" dirty="0"/>
              <a:t>Stand 07/2021</a:t>
            </a:r>
            <a:br>
              <a:rPr lang="de-DE" sz="1600" dirty="0"/>
            </a:br>
            <a:r>
              <a:rPr lang="de-DE" sz="1600" dirty="0"/>
              <a:t>Herausgeber: BG BAU</a:t>
            </a:r>
          </a:p>
          <a:p>
            <a:endParaRPr lang="de-DE" sz="1600" dirty="0"/>
          </a:p>
          <a:p>
            <a:endParaRPr lang="de-DE" sz="1600" dirty="0"/>
          </a:p>
        </p:txBody>
      </p:sp>
      <p:sp>
        <p:nvSpPr>
          <p:cNvPr id="6" name="Textplatzhalter 4">
            <a:extLst>
              <a:ext uri="{FF2B5EF4-FFF2-40B4-BE49-F238E27FC236}">
                <a16:creationId xmlns:a16="http://schemas.microsoft.com/office/drawing/2014/main" id="{FA09499E-1656-6AEE-5326-229D57E48564}"/>
              </a:ext>
            </a:extLst>
          </p:cNvPr>
          <p:cNvSpPr txBox="1">
            <a:spLocks/>
          </p:cNvSpPr>
          <p:nvPr/>
        </p:nvSpPr>
        <p:spPr>
          <a:xfrm>
            <a:off x="6384032" y="476672"/>
            <a:ext cx="5616624" cy="6152728"/>
          </a:xfrm>
          <a:prstGeom prst="rect">
            <a:avLst/>
          </a:prstGeom>
        </p:spPr>
        <p:txBody>
          <a:bodyPr/>
          <a:lstStyle>
            <a:lvl1pPr marL="150912" indent="-150912" algn="l" rtl="0" eaLnBrk="1" fontAlgn="base" hangingPunct="1">
              <a:spcBef>
                <a:spcPct val="20000"/>
              </a:spcBef>
              <a:spcAft>
                <a:spcPct val="0"/>
              </a:spcAft>
              <a:buClr>
                <a:srgbClr val="007FAC"/>
              </a:buClr>
              <a:buFont typeface="Arial" pitchFamily="34" charset="0"/>
              <a:buChar char="•"/>
              <a:defRPr sz="2000" b="0" i="0" baseline="0">
                <a:solidFill>
                  <a:srgbClr val="0082B0"/>
                </a:solidFill>
                <a:latin typeface="Arial" pitchFamily="34" charset="0"/>
                <a:ea typeface="+mn-ea"/>
                <a:cs typeface="Arial" pitchFamily="34" charset="0"/>
              </a:defRPr>
            </a:lvl1pPr>
            <a:lvl2pPr marL="417910" indent="-160735" algn="l" rtl="0" eaLnBrk="1" fontAlgn="base" hangingPunct="1">
              <a:spcBef>
                <a:spcPct val="20000"/>
              </a:spcBef>
              <a:spcAft>
                <a:spcPct val="0"/>
              </a:spcAft>
              <a:buClrTx/>
              <a:buFont typeface="Arial"/>
              <a:buChar char="•"/>
              <a:defRPr lang="de-DE" sz="2000" b="0">
                <a:solidFill>
                  <a:schemeClr val="accent5"/>
                </a:solidFill>
                <a:latin typeface="Arial" pitchFamily="34" charset="0"/>
                <a:ea typeface="+mn-ea"/>
                <a:cs typeface="Arial" pitchFamily="34" charset="0"/>
              </a:defRPr>
            </a:lvl2pPr>
            <a:lvl3pPr marL="642938" indent="-128588" algn="l" rtl="0" eaLnBrk="1" fontAlgn="base" hangingPunct="1">
              <a:spcBef>
                <a:spcPct val="20000"/>
              </a:spcBef>
              <a:spcAft>
                <a:spcPct val="0"/>
              </a:spcAft>
              <a:buClrTx/>
              <a:buFont typeface="Arial"/>
              <a:buChar char="•"/>
              <a:defRPr sz="2000">
                <a:solidFill>
                  <a:schemeClr val="accent2"/>
                </a:solidFill>
                <a:latin typeface="Arial" pitchFamily="34" charset="0"/>
                <a:ea typeface="+mn-ea"/>
                <a:cs typeface="Arial" pitchFamily="34" charset="0"/>
              </a:defRPr>
            </a:lvl3pPr>
            <a:lvl4pPr marL="900113" indent="-128588" algn="l" rtl="0" eaLnBrk="1" fontAlgn="base" hangingPunct="1">
              <a:spcBef>
                <a:spcPct val="20000"/>
              </a:spcBef>
              <a:spcAft>
                <a:spcPct val="0"/>
              </a:spcAft>
              <a:buClrTx/>
              <a:buFont typeface="Arial"/>
              <a:buChar char="•"/>
              <a:defRPr sz="2000">
                <a:solidFill>
                  <a:schemeClr val="accent3"/>
                </a:solidFill>
                <a:latin typeface="Arial" pitchFamily="34" charset="0"/>
                <a:ea typeface="+mn-ea"/>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a:lstStyle>
          <a:p>
            <a:pPr marL="0" indent="0">
              <a:buNone/>
            </a:pPr>
            <a:r>
              <a:rPr lang="de-DE" sz="1600" b="1" dirty="0"/>
              <a:t>Hautschutz</a:t>
            </a:r>
          </a:p>
          <a:p>
            <a:pPr marL="0" indent="0">
              <a:buNone/>
            </a:pPr>
            <a:r>
              <a:rPr lang="de-DE" sz="1600" dirty="0"/>
              <a:t>Quelle: </a:t>
            </a:r>
            <a:r>
              <a:rPr lang="de-DE" sz="1600" dirty="0">
                <a:hlinkClick r:id="rId5"/>
              </a:rPr>
              <a:t>Hautschutz </a:t>
            </a:r>
            <a:endParaRPr lang="de-DE" sz="1600" dirty="0"/>
          </a:p>
          <a:p>
            <a:pPr marL="0" indent="0">
              <a:buNone/>
            </a:pPr>
            <a:r>
              <a:rPr lang="de-DE" sz="1600" dirty="0"/>
              <a:t>Baustein - Persönliche Schutzausrüstungen E 605</a:t>
            </a:r>
            <a:br>
              <a:rPr lang="de-DE" sz="1600" dirty="0"/>
            </a:br>
            <a:r>
              <a:rPr lang="de-DE" sz="1600" dirty="0"/>
              <a:t>Stand 07/2021</a:t>
            </a:r>
            <a:br>
              <a:rPr lang="de-DE" sz="1600" dirty="0"/>
            </a:br>
            <a:r>
              <a:rPr lang="de-DE" sz="1600" dirty="0"/>
              <a:t>Herausgeber: BG BAU</a:t>
            </a:r>
          </a:p>
          <a:p>
            <a:pPr marL="0" indent="0">
              <a:buNone/>
            </a:pPr>
            <a:endParaRPr lang="de-DE" sz="1000" dirty="0"/>
          </a:p>
          <a:p>
            <a:pPr marL="0" indent="0">
              <a:buNone/>
            </a:pPr>
            <a:r>
              <a:rPr lang="de-DE" sz="1600" b="1" dirty="0"/>
              <a:t>Schutzkleidung</a:t>
            </a:r>
          </a:p>
          <a:p>
            <a:pPr marL="0" indent="0">
              <a:buNone/>
            </a:pPr>
            <a:r>
              <a:rPr lang="de-DE" sz="1600" dirty="0"/>
              <a:t>Quelle: </a:t>
            </a:r>
            <a:r>
              <a:rPr lang="de-DE" sz="1600" dirty="0">
                <a:hlinkClick r:id="rId6"/>
              </a:rPr>
              <a:t>Schutzkleidung </a:t>
            </a:r>
            <a:endParaRPr lang="de-DE" sz="1600" dirty="0"/>
          </a:p>
          <a:p>
            <a:pPr marL="0" indent="0">
              <a:buNone/>
            </a:pPr>
            <a:r>
              <a:rPr lang="de-DE" sz="1600" dirty="0"/>
              <a:t>Baustein - Persönliche Schutzausrüstungen E 606</a:t>
            </a:r>
            <a:br>
              <a:rPr lang="de-DE" sz="1600" dirty="0"/>
            </a:br>
            <a:r>
              <a:rPr lang="de-DE" sz="1600" dirty="0"/>
              <a:t>Stand 07/2021</a:t>
            </a:r>
            <a:br>
              <a:rPr lang="de-DE" sz="1600" dirty="0"/>
            </a:br>
            <a:r>
              <a:rPr lang="de-DE" sz="1600" dirty="0"/>
              <a:t>Herausgeber: BG BAU</a:t>
            </a:r>
          </a:p>
          <a:p>
            <a:pPr marL="0" indent="0">
              <a:buNone/>
            </a:pPr>
            <a:endParaRPr lang="de-DE" sz="1000" dirty="0"/>
          </a:p>
          <a:p>
            <a:pPr marL="0" indent="0">
              <a:buNone/>
            </a:pPr>
            <a:r>
              <a:rPr lang="de-DE" sz="1600" b="1" dirty="0"/>
              <a:t>Augen- und Gesichtsschutz</a:t>
            </a:r>
          </a:p>
          <a:p>
            <a:pPr marL="0" indent="0">
              <a:buNone/>
            </a:pPr>
            <a:r>
              <a:rPr lang="de-DE" sz="1600" dirty="0"/>
              <a:t>Quelle: </a:t>
            </a:r>
            <a:r>
              <a:rPr lang="de-DE" sz="1600" dirty="0">
                <a:hlinkClick r:id="rId7"/>
              </a:rPr>
              <a:t>Augen- und Gesichtsschutz </a:t>
            </a:r>
            <a:endParaRPr lang="de-DE" sz="1600" dirty="0"/>
          </a:p>
          <a:p>
            <a:pPr marL="0" indent="0">
              <a:buNone/>
            </a:pPr>
            <a:r>
              <a:rPr lang="de-DE" sz="1600" dirty="0"/>
              <a:t>Baustein - Persönliche Schutzausrüstungen E 607</a:t>
            </a:r>
            <a:br>
              <a:rPr lang="de-DE" sz="1600" dirty="0"/>
            </a:br>
            <a:r>
              <a:rPr lang="de-DE" sz="1600" dirty="0"/>
              <a:t>Stand 07/2021</a:t>
            </a:r>
            <a:br>
              <a:rPr lang="de-DE" sz="1600" dirty="0"/>
            </a:br>
            <a:r>
              <a:rPr lang="de-DE" sz="1600" dirty="0"/>
              <a:t>Herausgeber: BG BAU</a:t>
            </a:r>
          </a:p>
          <a:p>
            <a:pPr marL="0" indent="0">
              <a:buNone/>
            </a:pPr>
            <a:endParaRPr lang="de-DE" sz="1000" dirty="0"/>
          </a:p>
          <a:p>
            <a:pPr marL="0" indent="0">
              <a:buNone/>
            </a:pPr>
            <a:r>
              <a:rPr lang="de-DE" sz="1600" b="1" dirty="0"/>
              <a:t>Gehörschutz</a:t>
            </a:r>
          </a:p>
          <a:p>
            <a:pPr marL="0" indent="0">
              <a:buNone/>
            </a:pPr>
            <a:r>
              <a:rPr lang="de-DE" sz="1600" dirty="0"/>
              <a:t>Quelle: </a:t>
            </a:r>
            <a:r>
              <a:rPr lang="de-DE" sz="1600" dirty="0">
                <a:hlinkClick r:id="rId8"/>
              </a:rPr>
              <a:t>Gehörschutz </a:t>
            </a:r>
            <a:endParaRPr lang="de-DE" sz="1600" dirty="0"/>
          </a:p>
          <a:p>
            <a:pPr marL="0" indent="0">
              <a:buNone/>
            </a:pPr>
            <a:r>
              <a:rPr lang="de-DE" sz="1600" dirty="0"/>
              <a:t>Baustein - Persönliche Schutzausrüstungen E 609</a:t>
            </a:r>
            <a:br>
              <a:rPr lang="de-DE" sz="1600" dirty="0"/>
            </a:br>
            <a:r>
              <a:rPr lang="de-DE" sz="1600" dirty="0"/>
              <a:t>Stand 07/2021</a:t>
            </a:r>
            <a:br>
              <a:rPr lang="de-DE" sz="1600" dirty="0"/>
            </a:br>
            <a:r>
              <a:rPr lang="de-DE" sz="1600" dirty="0"/>
              <a:t>Herausgeber: BG BAU</a:t>
            </a:r>
          </a:p>
          <a:p>
            <a:pPr marL="0" indent="0">
              <a:buNone/>
            </a:pPr>
            <a:endParaRPr lang="de-DE" sz="1600" dirty="0"/>
          </a:p>
          <a:p>
            <a:pPr marL="0" indent="0">
              <a:buNone/>
            </a:pPr>
            <a:endParaRPr lang="de-DE" sz="1600" dirty="0"/>
          </a:p>
          <a:p>
            <a:pPr marL="0" indent="0">
              <a:buNone/>
            </a:pPr>
            <a:endParaRPr lang="de-DE" sz="1600" dirty="0"/>
          </a:p>
          <a:p>
            <a:pPr marL="0" indent="0">
              <a:buNone/>
            </a:pPr>
            <a:endParaRPr lang="de-DE" sz="1600" dirty="0"/>
          </a:p>
          <a:p>
            <a:endParaRPr lang="de-DE" sz="1600" kern="0" dirty="0"/>
          </a:p>
          <a:p>
            <a:endParaRPr lang="de-DE" sz="1600" kern="0" dirty="0"/>
          </a:p>
        </p:txBody>
      </p:sp>
    </p:spTree>
    <p:extLst>
      <p:ext uri="{BB962C8B-B14F-4D97-AF65-F5344CB8AC3E}">
        <p14:creationId xmlns:p14="http://schemas.microsoft.com/office/powerpoint/2010/main" val="240222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F6D5-E160-661A-321B-18A70762BC5E}"/>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1F02BE20-E835-8B05-F432-B886365DAD4D}"/>
              </a:ext>
            </a:extLst>
          </p:cNvPr>
          <p:cNvGrpSpPr>
            <a:grpSpLocks/>
          </p:cNvGrpSpPr>
          <p:nvPr/>
        </p:nvGrpSpPr>
        <p:grpSpPr bwMode="auto">
          <a:xfrm>
            <a:off x="1920876" y="2143123"/>
            <a:ext cx="8373133" cy="2928937"/>
            <a:chOff x="357188" y="2786063"/>
            <a:chExt cx="8429625" cy="2928937"/>
          </a:xfrm>
        </p:grpSpPr>
        <p:sp>
          <p:nvSpPr>
            <p:cNvPr id="5" name="Rechteck 4">
              <a:extLst>
                <a:ext uri="{FF2B5EF4-FFF2-40B4-BE49-F238E27FC236}">
                  <a16:creationId xmlns:a16="http://schemas.microsoft.com/office/drawing/2014/main" id="{25E7614A-A67F-C61B-3ADA-D069DDE15131}"/>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793764D3-869C-2E74-24BA-84F884F7328E}"/>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CB454EBE-5800-70D8-F32E-189F52A6C7D0}"/>
                </a:ext>
              </a:extLst>
            </p:cNvPr>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Atemschutzgeräte</a:t>
              </a:r>
              <a:endParaRPr lang="de-DE" altLang="de-DE" sz="800" dirty="0">
                <a:latin typeface="+mj-lt"/>
              </a:endParaRPr>
            </a:p>
          </p:txBody>
        </p:sp>
        <p:pic>
          <p:nvPicPr>
            <p:cNvPr id="17414" name="Picture 8">
              <a:extLst>
                <a:ext uri="{FF2B5EF4-FFF2-40B4-BE49-F238E27FC236}">
                  <a16:creationId xmlns:a16="http://schemas.microsoft.com/office/drawing/2014/main" id="{329D49C2-BB81-54BE-73C0-856DF21A88D8}"/>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E649594B-7BAD-8D54-A745-154DEECD1FF0}"/>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309C03B0-A1E1-B671-7B3D-6229293EC93C}"/>
              </a:ext>
            </a:extLst>
          </p:cNvPr>
          <p:cNvSpPr>
            <a:spLocks noGrp="1"/>
          </p:cNvSpPr>
          <p:nvPr>
            <p:ph type="sldNum" sz="quarter" idx="11"/>
          </p:nvPr>
        </p:nvSpPr>
        <p:spPr/>
        <p:txBody>
          <a:bodyPr/>
          <a:lstStyle/>
          <a:p>
            <a:pPr>
              <a:defRPr/>
            </a:pPr>
            <a:fld id="{42020CB9-598F-41BD-B058-380FB38EF93E}" type="slidenum">
              <a:rPr lang="de-DE" smtClean="0"/>
              <a:pPr>
                <a:defRPr/>
              </a:pPr>
              <a:t>9</a:t>
            </a:fld>
            <a:endParaRPr lang="de-DE" dirty="0"/>
          </a:p>
        </p:txBody>
      </p:sp>
    </p:spTree>
    <p:extLst>
      <p:ext uri="{BB962C8B-B14F-4D97-AF65-F5344CB8AC3E}">
        <p14:creationId xmlns:p14="http://schemas.microsoft.com/office/powerpoint/2010/main" val="681397144"/>
      </p:ext>
    </p:extLst>
  </p:cSld>
  <p:clrMapOvr>
    <a:masterClrMapping/>
  </p:clrMapOvr>
</p:sld>
</file>

<file path=ppt/theme/theme1.xml><?xml version="1.0" encoding="utf-8"?>
<a:theme xmlns:a="http://schemas.openxmlformats.org/drawingml/2006/main" name="2_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Folienmaster</Template>
  <TotalTime>0</TotalTime>
  <Words>2330</Words>
  <Application>Microsoft Office PowerPoint</Application>
  <PresentationFormat>Breitbild</PresentationFormat>
  <Paragraphs>329</Paragraphs>
  <Slides>29</Slides>
  <Notes>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29</vt:i4>
      </vt:variant>
    </vt:vector>
  </HeadingPairs>
  <TitlesOfParts>
    <vt:vector size="38" baseType="lpstr">
      <vt:lpstr>ＭＳ Ｐゴシック</vt:lpstr>
      <vt:lpstr>Arial</vt:lpstr>
      <vt:lpstr>Arial Narrow</vt:lpstr>
      <vt:lpstr>Calibri</vt:lpstr>
      <vt:lpstr>Symbol</vt:lpstr>
      <vt:lpstr>Times</vt:lpstr>
      <vt:lpstr>TradeGothic Bold</vt:lpstr>
      <vt:lpstr>Wingdings</vt:lpstr>
      <vt:lpstr>2_Folienmaster</vt:lpstr>
      <vt:lpstr>Arbeitsbekleidung, persönliche Schutzausrüstung und Hygiene bei Instandhaltungstätigkeiten</vt:lpstr>
      <vt:lpstr>Agenda Arbeitsbekleidung, PSA und Hygiene bei Instandhaltungstätigkeiten</vt:lpstr>
      <vt:lpstr>Arbeitskleidung und PSA I TRGS 529 Nr. 4.3</vt:lpstr>
      <vt:lpstr>Arbeitskleidung und PSA II TRGS 529 Nr. 4.3 Grundausstattung</vt:lpstr>
      <vt:lpstr>Arbeitskleidung und PSA III TRGS 529 Nr. 4.3 - Gefahrstoffe und Biostoffe</vt:lpstr>
      <vt:lpstr>Arbeitskleidung und PSA IV TRGS 529 Nr. 4.3.1 – Feuer- und explosionsgefährliche Tätigkeiten</vt:lpstr>
      <vt:lpstr>Arbeitskleidung und PSA V TRGS 529 Nr. 4.3.1 - Explosionsgefährdete Bereiche</vt:lpstr>
      <vt:lpstr>PSA Bausteine der BG Bau</vt:lpstr>
      <vt:lpstr>PowerPoint-Präsentation</vt:lpstr>
      <vt:lpstr>Exkurs: Atemschutzgeräte I  DGUV Regel 112-190 Abb.1 Einteilung der Atemschutzgeräte</vt:lpstr>
      <vt:lpstr>Exkurs: Atemschutzgeräte II TRGS 529 Nr. 4.3 und DGUV 112/190 </vt:lpstr>
      <vt:lpstr>Exkurs: Atemschutzgeräte III DGUV Grundsatz 312-190 </vt:lpstr>
      <vt:lpstr>Exkurs: Atemschutzgeräte IV TRGS 529, Nr. 5 und DGUV 112/190 </vt:lpstr>
      <vt:lpstr>Exkurs: Atemschutzgeräte V TRGS 529 Nr. 4.3 und DGUV 112/190</vt:lpstr>
      <vt:lpstr>Exkurs: Atemschutzgeräte VI Beispiel Wartungsfristen Filtergeräte gemäß DGUV 112/190</vt:lpstr>
      <vt:lpstr>Atemschutz/Filtergeräte Bausteine der BG Bau</vt:lpstr>
      <vt:lpstr>PowerPoint-Präsentation</vt:lpstr>
      <vt:lpstr>Systeme der PSAgA DGUV R 112-198</vt:lpstr>
      <vt:lpstr>Beispiele für PSAgA DGUV R 112-198</vt:lpstr>
      <vt:lpstr>Betriebsanweisung und Unterweisung DGUV R 112-198</vt:lpstr>
      <vt:lpstr>Anforderungen an PSAgA tragende Personen DGUV R 112-198 und DGUV Grundsatz 312-001 </vt:lpstr>
      <vt:lpstr>Erhalt des ordnungsgemäßen Zustands der PSAgA DGUV R 112-198</vt:lpstr>
      <vt:lpstr>PSAgA Bausteine der BG Bau</vt:lpstr>
      <vt:lpstr>PowerPoint-Präsentation</vt:lpstr>
      <vt:lpstr>Hygiene TRGS 529 Nr. 4.4 </vt:lpstr>
      <vt:lpstr>Hygiene TRGS 529 Nr. 4.4 </vt:lpstr>
      <vt:lpstr>Hygiene TRGS 529 Nr. 4.4 </vt:lpstr>
      <vt:lpstr>Hygieneausstattung auf Fahrzeugen DGUV R 103-602</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Geltende rechtliche Vorgaben: TI 4, TRGS 529, BetrSichV, GefStoffV...</dc:title>
  <dc:creator>Marion Wiesheu</dc:creator>
  <cp:lastModifiedBy>Marion Wiesheu</cp:lastModifiedBy>
  <cp:revision>200</cp:revision>
  <dcterms:created xsi:type="dcterms:W3CDTF">2017-10-26T11:06:29Z</dcterms:created>
  <dcterms:modified xsi:type="dcterms:W3CDTF">2025-12-18T11:18:01Z</dcterms:modified>
</cp:coreProperties>
</file>